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38" autoAdjust="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>
                <a:solidFill>
                  <a:srgbClr val="888888"/>
                </a:solidFill>
              </a:rPr>
              <a:t>‹#›</a:t>
            </a:fld>
            <a:r>
              <a:rPr spc="10" dirty="0">
                <a:solidFill>
                  <a:srgbClr val="888888"/>
                </a:solidFill>
              </a:rPr>
              <a:t> </a:t>
            </a:r>
            <a:r>
              <a:rPr spc="15" dirty="0"/>
              <a:t>C </a:t>
            </a:r>
            <a:r>
              <a:rPr spc="10" dirty="0"/>
              <a:t>o n </a:t>
            </a:r>
            <a:r>
              <a:rPr spc="5" dirty="0"/>
              <a:t>f i </a:t>
            </a:r>
            <a:r>
              <a:rPr spc="10" dirty="0"/>
              <a:t>d e n </a:t>
            </a:r>
            <a:r>
              <a:rPr spc="5" dirty="0"/>
              <a:t>t i </a:t>
            </a:r>
            <a:r>
              <a:rPr spc="10" dirty="0"/>
              <a:t>a </a:t>
            </a:r>
            <a:r>
              <a:rPr spc="5" dirty="0"/>
              <a:t>l </a:t>
            </a:r>
            <a:r>
              <a:rPr spc="10" dirty="0"/>
              <a:t>a n d </a:t>
            </a:r>
            <a:r>
              <a:rPr spc="15" dirty="0"/>
              <a:t>P </a:t>
            </a:r>
            <a:r>
              <a:rPr spc="5" dirty="0"/>
              <a:t>r </a:t>
            </a:r>
            <a:r>
              <a:rPr spc="10" dirty="0"/>
              <a:t>o p </a:t>
            </a:r>
            <a:r>
              <a:rPr spc="5" dirty="0"/>
              <a:t>r i </a:t>
            </a:r>
            <a:r>
              <a:rPr spc="10" dirty="0"/>
              <a:t>e </a:t>
            </a:r>
            <a:r>
              <a:rPr spc="5" dirty="0"/>
              <a:t>t </a:t>
            </a:r>
            <a:r>
              <a:rPr spc="10" dirty="0"/>
              <a:t>a </a:t>
            </a:r>
            <a:r>
              <a:rPr spc="5" dirty="0"/>
              <a:t>r </a:t>
            </a:r>
            <a:r>
              <a:rPr spc="10" dirty="0"/>
              <a:t>y </a:t>
            </a:r>
            <a:r>
              <a:rPr spc="5" dirty="0"/>
              <a:t>. </a:t>
            </a:r>
            <a:r>
              <a:rPr spc="15" dirty="0"/>
              <a:t>N </a:t>
            </a:r>
            <a:r>
              <a:rPr spc="10" dirty="0"/>
              <a:t>o </a:t>
            </a:r>
            <a:r>
              <a:rPr spc="5" dirty="0"/>
              <a:t>t f </a:t>
            </a:r>
            <a:r>
              <a:rPr spc="10" dirty="0"/>
              <a:t>o </a:t>
            </a:r>
            <a:r>
              <a:rPr spc="5" dirty="0"/>
              <a:t>r </a:t>
            </a:r>
            <a:r>
              <a:rPr spc="10" dirty="0"/>
              <a:t>p </a:t>
            </a:r>
            <a:r>
              <a:rPr spc="5" dirty="0"/>
              <a:t>r </a:t>
            </a:r>
            <a:r>
              <a:rPr spc="10" dirty="0"/>
              <a:t>o </a:t>
            </a:r>
            <a:r>
              <a:rPr spc="20" dirty="0"/>
              <a:t>m </a:t>
            </a:r>
            <a:r>
              <a:rPr spc="10" dirty="0"/>
              <a:t>o </a:t>
            </a:r>
            <a:r>
              <a:rPr spc="5" dirty="0"/>
              <a:t>t i </a:t>
            </a:r>
            <a:r>
              <a:rPr spc="10" dirty="0"/>
              <a:t>o n a </a:t>
            </a:r>
            <a:r>
              <a:rPr spc="5" dirty="0"/>
              <a:t>l </a:t>
            </a:r>
            <a:r>
              <a:rPr spc="10" dirty="0"/>
              <a:t>u s e</a:t>
            </a:r>
            <a:r>
              <a:rPr spc="85" dirty="0"/>
              <a:t> </a:t>
            </a:r>
            <a:r>
              <a:rPr spc="5" dirty="0"/>
              <a:t>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50" b="1" i="0">
                <a:solidFill>
                  <a:srgbClr val="001E4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>
                <a:solidFill>
                  <a:srgbClr val="888888"/>
                </a:solidFill>
              </a:rPr>
              <a:t>‹#›</a:t>
            </a:fld>
            <a:r>
              <a:rPr spc="10" dirty="0">
                <a:solidFill>
                  <a:srgbClr val="888888"/>
                </a:solidFill>
              </a:rPr>
              <a:t> </a:t>
            </a:r>
            <a:r>
              <a:rPr spc="15" dirty="0"/>
              <a:t>C </a:t>
            </a:r>
            <a:r>
              <a:rPr spc="10" dirty="0"/>
              <a:t>o n </a:t>
            </a:r>
            <a:r>
              <a:rPr spc="5" dirty="0"/>
              <a:t>f i </a:t>
            </a:r>
            <a:r>
              <a:rPr spc="10" dirty="0"/>
              <a:t>d e n </a:t>
            </a:r>
            <a:r>
              <a:rPr spc="5" dirty="0"/>
              <a:t>t i </a:t>
            </a:r>
            <a:r>
              <a:rPr spc="10" dirty="0"/>
              <a:t>a </a:t>
            </a:r>
            <a:r>
              <a:rPr spc="5" dirty="0"/>
              <a:t>l </a:t>
            </a:r>
            <a:r>
              <a:rPr spc="10" dirty="0"/>
              <a:t>a n d </a:t>
            </a:r>
            <a:r>
              <a:rPr spc="15" dirty="0"/>
              <a:t>P </a:t>
            </a:r>
            <a:r>
              <a:rPr spc="5" dirty="0"/>
              <a:t>r </a:t>
            </a:r>
            <a:r>
              <a:rPr spc="10" dirty="0"/>
              <a:t>o p </a:t>
            </a:r>
            <a:r>
              <a:rPr spc="5" dirty="0"/>
              <a:t>r i </a:t>
            </a:r>
            <a:r>
              <a:rPr spc="10" dirty="0"/>
              <a:t>e </a:t>
            </a:r>
            <a:r>
              <a:rPr spc="5" dirty="0"/>
              <a:t>t </a:t>
            </a:r>
            <a:r>
              <a:rPr spc="10" dirty="0"/>
              <a:t>a </a:t>
            </a:r>
            <a:r>
              <a:rPr spc="5" dirty="0"/>
              <a:t>r </a:t>
            </a:r>
            <a:r>
              <a:rPr spc="10" dirty="0"/>
              <a:t>y </a:t>
            </a:r>
            <a:r>
              <a:rPr spc="5" dirty="0"/>
              <a:t>. </a:t>
            </a:r>
            <a:r>
              <a:rPr spc="15" dirty="0"/>
              <a:t>N </a:t>
            </a:r>
            <a:r>
              <a:rPr spc="10" dirty="0"/>
              <a:t>o </a:t>
            </a:r>
            <a:r>
              <a:rPr spc="5" dirty="0"/>
              <a:t>t f </a:t>
            </a:r>
            <a:r>
              <a:rPr spc="10" dirty="0"/>
              <a:t>o </a:t>
            </a:r>
            <a:r>
              <a:rPr spc="5" dirty="0"/>
              <a:t>r </a:t>
            </a:r>
            <a:r>
              <a:rPr spc="10" dirty="0"/>
              <a:t>p </a:t>
            </a:r>
            <a:r>
              <a:rPr spc="5" dirty="0"/>
              <a:t>r </a:t>
            </a:r>
            <a:r>
              <a:rPr spc="10" dirty="0"/>
              <a:t>o </a:t>
            </a:r>
            <a:r>
              <a:rPr spc="20" dirty="0"/>
              <a:t>m </a:t>
            </a:r>
            <a:r>
              <a:rPr spc="10" dirty="0"/>
              <a:t>o </a:t>
            </a:r>
            <a:r>
              <a:rPr spc="5" dirty="0"/>
              <a:t>t i </a:t>
            </a:r>
            <a:r>
              <a:rPr spc="10" dirty="0"/>
              <a:t>o n a </a:t>
            </a:r>
            <a:r>
              <a:rPr spc="5" dirty="0"/>
              <a:t>l </a:t>
            </a:r>
            <a:r>
              <a:rPr spc="10" dirty="0"/>
              <a:t>u s e</a:t>
            </a:r>
            <a:r>
              <a:rPr spc="85" dirty="0"/>
              <a:t> </a:t>
            </a:r>
            <a:r>
              <a:rPr spc="5" dirty="0"/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>
                <a:solidFill>
                  <a:srgbClr val="888888"/>
                </a:solidFill>
              </a:rPr>
              <a:t>‹#›</a:t>
            </a:fld>
            <a:r>
              <a:rPr spc="10" dirty="0">
                <a:solidFill>
                  <a:srgbClr val="888888"/>
                </a:solidFill>
              </a:rPr>
              <a:t> </a:t>
            </a:r>
            <a:r>
              <a:rPr spc="15" dirty="0"/>
              <a:t>C </a:t>
            </a:r>
            <a:r>
              <a:rPr spc="10" dirty="0"/>
              <a:t>o n </a:t>
            </a:r>
            <a:r>
              <a:rPr spc="5" dirty="0"/>
              <a:t>f i </a:t>
            </a:r>
            <a:r>
              <a:rPr spc="10" dirty="0"/>
              <a:t>d e n </a:t>
            </a:r>
            <a:r>
              <a:rPr spc="5" dirty="0"/>
              <a:t>t i </a:t>
            </a:r>
            <a:r>
              <a:rPr spc="10" dirty="0"/>
              <a:t>a </a:t>
            </a:r>
            <a:r>
              <a:rPr spc="5" dirty="0"/>
              <a:t>l </a:t>
            </a:r>
            <a:r>
              <a:rPr spc="10" dirty="0"/>
              <a:t>a n d </a:t>
            </a:r>
            <a:r>
              <a:rPr spc="15" dirty="0"/>
              <a:t>P </a:t>
            </a:r>
            <a:r>
              <a:rPr spc="5" dirty="0"/>
              <a:t>r </a:t>
            </a:r>
            <a:r>
              <a:rPr spc="10" dirty="0"/>
              <a:t>o p </a:t>
            </a:r>
            <a:r>
              <a:rPr spc="5" dirty="0"/>
              <a:t>r i </a:t>
            </a:r>
            <a:r>
              <a:rPr spc="10" dirty="0"/>
              <a:t>e </a:t>
            </a:r>
            <a:r>
              <a:rPr spc="5" dirty="0"/>
              <a:t>t </a:t>
            </a:r>
            <a:r>
              <a:rPr spc="10" dirty="0"/>
              <a:t>a </a:t>
            </a:r>
            <a:r>
              <a:rPr spc="5" dirty="0"/>
              <a:t>r </a:t>
            </a:r>
            <a:r>
              <a:rPr spc="10" dirty="0"/>
              <a:t>y </a:t>
            </a:r>
            <a:r>
              <a:rPr spc="5" dirty="0"/>
              <a:t>. </a:t>
            </a:r>
            <a:r>
              <a:rPr spc="15" dirty="0"/>
              <a:t>N </a:t>
            </a:r>
            <a:r>
              <a:rPr spc="10" dirty="0"/>
              <a:t>o </a:t>
            </a:r>
            <a:r>
              <a:rPr spc="5" dirty="0"/>
              <a:t>t f </a:t>
            </a:r>
            <a:r>
              <a:rPr spc="10" dirty="0"/>
              <a:t>o </a:t>
            </a:r>
            <a:r>
              <a:rPr spc="5" dirty="0"/>
              <a:t>r </a:t>
            </a:r>
            <a:r>
              <a:rPr spc="10" dirty="0"/>
              <a:t>p </a:t>
            </a:r>
            <a:r>
              <a:rPr spc="5" dirty="0"/>
              <a:t>r </a:t>
            </a:r>
            <a:r>
              <a:rPr spc="10" dirty="0"/>
              <a:t>o </a:t>
            </a:r>
            <a:r>
              <a:rPr spc="20" dirty="0"/>
              <a:t>m </a:t>
            </a:r>
            <a:r>
              <a:rPr spc="10" dirty="0"/>
              <a:t>o </a:t>
            </a:r>
            <a:r>
              <a:rPr spc="5" dirty="0"/>
              <a:t>t i </a:t>
            </a:r>
            <a:r>
              <a:rPr spc="10" dirty="0"/>
              <a:t>o n a </a:t>
            </a:r>
            <a:r>
              <a:rPr spc="5" dirty="0"/>
              <a:t>l </a:t>
            </a:r>
            <a:r>
              <a:rPr spc="10" dirty="0"/>
              <a:t>u s e</a:t>
            </a:r>
            <a:r>
              <a:rPr spc="85" dirty="0"/>
              <a:t> </a:t>
            </a:r>
            <a:r>
              <a:rPr spc="5" dirty="0"/>
              <a:t>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525250" y="6477000"/>
            <a:ext cx="514350" cy="24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>
                <a:solidFill>
                  <a:srgbClr val="888888"/>
                </a:solidFill>
              </a:rPr>
              <a:t>‹#›</a:t>
            </a:fld>
            <a:r>
              <a:rPr spc="10" dirty="0">
                <a:solidFill>
                  <a:srgbClr val="888888"/>
                </a:solidFill>
              </a:rPr>
              <a:t> </a:t>
            </a:r>
            <a:r>
              <a:rPr spc="15" dirty="0"/>
              <a:t>C </a:t>
            </a:r>
            <a:r>
              <a:rPr spc="10" dirty="0"/>
              <a:t>o n </a:t>
            </a:r>
            <a:r>
              <a:rPr spc="5" dirty="0"/>
              <a:t>f i </a:t>
            </a:r>
            <a:r>
              <a:rPr spc="10" dirty="0"/>
              <a:t>d e n </a:t>
            </a:r>
            <a:r>
              <a:rPr spc="5" dirty="0"/>
              <a:t>t i </a:t>
            </a:r>
            <a:r>
              <a:rPr spc="10" dirty="0"/>
              <a:t>a </a:t>
            </a:r>
            <a:r>
              <a:rPr spc="5" dirty="0"/>
              <a:t>l </a:t>
            </a:r>
            <a:r>
              <a:rPr spc="10" dirty="0"/>
              <a:t>a n d </a:t>
            </a:r>
            <a:r>
              <a:rPr spc="15" dirty="0"/>
              <a:t>P </a:t>
            </a:r>
            <a:r>
              <a:rPr spc="5" dirty="0"/>
              <a:t>r </a:t>
            </a:r>
            <a:r>
              <a:rPr spc="10" dirty="0"/>
              <a:t>o p </a:t>
            </a:r>
            <a:r>
              <a:rPr spc="5" dirty="0"/>
              <a:t>r i </a:t>
            </a:r>
            <a:r>
              <a:rPr spc="10" dirty="0"/>
              <a:t>e </a:t>
            </a:r>
            <a:r>
              <a:rPr spc="5" dirty="0"/>
              <a:t>t </a:t>
            </a:r>
            <a:r>
              <a:rPr spc="10" dirty="0"/>
              <a:t>a </a:t>
            </a:r>
            <a:r>
              <a:rPr spc="5" dirty="0"/>
              <a:t>r </a:t>
            </a:r>
            <a:r>
              <a:rPr spc="10" dirty="0"/>
              <a:t>y </a:t>
            </a:r>
            <a:r>
              <a:rPr spc="5" dirty="0"/>
              <a:t>. </a:t>
            </a:r>
            <a:r>
              <a:rPr spc="15" dirty="0"/>
              <a:t>N </a:t>
            </a:r>
            <a:r>
              <a:rPr spc="10" dirty="0"/>
              <a:t>o </a:t>
            </a:r>
            <a:r>
              <a:rPr spc="5" dirty="0"/>
              <a:t>t f </a:t>
            </a:r>
            <a:r>
              <a:rPr spc="10" dirty="0"/>
              <a:t>o </a:t>
            </a:r>
            <a:r>
              <a:rPr spc="5" dirty="0"/>
              <a:t>r </a:t>
            </a:r>
            <a:r>
              <a:rPr spc="10" dirty="0"/>
              <a:t>p </a:t>
            </a:r>
            <a:r>
              <a:rPr spc="5" dirty="0"/>
              <a:t>r </a:t>
            </a:r>
            <a:r>
              <a:rPr spc="10" dirty="0"/>
              <a:t>o </a:t>
            </a:r>
            <a:r>
              <a:rPr spc="20" dirty="0"/>
              <a:t>m </a:t>
            </a:r>
            <a:r>
              <a:rPr spc="10" dirty="0"/>
              <a:t>o </a:t>
            </a:r>
            <a:r>
              <a:rPr spc="5" dirty="0"/>
              <a:t>t i </a:t>
            </a:r>
            <a:r>
              <a:rPr spc="10" dirty="0"/>
              <a:t>o n a </a:t>
            </a:r>
            <a:r>
              <a:rPr spc="5" dirty="0"/>
              <a:t>l </a:t>
            </a:r>
            <a:r>
              <a:rPr spc="10" dirty="0"/>
              <a:t>u s e</a:t>
            </a:r>
            <a:r>
              <a:rPr spc="85" dirty="0"/>
              <a:t> </a:t>
            </a:r>
            <a:r>
              <a:rPr spc="5" dirty="0"/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52399"/>
            <a:ext cx="12191999" cy="6705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47750" y="4257675"/>
            <a:ext cx="9839325" cy="1047750"/>
          </a:xfrm>
          <a:custGeom>
            <a:avLst/>
            <a:gdLst/>
            <a:ahLst/>
            <a:cxnLst/>
            <a:rect l="l" t="t" r="r" b="b"/>
            <a:pathLst>
              <a:path w="9839325" h="1047750">
                <a:moveTo>
                  <a:pt x="0" y="1047750"/>
                </a:moveTo>
                <a:lnTo>
                  <a:pt x="9839325" y="1047750"/>
                </a:lnTo>
                <a:lnTo>
                  <a:pt x="9839325" y="0"/>
                </a:lnTo>
                <a:lnTo>
                  <a:pt x="0" y="0"/>
                </a:lnTo>
                <a:lnTo>
                  <a:pt x="0" y="1047750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>
                <a:solidFill>
                  <a:srgbClr val="888888"/>
                </a:solidFill>
              </a:rPr>
              <a:t>‹#›</a:t>
            </a:fld>
            <a:r>
              <a:rPr spc="10" dirty="0">
                <a:solidFill>
                  <a:srgbClr val="888888"/>
                </a:solidFill>
              </a:rPr>
              <a:t> </a:t>
            </a:r>
            <a:r>
              <a:rPr spc="15" dirty="0"/>
              <a:t>C </a:t>
            </a:r>
            <a:r>
              <a:rPr spc="10" dirty="0"/>
              <a:t>o n </a:t>
            </a:r>
            <a:r>
              <a:rPr spc="5" dirty="0"/>
              <a:t>f i </a:t>
            </a:r>
            <a:r>
              <a:rPr spc="10" dirty="0"/>
              <a:t>d e n </a:t>
            </a:r>
            <a:r>
              <a:rPr spc="5" dirty="0"/>
              <a:t>t i </a:t>
            </a:r>
            <a:r>
              <a:rPr spc="10" dirty="0"/>
              <a:t>a </a:t>
            </a:r>
            <a:r>
              <a:rPr spc="5" dirty="0"/>
              <a:t>l </a:t>
            </a:r>
            <a:r>
              <a:rPr spc="10" dirty="0"/>
              <a:t>a n d </a:t>
            </a:r>
            <a:r>
              <a:rPr spc="15" dirty="0"/>
              <a:t>P </a:t>
            </a:r>
            <a:r>
              <a:rPr spc="5" dirty="0"/>
              <a:t>r </a:t>
            </a:r>
            <a:r>
              <a:rPr spc="10" dirty="0"/>
              <a:t>o p </a:t>
            </a:r>
            <a:r>
              <a:rPr spc="5" dirty="0"/>
              <a:t>r i </a:t>
            </a:r>
            <a:r>
              <a:rPr spc="10" dirty="0"/>
              <a:t>e </a:t>
            </a:r>
            <a:r>
              <a:rPr spc="5" dirty="0"/>
              <a:t>t </a:t>
            </a:r>
            <a:r>
              <a:rPr spc="10" dirty="0"/>
              <a:t>a </a:t>
            </a:r>
            <a:r>
              <a:rPr spc="5" dirty="0"/>
              <a:t>r </a:t>
            </a:r>
            <a:r>
              <a:rPr spc="10" dirty="0"/>
              <a:t>y </a:t>
            </a:r>
            <a:r>
              <a:rPr spc="5" dirty="0"/>
              <a:t>. </a:t>
            </a:r>
            <a:r>
              <a:rPr spc="15" dirty="0"/>
              <a:t>N </a:t>
            </a:r>
            <a:r>
              <a:rPr spc="10" dirty="0"/>
              <a:t>o </a:t>
            </a:r>
            <a:r>
              <a:rPr spc="5" dirty="0"/>
              <a:t>t f </a:t>
            </a:r>
            <a:r>
              <a:rPr spc="10" dirty="0"/>
              <a:t>o </a:t>
            </a:r>
            <a:r>
              <a:rPr spc="5" dirty="0"/>
              <a:t>r </a:t>
            </a:r>
            <a:r>
              <a:rPr spc="10" dirty="0"/>
              <a:t>p </a:t>
            </a:r>
            <a:r>
              <a:rPr spc="5" dirty="0"/>
              <a:t>r </a:t>
            </a:r>
            <a:r>
              <a:rPr spc="10" dirty="0"/>
              <a:t>o </a:t>
            </a:r>
            <a:r>
              <a:rPr spc="20" dirty="0"/>
              <a:t>m </a:t>
            </a:r>
            <a:r>
              <a:rPr spc="10" dirty="0"/>
              <a:t>o </a:t>
            </a:r>
            <a:r>
              <a:rPr spc="5" dirty="0"/>
              <a:t>t i </a:t>
            </a:r>
            <a:r>
              <a:rPr spc="10" dirty="0"/>
              <a:t>o n a </a:t>
            </a:r>
            <a:r>
              <a:rPr spc="5" dirty="0"/>
              <a:t>l </a:t>
            </a:r>
            <a:r>
              <a:rPr spc="10" dirty="0"/>
              <a:t>u s e</a:t>
            </a:r>
            <a:r>
              <a:rPr spc="85" dirty="0"/>
              <a:t> </a:t>
            </a:r>
            <a:r>
              <a:rPr spc="5" dirty="0"/>
              <a:t>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52399"/>
            <a:ext cx="12191999" cy="67055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5925" y="282193"/>
            <a:ext cx="11360150" cy="840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1484566"/>
            <a:ext cx="7223125" cy="1751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1" i="0">
                <a:solidFill>
                  <a:srgbClr val="001E4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8955" y="6579735"/>
            <a:ext cx="3743960" cy="121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>
                <a:solidFill>
                  <a:srgbClr val="888888"/>
                </a:solidFill>
              </a:rPr>
              <a:t>‹#›</a:t>
            </a:fld>
            <a:r>
              <a:rPr spc="10" dirty="0">
                <a:solidFill>
                  <a:srgbClr val="888888"/>
                </a:solidFill>
              </a:rPr>
              <a:t> </a:t>
            </a:r>
            <a:r>
              <a:rPr spc="15" dirty="0"/>
              <a:t>C </a:t>
            </a:r>
            <a:r>
              <a:rPr spc="10" dirty="0"/>
              <a:t>o n </a:t>
            </a:r>
            <a:r>
              <a:rPr spc="5" dirty="0"/>
              <a:t>f i </a:t>
            </a:r>
            <a:r>
              <a:rPr spc="10" dirty="0"/>
              <a:t>d e n </a:t>
            </a:r>
            <a:r>
              <a:rPr spc="5" dirty="0"/>
              <a:t>t i </a:t>
            </a:r>
            <a:r>
              <a:rPr spc="10" dirty="0"/>
              <a:t>a </a:t>
            </a:r>
            <a:r>
              <a:rPr spc="5" dirty="0"/>
              <a:t>l </a:t>
            </a:r>
            <a:r>
              <a:rPr spc="10" dirty="0"/>
              <a:t>a n d </a:t>
            </a:r>
            <a:r>
              <a:rPr spc="15" dirty="0"/>
              <a:t>P </a:t>
            </a:r>
            <a:r>
              <a:rPr spc="5" dirty="0"/>
              <a:t>r </a:t>
            </a:r>
            <a:r>
              <a:rPr spc="10" dirty="0"/>
              <a:t>o p </a:t>
            </a:r>
            <a:r>
              <a:rPr spc="5" dirty="0"/>
              <a:t>r i </a:t>
            </a:r>
            <a:r>
              <a:rPr spc="10" dirty="0"/>
              <a:t>e </a:t>
            </a:r>
            <a:r>
              <a:rPr spc="5" dirty="0"/>
              <a:t>t </a:t>
            </a:r>
            <a:r>
              <a:rPr spc="10" dirty="0"/>
              <a:t>a </a:t>
            </a:r>
            <a:r>
              <a:rPr spc="5" dirty="0"/>
              <a:t>r </a:t>
            </a:r>
            <a:r>
              <a:rPr spc="10" dirty="0"/>
              <a:t>y </a:t>
            </a:r>
            <a:r>
              <a:rPr spc="5" dirty="0"/>
              <a:t>. </a:t>
            </a:r>
            <a:r>
              <a:rPr spc="15" dirty="0"/>
              <a:t>N </a:t>
            </a:r>
            <a:r>
              <a:rPr spc="10" dirty="0"/>
              <a:t>o </a:t>
            </a:r>
            <a:r>
              <a:rPr spc="5" dirty="0"/>
              <a:t>t f </a:t>
            </a:r>
            <a:r>
              <a:rPr spc="10" dirty="0"/>
              <a:t>o </a:t>
            </a:r>
            <a:r>
              <a:rPr spc="5" dirty="0"/>
              <a:t>r </a:t>
            </a:r>
            <a:r>
              <a:rPr spc="10" dirty="0"/>
              <a:t>p </a:t>
            </a:r>
            <a:r>
              <a:rPr spc="5" dirty="0"/>
              <a:t>r </a:t>
            </a:r>
            <a:r>
              <a:rPr spc="10" dirty="0"/>
              <a:t>o </a:t>
            </a:r>
            <a:r>
              <a:rPr spc="20" dirty="0"/>
              <a:t>m </a:t>
            </a:r>
            <a:r>
              <a:rPr spc="10" dirty="0"/>
              <a:t>o </a:t>
            </a:r>
            <a:r>
              <a:rPr spc="5" dirty="0"/>
              <a:t>t i </a:t>
            </a:r>
            <a:r>
              <a:rPr spc="10" dirty="0"/>
              <a:t>o n a </a:t>
            </a:r>
            <a:r>
              <a:rPr spc="5" dirty="0"/>
              <a:t>l </a:t>
            </a:r>
            <a:r>
              <a:rPr spc="10" dirty="0"/>
              <a:t>u s e</a:t>
            </a:r>
            <a:r>
              <a:rPr spc="85" dirty="0"/>
              <a:t> </a:t>
            </a:r>
            <a:r>
              <a:rPr spc="5" dirty="0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biopku.org/jake/jake_start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pha.net/consor/cgi-bin/OC_Exp.php?Lng=GB&amp;amp;Expert=3451" TargetMode="External"/><Relationship Id="rId2" Type="http://schemas.openxmlformats.org/officeDocument/2006/relationships/hyperlink" Target="http://www.orpha.net/consor/cgi-bin/OC_Exp.php?Expert=71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books/NBK53814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books/NBK538147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02y8x9JVc8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rainceu.com/content/2-pathophysiology-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786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25250" y="6477000"/>
            <a:ext cx="514350" cy="24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91200" y="442804"/>
            <a:ext cx="7239000" cy="283282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1203960" algn="l">
              <a:lnSpc>
                <a:spcPct val="100000"/>
              </a:lnSpc>
              <a:spcBef>
                <a:spcPts val="130"/>
              </a:spcBef>
            </a:pPr>
            <a:r>
              <a:rPr lang="ru-RU" sz="3500" spc="15" dirty="0">
                <a:solidFill>
                  <a:srgbClr val="39395E"/>
                </a:solidFill>
              </a:rPr>
              <a:t>Дефицит декарбоксилазы ароматических аминокислот (AADC</a:t>
            </a:r>
            <a:r>
              <a:rPr lang="en-GB" sz="3500" spc="15" dirty="0">
                <a:solidFill>
                  <a:srgbClr val="39395E"/>
                </a:solidFill>
              </a:rPr>
              <a:t>d</a:t>
            </a:r>
            <a:r>
              <a:rPr lang="ru-RU" sz="3500" spc="15" dirty="0">
                <a:solidFill>
                  <a:srgbClr val="39395E"/>
                </a:solidFill>
              </a:rPr>
              <a:t>):</a:t>
            </a:r>
            <a:br>
              <a:rPr lang="ru-RU" sz="3500" spc="15" dirty="0">
                <a:solidFill>
                  <a:srgbClr val="39395E"/>
                </a:solidFill>
              </a:rPr>
            </a:br>
            <a:r>
              <a:rPr lang="ru-RU" sz="2150" spc="10" dirty="0">
                <a:solidFill>
                  <a:srgbClr val="39395E"/>
                </a:solidFill>
              </a:rPr>
              <a:t>Клинические и диагностические соображения</a:t>
            </a:r>
            <a:r>
              <a:rPr sz="2150" spc="5" dirty="0">
                <a:solidFill>
                  <a:srgbClr val="39395E"/>
                </a:solidFill>
              </a:rPr>
              <a:t>*</a:t>
            </a:r>
            <a:endParaRPr sz="2150" dirty="0"/>
          </a:p>
        </p:txBody>
      </p:sp>
      <p:sp>
        <p:nvSpPr>
          <p:cNvPr id="5" name="object 5"/>
          <p:cNvSpPr txBox="1"/>
          <p:nvPr/>
        </p:nvSpPr>
        <p:spPr>
          <a:xfrm>
            <a:off x="7914640" y="5343749"/>
            <a:ext cx="3610610" cy="90217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lang="en-GB" sz="950" b="1" spc="5" dirty="0">
                <a:solidFill>
                  <a:srgbClr val="575757"/>
                </a:solidFill>
                <a:latin typeface="Arial"/>
                <a:cs typeface="Arial"/>
              </a:rPr>
              <a:t>MED-RU-AADC-2000001</a:t>
            </a:r>
            <a:endParaRPr lang="ru-RU" sz="950" b="1" spc="5" dirty="0">
              <a:solidFill>
                <a:srgbClr val="575757"/>
              </a:solidFill>
              <a:latin typeface="Arial"/>
              <a:cs typeface="Arial"/>
            </a:endParaRPr>
          </a:p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lang="ru-RU" sz="950" b="1" spc="15" dirty="0">
                <a:solidFill>
                  <a:srgbClr val="575757"/>
                </a:solidFill>
                <a:latin typeface="Arial"/>
                <a:cs typeface="Arial"/>
              </a:rPr>
              <a:t>Конфиденциально и защищено правом собственности. Только для внутреннего использования.</a:t>
            </a: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lang="ru-RU" sz="950" b="1" spc="15" dirty="0">
                <a:solidFill>
                  <a:srgbClr val="575757"/>
                </a:solidFill>
                <a:latin typeface="Arial"/>
                <a:cs typeface="Arial"/>
              </a:rPr>
              <a:t>Не для использования в рекламных целях.</a:t>
            </a: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50" b="1" spc="-5" dirty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endParaRPr sz="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2705100"/>
            <a:ext cx="3581400" cy="1447800"/>
          </a:xfrm>
          <a:custGeom>
            <a:avLst/>
            <a:gdLst/>
            <a:ahLst/>
            <a:cxnLst/>
            <a:rect l="l" t="t" r="r" b="b"/>
            <a:pathLst>
              <a:path w="3581400" h="1447800">
                <a:moveTo>
                  <a:pt x="0" y="1447800"/>
                </a:moveTo>
                <a:lnTo>
                  <a:pt x="3581400" y="1447800"/>
                </a:lnTo>
                <a:lnTo>
                  <a:pt x="35814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F89F5E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6800" y="2774251"/>
            <a:ext cx="3581400" cy="99885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410845" indent="-229870">
              <a:lnSpc>
                <a:spcPct val="100000"/>
              </a:lnSpc>
              <a:spcBef>
                <a:spcPts val="785"/>
              </a:spcBef>
              <a:buClr>
                <a:srgbClr val="FF9B4E"/>
              </a:buClr>
              <a:buChar char="•"/>
              <a:tabLst>
                <a:tab pos="410845" algn="l"/>
                <a:tab pos="411480" algn="l"/>
              </a:tabLst>
            </a:pPr>
            <a:r>
              <a:rPr lang="ru-RU" sz="1550" spc="10" dirty="0">
                <a:latin typeface="Arial"/>
                <a:cs typeface="Arial"/>
              </a:rPr>
              <a:t>Азиатов</a:t>
            </a:r>
            <a:endParaRPr sz="1550" dirty="0">
              <a:latin typeface="Arial"/>
              <a:cs typeface="Arial"/>
            </a:endParaRPr>
          </a:p>
          <a:p>
            <a:pPr marL="410845" indent="-229870">
              <a:lnSpc>
                <a:spcPct val="100000"/>
              </a:lnSpc>
              <a:spcBef>
                <a:spcPts val="695"/>
              </a:spcBef>
              <a:buClr>
                <a:srgbClr val="FF9B4E"/>
              </a:buClr>
              <a:buChar char="•"/>
              <a:tabLst>
                <a:tab pos="410845" algn="l"/>
                <a:tab pos="411480" algn="l"/>
              </a:tabLst>
            </a:pPr>
            <a:r>
              <a:rPr lang="ru-RU" sz="1550" spc="20" dirty="0">
                <a:latin typeface="Arial"/>
                <a:cs typeface="Arial"/>
              </a:rPr>
              <a:t>Белых</a:t>
            </a:r>
            <a:endParaRPr sz="1550" dirty="0">
              <a:latin typeface="Arial"/>
              <a:cs typeface="Arial"/>
            </a:endParaRPr>
          </a:p>
          <a:p>
            <a:pPr marL="410845" indent="-229870">
              <a:lnSpc>
                <a:spcPct val="100000"/>
              </a:lnSpc>
              <a:spcBef>
                <a:spcPts val="695"/>
              </a:spcBef>
              <a:buClr>
                <a:srgbClr val="FF9B4E"/>
              </a:buClr>
              <a:buChar char="•"/>
              <a:tabLst>
                <a:tab pos="410845" algn="l"/>
                <a:tab pos="411480" algn="l"/>
              </a:tabLst>
            </a:pPr>
            <a:r>
              <a:rPr lang="ru-RU" sz="1550" spc="-5" dirty="0">
                <a:latin typeface="Arial"/>
                <a:cs typeface="Arial"/>
              </a:rPr>
              <a:t>Арабов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197" y="5836920"/>
            <a:ext cx="11131550" cy="400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800" spc="-15" dirty="0">
                <a:latin typeface="Arial"/>
                <a:cs typeface="Arial"/>
              </a:rPr>
              <a:t>В странах, выделенных синим цветом, были выявлены пациенты с дефицитом AADC.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latin typeface="Arial"/>
                <a:cs typeface="Arial"/>
              </a:rPr>
              <a:t>1.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JAKEdb</a:t>
            </a:r>
            <a:r>
              <a:rPr sz="800" spc="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  <a:hlinkClick r:id="rId2"/>
              </a:rPr>
              <a:t>http://www.biopku.org/jake/jake_start.asp</a:t>
            </a:r>
            <a:r>
              <a:rPr sz="800" spc="-80" dirty="0">
                <a:latin typeface="Arial"/>
                <a:cs typeface="Arial"/>
                <a:hlinkClick r:id="rId2"/>
              </a:rPr>
              <a:t> </a:t>
            </a:r>
            <a:r>
              <a:rPr sz="800" spc="5" dirty="0">
                <a:latin typeface="Arial"/>
                <a:cs typeface="Arial"/>
              </a:rPr>
              <a:t>(Accessed: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October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2019);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2.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Chien</a:t>
            </a:r>
            <a:r>
              <a:rPr sz="800" spc="8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YH,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Poster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presented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at the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6th</a:t>
            </a:r>
            <a:r>
              <a:rPr sz="800" spc="-5" dirty="0">
                <a:latin typeface="Arial"/>
                <a:cs typeface="Arial"/>
              </a:rPr>
              <a:t> International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Symposium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on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Paediatric</a:t>
            </a:r>
            <a:r>
              <a:rPr sz="800" spc="1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Movement</a:t>
            </a:r>
            <a:r>
              <a:rPr sz="800" spc="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Disorders,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7–8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February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2019, </a:t>
            </a:r>
            <a:r>
              <a:rPr sz="800" spc="5" dirty="0">
                <a:latin typeface="Arial"/>
                <a:cs typeface="Arial"/>
              </a:rPr>
              <a:t>Barcelona,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Spain;</a:t>
            </a:r>
            <a:r>
              <a:rPr sz="800" spc="5" dirty="0">
                <a:latin typeface="Arial"/>
                <a:cs typeface="Arial"/>
              </a:rPr>
              <a:t> 3.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Hw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u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WL,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i="1" spc="15" dirty="0">
                <a:latin typeface="Arial"/>
                <a:cs typeface="Arial"/>
              </a:rPr>
              <a:t>JIMD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Rep</a:t>
            </a:r>
            <a:r>
              <a:rPr sz="800" spc="5" dirty="0">
                <a:latin typeface="Arial"/>
                <a:cs typeface="Arial"/>
              </a:rPr>
              <a:t>.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2018;40:1–6;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4.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Chien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YH,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Neurology</a:t>
            </a:r>
            <a:r>
              <a:rPr sz="800" i="1" spc="-12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2019;92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(15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Supplement)</a:t>
            </a:r>
            <a:r>
              <a:rPr sz="800" spc="10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P4.6-058; </a:t>
            </a:r>
            <a:r>
              <a:rPr sz="800" spc="5" dirty="0">
                <a:latin typeface="Arial"/>
                <a:cs typeface="Arial"/>
              </a:rPr>
              <a:t>5.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Chien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YH,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Neurology</a:t>
            </a:r>
            <a:r>
              <a:rPr sz="800" i="1" spc="-10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2018;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90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(15</a:t>
            </a:r>
            <a:r>
              <a:rPr sz="800" spc="-10" dirty="0">
                <a:latin typeface="Arial"/>
                <a:cs typeface="Arial"/>
              </a:rPr>
              <a:t> Supplement)</a:t>
            </a:r>
            <a:r>
              <a:rPr sz="800" spc="1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S29.008.</a:t>
            </a:r>
          </a:p>
        </p:txBody>
      </p:sp>
      <p:sp>
        <p:nvSpPr>
          <p:cNvPr id="5" name="object 5"/>
          <p:cNvSpPr/>
          <p:nvPr/>
        </p:nvSpPr>
        <p:spPr>
          <a:xfrm>
            <a:off x="5181658" y="1209733"/>
            <a:ext cx="6105534" cy="4210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82376" y="4862576"/>
            <a:ext cx="200025" cy="295275"/>
          </a:xfrm>
          <a:custGeom>
            <a:avLst/>
            <a:gdLst/>
            <a:ahLst/>
            <a:cxnLst/>
            <a:rect l="l" t="t" r="r" b="b"/>
            <a:pathLst>
              <a:path w="200025" h="295275">
                <a:moveTo>
                  <a:pt x="104648" y="140716"/>
                </a:moveTo>
                <a:lnTo>
                  <a:pt x="95250" y="152146"/>
                </a:lnTo>
                <a:lnTo>
                  <a:pt x="92201" y="164719"/>
                </a:lnTo>
                <a:lnTo>
                  <a:pt x="84963" y="170434"/>
                </a:lnTo>
                <a:lnTo>
                  <a:pt x="77724" y="189865"/>
                </a:lnTo>
                <a:lnTo>
                  <a:pt x="53848" y="216281"/>
                </a:lnTo>
                <a:lnTo>
                  <a:pt x="41401" y="225425"/>
                </a:lnTo>
                <a:lnTo>
                  <a:pt x="28955" y="229997"/>
                </a:lnTo>
                <a:lnTo>
                  <a:pt x="9271" y="255143"/>
                </a:lnTo>
                <a:lnTo>
                  <a:pt x="0" y="273431"/>
                </a:lnTo>
                <a:lnTo>
                  <a:pt x="2031" y="284861"/>
                </a:lnTo>
                <a:lnTo>
                  <a:pt x="21717" y="287147"/>
                </a:lnTo>
                <a:lnTo>
                  <a:pt x="30988" y="295275"/>
                </a:lnTo>
                <a:lnTo>
                  <a:pt x="45593" y="295275"/>
                </a:lnTo>
                <a:lnTo>
                  <a:pt x="55879" y="289432"/>
                </a:lnTo>
                <a:lnTo>
                  <a:pt x="68325" y="276860"/>
                </a:lnTo>
                <a:lnTo>
                  <a:pt x="77724" y="249428"/>
                </a:lnTo>
                <a:lnTo>
                  <a:pt x="82803" y="233425"/>
                </a:lnTo>
                <a:lnTo>
                  <a:pt x="97408" y="221996"/>
                </a:lnTo>
                <a:lnTo>
                  <a:pt x="109854" y="221996"/>
                </a:lnTo>
                <a:lnTo>
                  <a:pt x="104648" y="211709"/>
                </a:lnTo>
                <a:lnTo>
                  <a:pt x="111887" y="200279"/>
                </a:lnTo>
                <a:lnTo>
                  <a:pt x="124332" y="181863"/>
                </a:lnTo>
                <a:lnTo>
                  <a:pt x="129540" y="170434"/>
                </a:lnTo>
                <a:lnTo>
                  <a:pt x="129540" y="160147"/>
                </a:lnTo>
                <a:lnTo>
                  <a:pt x="111887" y="160147"/>
                </a:lnTo>
                <a:lnTo>
                  <a:pt x="109854" y="152146"/>
                </a:lnTo>
                <a:lnTo>
                  <a:pt x="104648" y="140716"/>
                </a:lnTo>
                <a:close/>
              </a:path>
              <a:path w="200025" h="295275">
                <a:moveTo>
                  <a:pt x="109854" y="0"/>
                </a:moveTo>
                <a:lnTo>
                  <a:pt x="102489" y="0"/>
                </a:lnTo>
                <a:lnTo>
                  <a:pt x="109854" y="16001"/>
                </a:lnTo>
                <a:lnTo>
                  <a:pt x="124332" y="37718"/>
                </a:lnTo>
                <a:lnTo>
                  <a:pt x="131572" y="45719"/>
                </a:lnTo>
                <a:lnTo>
                  <a:pt x="129540" y="51435"/>
                </a:lnTo>
                <a:lnTo>
                  <a:pt x="136778" y="65150"/>
                </a:lnTo>
                <a:lnTo>
                  <a:pt x="138810" y="81153"/>
                </a:lnTo>
                <a:lnTo>
                  <a:pt x="134620" y="100711"/>
                </a:lnTo>
                <a:lnTo>
                  <a:pt x="124332" y="108712"/>
                </a:lnTo>
                <a:lnTo>
                  <a:pt x="122174" y="116712"/>
                </a:lnTo>
                <a:lnTo>
                  <a:pt x="141985" y="124713"/>
                </a:lnTo>
                <a:lnTo>
                  <a:pt x="146050" y="138430"/>
                </a:lnTo>
                <a:lnTo>
                  <a:pt x="136778" y="160147"/>
                </a:lnTo>
                <a:lnTo>
                  <a:pt x="144018" y="162432"/>
                </a:lnTo>
                <a:lnTo>
                  <a:pt x="146050" y="168148"/>
                </a:lnTo>
                <a:lnTo>
                  <a:pt x="158496" y="160147"/>
                </a:lnTo>
                <a:lnTo>
                  <a:pt x="168909" y="144144"/>
                </a:lnTo>
                <a:lnTo>
                  <a:pt x="172974" y="130429"/>
                </a:lnTo>
                <a:lnTo>
                  <a:pt x="176149" y="124713"/>
                </a:lnTo>
                <a:lnTo>
                  <a:pt x="176149" y="113284"/>
                </a:lnTo>
                <a:lnTo>
                  <a:pt x="178180" y="108712"/>
                </a:lnTo>
                <a:lnTo>
                  <a:pt x="192658" y="108712"/>
                </a:lnTo>
                <a:lnTo>
                  <a:pt x="197866" y="94868"/>
                </a:lnTo>
                <a:lnTo>
                  <a:pt x="199229" y="81153"/>
                </a:lnTo>
                <a:lnTo>
                  <a:pt x="183388" y="81153"/>
                </a:lnTo>
                <a:lnTo>
                  <a:pt x="172974" y="78867"/>
                </a:lnTo>
                <a:lnTo>
                  <a:pt x="158496" y="70866"/>
                </a:lnTo>
                <a:lnTo>
                  <a:pt x="157659" y="62865"/>
                </a:lnTo>
                <a:lnTo>
                  <a:pt x="149225" y="62865"/>
                </a:lnTo>
                <a:lnTo>
                  <a:pt x="136778" y="37718"/>
                </a:lnTo>
                <a:lnTo>
                  <a:pt x="131572" y="19431"/>
                </a:lnTo>
                <a:lnTo>
                  <a:pt x="117094" y="13716"/>
                </a:lnTo>
                <a:lnTo>
                  <a:pt x="109854" y="0"/>
                </a:lnTo>
                <a:close/>
              </a:path>
              <a:path w="200025" h="295275">
                <a:moveTo>
                  <a:pt x="124332" y="152146"/>
                </a:moveTo>
                <a:lnTo>
                  <a:pt x="111887" y="160147"/>
                </a:lnTo>
                <a:lnTo>
                  <a:pt x="129540" y="160147"/>
                </a:lnTo>
                <a:lnTo>
                  <a:pt x="124332" y="152146"/>
                </a:lnTo>
                <a:close/>
              </a:path>
              <a:path w="200025" h="295275">
                <a:moveTo>
                  <a:pt x="192658" y="70866"/>
                </a:moveTo>
                <a:lnTo>
                  <a:pt x="183388" y="81153"/>
                </a:lnTo>
                <a:lnTo>
                  <a:pt x="199229" y="81153"/>
                </a:lnTo>
                <a:lnTo>
                  <a:pt x="200025" y="73151"/>
                </a:lnTo>
                <a:lnTo>
                  <a:pt x="192658" y="70866"/>
                </a:lnTo>
                <a:close/>
              </a:path>
              <a:path w="200025" h="295275">
                <a:moveTo>
                  <a:pt x="149225" y="45719"/>
                </a:moveTo>
                <a:lnTo>
                  <a:pt x="149225" y="62865"/>
                </a:lnTo>
                <a:lnTo>
                  <a:pt x="157659" y="62865"/>
                </a:lnTo>
                <a:lnTo>
                  <a:pt x="156464" y="51435"/>
                </a:lnTo>
                <a:lnTo>
                  <a:pt x="149225" y="45719"/>
                </a:lnTo>
                <a:close/>
              </a:path>
            </a:pathLst>
          </a:custGeom>
          <a:solidFill>
            <a:srgbClr val="000000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77608" y="4857808"/>
            <a:ext cx="209559" cy="3048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6800" y="2057400"/>
            <a:ext cx="3581400" cy="550856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83185" rIns="0" bIns="0" rtlCol="0">
            <a:spAutoFit/>
          </a:bodyPr>
          <a:lstStyle/>
          <a:p>
            <a:pPr marL="92075" marR="175260">
              <a:lnSpc>
                <a:spcPct val="100899"/>
              </a:lnSpc>
              <a:spcBef>
                <a:spcPts val="655"/>
              </a:spcBef>
            </a:pPr>
            <a:r>
              <a:rPr lang="ru-RU" sz="1550" b="1" spc="5" dirty="0">
                <a:solidFill>
                  <a:srgbClr val="FFFFFF"/>
                </a:solidFill>
                <a:latin typeface="Arial"/>
                <a:cs typeface="Arial"/>
              </a:rPr>
              <a:t>Дефицит AADC может поражать различные группы пациентов</a:t>
            </a:r>
            <a:r>
              <a:rPr sz="1550" b="1" spc="1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575" b="1" spc="22" baseline="23809" dirty="0">
                <a:solidFill>
                  <a:srgbClr val="FFFFFF"/>
                </a:solidFill>
                <a:latin typeface="Arial"/>
                <a:cs typeface="Arial"/>
              </a:rPr>
              <a:t>1–5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>
                <a:solidFill>
                  <a:srgbClr val="888888"/>
                </a:solidFill>
              </a:rPr>
              <a:t>10</a:t>
            </a:fld>
            <a:r>
              <a:rPr spc="10" dirty="0">
                <a:solidFill>
                  <a:srgbClr val="888888"/>
                </a:solidFill>
              </a:rPr>
              <a:t> </a:t>
            </a:r>
            <a:r>
              <a:rPr spc="15" dirty="0"/>
              <a:t>C </a:t>
            </a:r>
            <a:r>
              <a:rPr spc="10" dirty="0"/>
              <a:t>o n </a:t>
            </a:r>
            <a:r>
              <a:rPr spc="5" dirty="0"/>
              <a:t>f i </a:t>
            </a:r>
            <a:r>
              <a:rPr spc="10" dirty="0"/>
              <a:t>d e n </a:t>
            </a:r>
            <a:r>
              <a:rPr spc="5" dirty="0"/>
              <a:t>t i </a:t>
            </a:r>
            <a:r>
              <a:rPr spc="10" dirty="0"/>
              <a:t>a </a:t>
            </a:r>
            <a:r>
              <a:rPr spc="5" dirty="0"/>
              <a:t>l </a:t>
            </a:r>
            <a:r>
              <a:rPr spc="10" dirty="0"/>
              <a:t>a n d </a:t>
            </a:r>
            <a:r>
              <a:rPr spc="15" dirty="0"/>
              <a:t>P </a:t>
            </a:r>
            <a:r>
              <a:rPr spc="5" dirty="0"/>
              <a:t>r </a:t>
            </a:r>
            <a:r>
              <a:rPr spc="10" dirty="0"/>
              <a:t>o p </a:t>
            </a:r>
            <a:r>
              <a:rPr spc="5" dirty="0"/>
              <a:t>r i </a:t>
            </a:r>
            <a:r>
              <a:rPr spc="10" dirty="0"/>
              <a:t>e </a:t>
            </a:r>
            <a:r>
              <a:rPr spc="5" dirty="0"/>
              <a:t>t </a:t>
            </a:r>
            <a:r>
              <a:rPr spc="10" dirty="0"/>
              <a:t>a </a:t>
            </a:r>
            <a:r>
              <a:rPr spc="5" dirty="0"/>
              <a:t>r </a:t>
            </a:r>
            <a:r>
              <a:rPr spc="10" dirty="0"/>
              <a:t>y </a:t>
            </a:r>
            <a:r>
              <a:rPr spc="5" dirty="0"/>
              <a:t>. </a:t>
            </a:r>
            <a:r>
              <a:rPr spc="15" dirty="0"/>
              <a:t>N </a:t>
            </a:r>
            <a:r>
              <a:rPr spc="10" dirty="0"/>
              <a:t>o </a:t>
            </a:r>
            <a:r>
              <a:rPr spc="5" dirty="0"/>
              <a:t>t f </a:t>
            </a:r>
            <a:r>
              <a:rPr spc="10" dirty="0"/>
              <a:t>o </a:t>
            </a:r>
            <a:r>
              <a:rPr spc="5" dirty="0"/>
              <a:t>r </a:t>
            </a:r>
            <a:r>
              <a:rPr spc="10" dirty="0"/>
              <a:t>p </a:t>
            </a:r>
            <a:r>
              <a:rPr spc="5" dirty="0"/>
              <a:t>r </a:t>
            </a:r>
            <a:r>
              <a:rPr spc="10" dirty="0"/>
              <a:t>o </a:t>
            </a:r>
            <a:r>
              <a:rPr spc="20" dirty="0"/>
              <a:t>m </a:t>
            </a:r>
            <a:r>
              <a:rPr spc="10" dirty="0"/>
              <a:t>o </a:t>
            </a:r>
            <a:r>
              <a:rPr spc="5" dirty="0"/>
              <a:t>t i </a:t>
            </a:r>
            <a:r>
              <a:rPr spc="10" dirty="0"/>
              <a:t>o n a </a:t>
            </a:r>
            <a:r>
              <a:rPr spc="5" dirty="0"/>
              <a:t>l </a:t>
            </a:r>
            <a:r>
              <a:rPr spc="10" dirty="0"/>
              <a:t>u s e</a:t>
            </a:r>
            <a:r>
              <a:rPr spc="85" dirty="0"/>
              <a:t> </a:t>
            </a:r>
            <a:r>
              <a:rPr spc="5" dirty="0"/>
              <a:t>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0525" y="282193"/>
            <a:ext cx="10487083" cy="8407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8100" marR="30480">
              <a:lnSpc>
                <a:spcPts val="3080"/>
              </a:lnSpc>
              <a:spcBef>
                <a:spcPts val="415"/>
              </a:spcBef>
            </a:pPr>
            <a:r>
              <a:rPr lang="ru-RU" spc="30" dirty="0"/>
              <a:t>Дефицит AADC был документально зафиксирован по всему миру</a:t>
            </a:r>
            <a:r>
              <a:rPr sz="2775" spc="22" baseline="24024" dirty="0"/>
              <a:t>1,2</a:t>
            </a:r>
            <a:endParaRPr sz="2775" baseline="2402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4475" y="4419600"/>
            <a:ext cx="7934325" cy="914400"/>
          </a:xfrm>
          <a:custGeom>
            <a:avLst/>
            <a:gdLst/>
            <a:ahLst/>
            <a:cxnLst/>
            <a:rect l="l" t="t" r="r" b="b"/>
            <a:pathLst>
              <a:path w="7934325" h="914400">
                <a:moveTo>
                  <a:pt x="0" y="914400"/>
                </a:moveTo>
                <a:lnTo>
                  <a:pt x="7934325" y="914400"/>
                </a:lnTo>
                <a:lnTo>
                  <a:pt x="7934325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5173" y="4419600"/>
            <a:ext cx="83312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lang="ru-RU" b="1" spc="-25" dirty="0">
                <a:solidFill>
                  <a:srgbClr val="FFFFFF"/>
                </a:solidFill>
                <a:latin typeface="Arial"/>
                <a:cs typeface="Arial"/>
              </a:rPr>
              <a:t>На основании расчётов предполагаемой распространенности заболевания &gt;90% случаев дефицита AADC не диагностируется</a:t>
            </a:r>
            <a:r>
              <a:rPr lang="en-US" b="1" spc="15" baseline="23148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lang="en-US" baseline="23148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965" y="5381561"/>
            <a:ext cx="11076305" cy="8864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-7" baseline="22222" dirty="0">
                <a:latin typeface="Arial"/>
                <a:cs typeface="Arial"/>
              </a:rPr>
              <a:t>a</a:t>
            </a:r>
            <a:r>
              <a:rPr lang="ru-RU" sz="800" spc="10" dirty="0">
                <a:latin typeface="Arial"/>
                <a:cs typeface="Arial"/>
              </a:rPr>
              <a:t>Распространенность среди новорожденных в Тайване (1:32 000), прогнозируемая распространенность в США (1:90 000), в Европейском Союзе (1:118 000) и в Японии (1:182 000).</a:t>
            </a:r>
          </a:p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lang="ru-RU" sz="800" dirty="0">
                <a:latin typeface="Arial"/>
                <a:cs typeface="Arial"/>
              </a:rPr>
              <a:t>AADC, декарбоксилаза ароматических аминокислот; SMA, СМА, спинальная мышечная атрофия.</a:t>
            </a:r>
          </a:p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latin typeface="Arial"/>
                <a:cs typeface="Arial"/>
              </a:rPr>
              <a:t>1. </a:t>
            </a:r>
            <a:r>
              <a:rPr sz="800" spc="-5" dirty="0">
                <a:latin typeface="Arial"/>
                <a:cs typeface="Arial"/>
              </a:rPr>
              <a:t>Phenylketonuria.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Orphanet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w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ebsite.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https://</a:t>
            </a:r>
            <a:r>
              <a:rPr sz="800" dirty="0">
                <a:latin typeface="Arial"/>
                <a:cs typeface="Arial"/>
                <a:hlinkClick r:id="rId2"/>
              </a:rPr>
              <a:t>www.orpha.net/consor/cgi-bin/OC_Exp.php?Expert=716</a:t>
            </a:r>
            <a:r>
              <a:rPr sz="800" spc="-75" dirty="0">
                <a:latin typeface="Arial"/>
                <a:cs typeface="Arial"/>
                <a:hlinkClick r:id="rId2"/>
              </a:rPr>
              <a:t> </a:t>
            </a:r>
            <a:r>
              <a:rPr sz="800" spc="20" dirty="0">
                <a:latin typeface="Arial"/>
                <a:cs typeface="Arial"/>
              </a:rPr>
              <a:t>(Accessed: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November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12, 2019);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2. </a:t>
            </a:r>
            <a:r>
              <a:rPr sz="800" spc="10" dirty="0">
                <a:latin typeface="Arial"/>
                <a:cs typeface="Arial"/>
              </a:rPr>
              <a:t>Burd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L,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6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Am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J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Med Genet</a:t>
            </a:r>
            <a:r>
              <a:rPr sz="800" spc="5" dirty="0">
                <a:latin typeface="Arial"/>
                <a:cs typeface="Arial"/>
              </a:rPr>
              <a:t>. 1990;37(1):97–99;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3. </a:t>
            </a:r>
            <a:r>
              <a:rPr sz="800" spc="-5" dirty="0">
                <a:latin typeface="Arial"/>
                <a:cs typeface="Arial"/>
              </a:rPr>
              <a:t>Butler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MG</a:t>
            </a:r>
            <a:r>
              <a:rPr sz="800" i="1" spc="-30" dirty="0">
                <a:latin typeface="Arial"/>
                <a:cs typeface="Arial"/>
              </a:rPr>
              <a:t>.</a:t>
            </a:r>
            <a:r>
              <a:rPr sz="800" i="1" spc="8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Am</a:t>
            </a:r>
            <a:r>
              <a:rPr sz="800" i="1" spc="-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J</a:t>
            </a:r>
            <a:r>
              <a:rPr sz="800" i="1" spc="-3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Med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Genet</a:t>
            </a:r>
            <a:r>
              <a:rPr sz="800" spc="10" dirty="0">
                <a:latin typeface="Arial"/>
                <a:cs typeface="Arial"/>
              </a:rPr>
              <a:t>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1990;35(3):319–332;</a:t>
            </a:r>
            <a:endParaRPr sz="8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z="800" spc="5" dirty="0">
                <a:latin typeface="Arial"/>
                <a:cs typeface="Arial"/>
              </a:rPr>
              <a:t>4.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Dasouki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M,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Neurol</a:t>
            </a:r>
            <a:r>
              <a:rPr sz="800" i="1" spc="-30" dirty="0">
                <a:latin typeface="Arial"/>
                <a:cs typeface="Arial"/>
              </a:rPr>
              <a:t> </a:t>
            </a:r>
            <a:r>
              <a:rPr sz="800" i="1" spc="20" dirty="0">
                <a:latin typeface="Arial"/>
                <a:cs typeface="Arial"/>
              </a:rPr>
              <a:t>Clin.</a:t>
            </a:r>
            <a:r>
              <a:rPr sz="800" i="1" spc="-6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2014;32(3):751–776;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5.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Himmelreich</a:t>
            </a:r>
            <a:r>
              <a:rPr sz="800" spc="15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N,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5" dirty="0">
                <a:latin typeface="Arial"/>
                <a:cs typeface="Arial"/>
              </a:rPr>
              <a:t> Mol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Genet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Metab</a:t>
            </a:r>
            <a:r>
              <a:rPr sz="800" i="1" spc="-15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2019;127(1):12–22;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6.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Chien</a:t>
            </a:r>
            <a:r>
              <a:rPr sz="800" spc="8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YH,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Mol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Genet</a:t>
            </a:r>
            <a:r>
              <a:rPr sz="800" i="1" spc="5" dirty="0">
                <a:latin typeface="Arial"/>
                <a:cs typeface="Arial"/>
              </a:rPr>
              <a:t> Metab</a:t>
            </a:r>
            <a:r>
              <a:rPr sz="800" i="1" spc="-15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2016;118(4):259–263;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7. </a:t>
            </a:r>
            <a:r>
              <a:rPr sz="800" spc="15" dirty="0">
                <a:latin typeface="Arial"/>
                <a:cs typeface="Arial"/>
              </a:rPr>
              <a:t>Verhaart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5" dirty="0">
                <a:latin typeface="Arial"/>
                <a:cs typeface="Arial"/>
              </a:rPr>
              <a:t>IEC,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Orphanet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J</a:t>
            </a:r>
            <a:r>
              <a:rPr sz="800" i="1" spc="-3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Rare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i="1" spc="25" dirty="0">
                <a:latin typeface="Arial"/>
                <a:cs typeface="Arial"/>
              </a:rPr>
              <a:t>Dis.</a:t>
            </a:r>
            <a:r>
              <a:rPr sz="800" i="1" spc="-5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2017;12(1):124.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doi:</a:t>
            </a:r>
            <a:endParaRPr sz="800" dirty="0">
              <a:latin typeface="Arial"/>
              <a:cs typeface="Arial"/>
            </a:endParaRPr>
          </a:p>
          <a:p>
            <a:pPr marL="38100">
              <a:lnSpc>
                <a:spcPts val="930"/>
              </a:lnSpc>
              <a:spcBef>
                <a:spcPts val="15"/>
              </a:spcBef>
            </a:pPr>
            <a:r>
              <a:rPr sz="800" spc="5" dirty="0">
                <a:latin typeface="Arial"/>
                <a:cs typeface="Arial"/>
              </a:rPr>
              <a:t>10.1186/s13023-017-0671-8;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8.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West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syndrome.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Orphanet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w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ebsite.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https://</a:t>
            </a:r>
            <a:r>
              <a:rPr sz="800" spc="-5" dirty="0">
                <a:latin typeface="Arial"/>
                <a:cs typeface="Arial"/>
                <a:hlinkClick r:id="rId3"/>
              </a:rPr>
              <a:t>www.orpha.net/consor/cgi-bin/OC_Exp.php?Lng=GB&amp;Expert=3451</a:t>
            </a:r>
            <a:r>
              <a:rPr sz="800" spc="5" dirty="0">
                <a:latin typeface="Arial"/>
                <a:cs typeface="Arial"/>
                <a:hlinkClick r:id="rId3"/>
              </a:rPr>
              <a:t> </a:t>
            </a:r>
            <a:r>
              <a:rPr sz="800" spc="20" dirty="0">
                <a:latin typeface="Arial"/>
                <a:cs typeface="Arial"/>
              </a:rPr>
              <a:t>(Accessed: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November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2019);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9. </a:t>
            </a:r>
            <a:r>
              <a:rPr sz="800" spc="10" dirty="0">
                <a:latin typeface="Arial"/>
                <a:cs typeface="Arial"/>
              </a:rPr>
              <a:t>Dopa-responsive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dystonia.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Orphanet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w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ebsite.</a:t>
            </a:r>
            <a:endParaRPr sz="800" dirty="0">
              <a:latin typeface="Arial"/>
              <a:cs typeface="Arial"/>
            </a:endParaRPr>
          </a:p>
          <a:p>
            <a:pPr marL="38100">
              <a:lnSpc>
                <a:spcPts val="930"/>
              </a:lnSpc>
            </a:pPr>
            <a:r>
              <a:rPr sz="800" dirty="0">
                <a:latin typeface="Arial"/>
                <a:cs typeface="Arial"/>
              </a:rPr>
              <a:t>https://www.orpha.net/consor/cgi-bin/Disease_Search.php?lng=EN&amp;data_id=484&amp;Disease_Disease_Search_diseaseType=ORPHA&amp;Disease_Disease_Search_diseaseGroup=255&amp;Disease%28s%29/group%20of%20diseases=Segaw</a:t>
            </a:r>
            <a:r>
              <a:rPr sz="800" spc="-145" dirty="0">
                <a:latin typeface="Arial"/>
                <a:cs typeface="Arial"/>
              </a:rPr>
              <a:t> </a:t>
            </a:r>
            <a:r>
              <a:rPr sz="800" spc="30" dirty="0">
                <a:latin typeface="Arial"/>
                <a:cs typeface="Arial"/>
              </a:rPr>
              <a:t>a-</a:t>
            </a:r>
            <a:endParaRPr sz="8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z="800" dirty="0">
                <a:latin typeface="Arial"/>
                <a:cs typeface="Arial"/>
              </a:rPr>
              <a:t>syndrome&amp;title=Segaw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a-syndrome&amp;search=Disease_Search_Simple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(Accessed: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November,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2019).</a:t>
            </a:r>
            <a:endParaRPr sz="8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75415"/>
              </p:ext>
            </p:extLst>
          </p:nvPr>
        </p:nvGraphicFramePr>
        <p:xfrm>
          <a:off x="1522983" y="1207769"/>
          <a:ext cx="7926070" cy="3072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3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3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Заболевание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D7623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Распространенность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D7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58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ru-RU" sz="1550" spc="-5" dirty="0">
                          <a:latin typeface="Arial"/>
                          <a:cs typeface="Arial"/>
                        </a:rPr>
                        <a:t>Фенилкетонурия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R w="12700">
                      <a:solidFill>
                        <a:srgbClr val="909E9E"/>
                      </a:solidFill>
                      <a:prstDash val="solid"/>
                    </a:lnR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550" spc="25" dirty="0">
                          <a:latin typeface="Arial"/>
                          <a:cs typeface="Arial"/>
                        </a:rPr>
                        <a:t>1:2,000–1:10,000</a:t>
                      </a:r>
                      <a:r>
                        <a:rPr sz="1575" spc="37" baseline="23809" dirty="0">
                          <a:latin typeface="Arial"/>
                          <a:cs typeface="Arial"/>
                        </a:rPr>
                        <a:t>1</a:t>
                      </a:r>
                      <a:endParaRPr sz="1575" baseline="23809" dirty="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ru-RU" sz="1550" spc="5" dirty="0">
                          <a:latin typeface="Arial"/>
                          <a:cs typeface="Arial"/>
                        </a:rPr>
                        <a:t>Синдром </a:t>
                      </a:r>
                      <a:r>
                        <a:rPr lang="ru-RU" sz="1550" spc="5" dirty="0" err="1">
                          <a:latin typeface="Arial"/>
                          <a:cs typeface="Arial"/>
                        </a:rPr>
                        <a:t>Прадера</a:t>
                      </a:r>
                      <a:r>
                        <a:rPr lang="ru-RU" sz="1550" spc="5" dirty="0">
                          <a:latin typeface="Arial"/>
                          <a:cs typeface="Arial"/>
                        </a:rPr>
                        <a:t>-Вилли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550" spc="25" dirty="0">
                          <a:latin typeface="Arial"/>
                          <a:cs typeface="Arial"/>
                        </a:rPr>
                        <a:t>1:5,000–1:30,000</a:t>
                      </a:r>
                      <a:r>
                        <a:rPr sz="1575" spc="37" baseline="23809" dirty="0">
                          <a:latin typeface="Arial"/>
                          <a:cs typeface="Arial"/>
                        </a:rPr>
                        <a:t>2,3</a:t>
                      </a:r>
                      <a:endParaRPr sz="1575" baseline="23809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58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550" spc="-15" dirty="0">
                          <a:latin typeface="Arial"/>
                          <a:cs typeface="Arial"/>
                        </a:rPr>
                        <a:t>Болезнь Помпе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550" spc="25" dirty="0">
                          <a:latin typeface="Arial"/>
                          <a:cs typeface="Arial"/>
                        </a:rPr>
                        <a:t>1:28,000</a:t>
                      </a:r>
                      <a:r>
                        <a:rPr sz="1575" spc="37" baseline="23809" dirty="0">
                          <a:latin typeface="Arial"/>
                          <a:cs typeface="Arial"/>
                        </a:rPr>
                        <a:t>4</a:t>
                      </a:r>
                      <a:endParaRPr sz="1575" baseline="23809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58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550" b="1" spc="5" dirty="0">
                          <a:latin typeface="Arial"/>
                          <a:cs typeface="Arial"/>
                        </a:rPr>
                        <a:t>Дефицит </a:t>
                      </a:r>
                      <a:r>
                        <a:rPr sz="1550" b="1" spc="5" dirty="0">
                          <a:latin typeface="Arial"/>
                          <a:cs typeface="Arial"/>
                        </a:rPr>
                        <a:t>AADC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550" b="1" spc="25" dirty="0">
                          <a:latin typeface="Arial"/>
                          <a:cs typeface="Arial"/>
                        </a:rPr>
                        <a:t>1:32,000–1:182,000</a:t>
                      </a:r>
                      <a:r>
                        <a:rPr sz="1575" b="1" spc="37" baseline="23809" dirty="0">
                          <a:latin typeface="Arial"/>
                          <a:cs typeface="Arial"/>
                        </a:rPr>
                        <a:t>5,6,a</a:t>
                      </a:r>
                      <a:endParaRPr sz="1575" baseline="23809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71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ru-RU" sz="1550" dirty="0">
                          <a:latin typeface="Arial"/>
                          <a:cs typeface="Arial"/>
                        </a:rPr>
                        <a:t>СМА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550" spc="30" dirty="0">
                          <a:latin typeface="Arial"/>
                          <a:cs typeface="Arial"/>
                        </a:rPr>
                        <a:t>1:50,000–1:100,000</a:t>
                      </a:r>
                      <a:r>
                        <a:rPr sz="1575" spc="44" baseline="23809" dirty="0">
                          <a:latin typeface="Arial"/>
                          <a:cs typeface="Arial"/>
                        </a:rPr>
                        <a:t>7</a:t>
                      </a:r>
                      <a:endParaRPr sz="1575" baseline="23809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58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ru-RU" sz="1550" spc="45" dirty="0">
                          <a:latin typeface="Arial"/>
                          <a:cs typeface="Arial"/>
                        </a:rPr>
                        <a:t>Синдром Веста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550" spc="5" dirty="0">
                          <a:latin typeface="Arial"/>
                          <a:cs typeface="Arial"/>
                        </a:rPr>
                        <a:t>1:11,111–1:100,000</a:t>
                      </a:r>
                      <a:r>
                        <a:rPr sz="1575" spc="7" baseline="23809" dirty="0">
                          <a:latin typeface="Arial"/>
                          <a:cs typeface="Arial"/>
                        </a:rPr>
                        <a:t>8</a:t>
                      </a:r>
                      <a:endParaRPr sz="1575" baseline="23809" dirty="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71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lang="ru-RU" sz="1550" spc="5" dirty="0">
                          <a:latin typeface="Arial"/>
                          <a:cs typeface="Arial"/>
                        </a:rPr>
                        <a:t>Синдром </a:t>
                      </a:r>
                      <a:r>
                        <a:rPr lang="ru-RU" sz="1550" spc="5" dirty="0" err="1">
                          <a:latin typeface="Arial"/>
                          <a:cs typeface="Arial"/>
                        </a:rPr>
                        <a:t>Сегавы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1:111,111–1:1,000,000</a:t>
                      </a:r>
                      <a:r>
                        <a:rPr sz="1575" baseline="23809" dirty="0"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0" marR="0" marT="8001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595626" y="5181600"/>
            <a:ext cx="5791200" cy="9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925" y="667448"/>
            <a:ext cx="7661275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pc="20" dirty="0"/>
              <a:t>Распространенность дефицита </a:t>
            </a:r>
            <a:r>
              <a:rPr spc="25" dirty="0"/>
              <a:t>AADC</a:t>
            </a:r>
            <a:endParaRPr spc="1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>
                <a:solidFill>
                  <a:srgbClr val="888888"/>
                </a:solidFill>
              </a:rPr>
              <a:t>11</a:t>
            </a:fld>
            <a:r>
              <a:rPr spc="10" dirty="0">
                <a:solidFill>
                  <a:srgbClr val="888888"/>
                </a:solidFill>
              </a:rPr>
              <a:t> </a:t>
            </a:r>
            <a:r>
              <a:rPr spc="15" dirty="0"/>
              <a:t>C </a:t>
            </a:r>
            <a:r>
              <a:rPr spc="10" dirty="0"/>
              <a:t>o n </a:t>
            </a:r>
            <a:r>
              <a:rPr spc="5" dirty="0"/>
              <a:t>f i </a:t>
            </a:r>
            <a:r>
              <a:rPr spc="10" dirty="0"/>
              <a:t>d e n </a:t>
            </a:r>
            <a:r>
              <a:rPr spc="5" dirty="0"/>
              <a:t>t i </a:t>
            </a:r>
            <a:r>
              <a:rPr spc="10" dirty="0"/>
              <a:t>a </a:t>
            </a:r>
            <a:r>
              <a:rPr spc="5" dirty="0"/>
              <a:t>l </a:t>
            </a:r>
            <a:r>
              <a:rPr spc="10" dirty="0"/>
              <a:t>a n d </a:t>
            </a:r>
            <a:r>
              <a:rPr spc="15" dirty="0"/>
              <a:t>P </a:t>
            </a:r>
            <a:r>
              <a:rPr spc="5" dirty="0"/>
              <a:t>r </a:t>
            </a:r>
            <a:r>
              <a:rPr spc="10" dirty="0"/>
              <a:t>o p </a:t>
            </a:r>
            <a:r>
              <a:rPr spc="5" dirty="0"/>
              <a:t>r i </a:t>
            </a:r>
            <a:r>
              <a:rPr spc="10" dirty="0"/>
              <a:t>e </a:t>
            </a:r>
            <a:r>
              <a:rPr spc="5" dirty="0"/>
              <a:t>t </a:t>
            </a:r>
            <a:r>
              <a:rPr spc="10" dirty="0"/>
              <a:t>a </a:t>
            </a:r>
            <a:r>
              <a:rPr spc="5" dirty="0"/>
              <a:t>r </a:t>
            </a:r>
            <a:r>
              <a:rPr spc="10" dirty="0"/>
              <a:t>y </a:t>
            </a:r>
            <a:r>
              <a:rPr spc="5" dirty="0"/>
              <a:t>. </a:t>
            </a:r>
            <a:r>
              <a:rPr spc="15" dirty="0"/>
              <a:t>N </a:t>
            </a:r>
            <a:r>
              <a:rPr spc="10" dirty="0"/>
              <a:t>o </a:t>
            </a:r>
            <a:r>
              <a:rPr spc="5" dirty="0"/>
              <a:t>t f </a:t>
            </a:r>
            <a:r>
              <a:rPr spc="10" dirty="0"/>
              <a:t>o </a:t>
            </a:r>
            <a:r>
              <a:rPr spc="5" dirty="0"/>
              <a:t>r </a:t>
            </a:r>
            <a:r>
              <a:rPr spc="10" dirty="0"/>
              <a:t>p </a:t>
            </a:r>
            <a:r>
              <a:rPr spc="5" dirty="0"/>
              <a:t>r </a:t>
            </a:r>
            <a:r>
              <a:rPr spc="10" dirty="0"/>
              <a:t>o </a:t>
            </a:r>
            <a:r>
              <a:rPr spc="20" dirty="0"/>
              <a:t>m </a:t>
            </a:r>
            <a:r>
              <a:rPr spc="10" dirty="0"/>
              <a:t>o </a:t>
            </a:r>
            <a:r>
              <a:rPr spc="5" dirty="0"/>
              <a:t>t i </a:t>
            </a:r>
            <a:r>
              <a:rPr spc="10" dirty="0"/>
              <a:t>o n a </a:t>
            </a:r>
            <a:r>
              <a:rPr spc="5" dirty="0"/>
              <a:t>l </a:t>
            </a:r>
            <a:r>
              <a:rPr spc="10" dirty="0"/>
              <a:t>u s e</a:t>
            </a:r>
            <a:r>
              <a:rPr spc="85" dirty="0"/>
              <a:t> </a:t>
            </a:r>
            <a:r>
              <a:rPr spc="5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7712" y="6500812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527"/>
                </a:lnTo>
              </a:path>
            </a:pathLst>
          </a:custGeom>
          <a:ln w="9534">
            <a:solidFill>
              <a:srgbClr val="4D4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34426" y="3176651"/>
            <a:ext cx="247650" cy="161925"/>
          </a:xfrm>
          <a:custGeom>
            <a:avLst/>
            <a:gdLst/>
            <a:ahLst/>
            <a:cxnLst/>
            <a:rect l="l" t="t" r="r" b="b"/>
            <a:pathLst>
              <a:path w="247650" h="161925">
                <a:moveTo>
                  <a:pt x="0" y="161925"/>
                </a:moveTo>
                <a:lnTo>
                  <a:pt x="247650" y="161925"/>
                </a:lnTo>
                <a:lnTo>
                  <a:pt x="247650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ln w="95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5924" y="667448"/>
            <a:ext cx="8880475" cy="86241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pc="25" dirty="0"/>
              <a:t>Клиническое исследование пациента с дефицитом AADC</a:t>
            </a:r>
            <a:endParaRPr spc="2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>
                <a:solidFill>
                  <a:srgbClr val="888888"/>
                </a:solidFill>
              </a:rPr>
              <a:t>12</a:t>
            </a:fld>
            <a:r>
              <a:rPr spc="10" dirty="0">
                <a:solidFill>
                  <a:srgbClr val="888888"/>
                </a:solidFill>
              </a:rPr>
              <a:t> </a:t>
            </a:r>
            <a:r>
              <a:rPr spc="15" dirty="0"/>
              <a:t>C </a:t>
            </a:r>
            <a:r>
              <a:rPr spc="10" dirty="0"/>
              <a:t>o n </a:t>
            </a:r>
            <a:r>
              <a:rPr spc="5" dirty="0"/>
              <a:t>f i </a:t>
            </a:r>
            <a:r>
              <a:rPr spc="10" dirty="0"/>
              <a:t>d e n </a:t>
            </a:r>
            <a:r>
              <a:rPr spc="5" dirty="0"/>
              <a:t>t i </a:t>
            </a:r>
            <a:r>
              <a:rPr spc="10" dirty="0"/>
              <a:t>a </a:t>
            </a:r>
            <a:r>
              <a:rPr spc="5" dirty="0"/>
              <a:t>l </a:t>
            </a:r>
            <a:r>
              <a:rPr spc="10" dirty="0"/>
              <a:t>a n d </a:t>
            </a:r>
            <a:r>
              <a:rPr spc="15" dirty="0"/>
              <a:t>P </a:t>
            </a:r>
            <a:r>
              <a:rPr spc="5" dirty="0"/>
              <a:t>r </a:t>
            </a:r>
            <a:r>
              <a:rPr spc="10" dirty="0"/>
              <a:t>o p </a:t>
            </a:r>
            <a:r>
              <a:rPr spc="5" dirty="0"/>
              <a:t>r i </a:t>
            </a:r>
            <a:r>
              <a:rPr spc="10" dirty="0"/>
              <a:t>e </a:t>
            </a:r>
            <a:r>
              <a:rPr spc="5" dirty="0"/>
              <a:t>t </a:t>
            </a:r>
            <a:r>
              <a:rPr spc="10" dirty="0"/>
              <a:t>a </a:t>
            </a:r>
            <a:r>
              <a:rPr spc="5" dirty="0"/>
              <a:t>r </a:t>
            </a:r>
            <a:r>
              <a:rPr spc="10" dirty="0"/>
              <a:t>y </a:t>
            </a:r>
            <a:r>
              <a:rPr spc="5" dirty="0"/>
              <a:t>. </a:t>
            </a:r>
            <a:r>
              <a:rPr spc="15" dirty="0"/>
              <a:t>N </a:t>
            </a:r>
            <a:r>
              <a:rPr spc="10" dirty="0"/>
              <a:t>o </a:t>
            </a:r>
            <a:r>
              <a:rPr spc="5" dirty="0"/>
              <a:t>t f </a:t>
            </a:r>
            <a:r>
              <a:rPr spc="10" dirty="0"/>
              <a:t>o </a:t>
            </a:r>
            <a:r>
              <a:rPr spc="5" dirty="0"/>
              <a:t>r </a:t>
            </a:r>
            <a:r>
              <a:rPr spc="10" dirty="0"/>
              <a:t>p </a:t>
            </a:r>
            <a:r>
              <a:rPr spc="5" dirty="0"/>
              <a:t>r </a:t>
            </a:r>
            <a:r>
              <a:rPr spc="10" dirty="0"/>
              <a:t>o </a:t>
            </a:r>
            <a:r>
              <a:rPr spc="20" dirty="0"/>
              <a:t>m </a:t>
            </a:r>
            <a:r>
              <a:rPr spc="10" dirty="0"/>
              <a:t>o </a:t>
            </a:r>
            <a:r>
              <a:rPr spc="5" dirty="0"/>
              <a:t>t i </a:t>
            </a:r>
            <a:r>
              <a:rPr spc="10" dirty="0"/>
              <a:t>o n a </a:t>
            </a:r>
            <a:r>
              <a:rPr spc="5" dirty="0"/>
              <a:t>l </a:t>
            </a:r>
            <a:r>
              <a:rPr spc="10" dirty="0"/>
              <a:t>u s e</a:t>
            </a:r>
            <a:r>
              <a:rPr spc="85" dirty="0"/>
              <a:t> </a:t>
            </a:r>
            <a:r>
              <a:rPr spc="5" dirty="0"/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980" y="5910897"/>
            <a:ext cx="3514090" cy="2750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800" dirty="0">
                <a:latin typeface="Arial"/>
                <a:cs typeface="Arial"/>
              </a:rPr>
              <a:t>AADC, </a:t>
            </a:r>
            <a:r>
              <a:rPr lang="ru-RU" sz="800" dirty="0">
                <a:latin typeface="Arial"/>
                <a:cs typeface="Arial"/>
              </a:rPr>
              <a:t>декарбоксилаза ароматических аминокислот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dirty="0">
                <a:latin typeface="Arial"/>
                <a:cs typeface="Arial"/>
              </a:rPr>
              <a:t>Kurian </a:t>
            </a:r>
            <a:r>
              <a:rPr sz="800" spc="-30" dirty="0">
                <a:latin typeface="Arial"/>
                <a:cs typeface="Arial"/>
              </a:rPr>
              <a:t>MA </a:t>
            </a:r>
            <a:r>
              <a:rPr sz="800" spc="5" dirty="0">
                <a:latin typeface="Arial"/>
                <a:cs typeface="Arial"/>
              </a:rPr>
              <a:t>and </a:t>
            </a:r>
            <a:r>
              <a:rPr sz="800" spc="-20" dirty="0">
                <a:latin typeface="Arial"/>
                <a:cs typeface="Arial"/>
              </a:rPr>
              <a:t>Dale </a:t>
            </a:r>
            <a:r>
              <a:rPr sz="800" spc="-40" dirty="0">
                <a:latin typeface="Arial"/>
                <a:cs typeface="Arial"/>
              </a:rPr>
              <a:t>RC. </a:t>
            </a:r>
            <a:r>
              <a:rPr sz="800" i="1" spc="10" dirty="0">
                <a:latin typeface="Arial"/>
                <a:cs typeface="Arial"/>
              </a:rPr>
              <a:t>Continuum (Minneap Minn)</a:t>
            </a:r>
            <a:r>
              <a:rPr sz="800" i="1" spc="-12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2016;22(4):1159–1185.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293838-D35D-46DC-8C28-6A79BCB91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784" y="1462101"/>
            <a:ext cx="6668431" cy="44487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629400" y="2133600"/>
            <a:ext cx="5143500" cy="2438400"/>
          </a:xfrm>
          <a:custGeom>
            <a:avLst/>
            <a:gdLst/>
            <a:ahLst/>
            <a:cxnLst/>
            <a:rect l="l" t="t" r="r" b="b"/>
            <a:pathLst>
              <a:path w="5143500" h="2438400">
                <a:moveTo>
                  <a:pt x="0" y="2438400"/>
                </a:moveTo>
                <a:lnTo>
                  <a:pt x="5143500" y="2438400"/>
                </a:lnTo>
                <a:lnTo>
                  <a:pt x="5143500" y="0"/>
                </a:lnTo>
                <a:lnTo>
                  <a:pt x="0" y="0"/>
                </a:lnTo>
                <a:lnTo>
                  <a:pt x="0" y="2438400"/>
                </a:lnTo>
                <a:close/>
              </a:path>
            </a:pathLst>
          </a:custGeom>
          <a:solidFill>
            <a:srgbClr val="F89F5E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29400" y="1609725"/>
            <a:ext cx="5143500" cy="397545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119380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940"/>
              </a:spcBef>
            </a:pPr>
            <a:r>
              <a:rPr lang="ru-RU" b="1" spc="20" dirty="0">
                <a:solidFill>
                  <a:srgbClr val="FFFFFF"/>
                </a:solidFill>
                <a:latin typeface="Arial"/>
                <a:cs typeface="Arial"/>
              </a:rPr>
              <a:t>Шкалы моторного развития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82611" y="1942819"/>
            <a:ext cx="5194300" cy="2383473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411480" indent="-229235">
              <a:lnSpc>
                <a:spcPct val="100000"/>
              </a:lnSpc>
              <a:spcBef>
                <a:spcPts val="1240"/>
              </a:spcBef>
              <a:buClr>
                <a:srgbClr val="F66E0A"/>
              </a:buClr>
              <a:buChar char="•"/>
              <a:tabLst>
                <a:tab pos="411480" algn="l"/>
                <a:tab pos="412115" algn="l"/>
              </a:tabLst>
            </a:pPr>
            <a:r>
              <a:rPr lang="ru-RU" sz="1550" spc="10" dirty="0">
                <a:latin typeface="Arial"/>
                <a:cs typeface="Arial"/>
              </a:rPr>
              <a:t>В когорте из 22 пациентов с дефицитом AADC</a:t>
            </a:r>
            <a:r>
              <a:rPr sz="1550" spc="15" dirty="0">
                <a:latin typeface="Arial"/>
                <a:cs typeface="Arial"/>
              </a:rPr>
              <a:t>:*</a:t>
            </a:r>
            <a:endParaRPr sz="1550" dirty="0">
              <a:latin typeface="Arial"/>
              <a:cs typeface="Arial"/>
            </a:endParaRPr>
          </a:p>
          <a:p>
            <a:pPr marL="869315" marR="341630" lvl="1" indent="-228600">
              <a:lnSpc>
                <a:spcPct val="103000"/>
              </a:lnSpc>
              <a:spcBef>
                <a:spcPts val="1085"/>
              </a:spcBef>
              <a:buClr>
                <a:srgbClr val="F66E0A"/>
              </a:buClr>
              <a:buChar char="•"/>
              <a:tabLst>
                <a:tab pos="868680" algn="l"/>
                <a:tab pos="869315" algn="l"/>
              </a:tabLst>
            </a:pPr>
            <a:r>
              <a:rPr lang="ru-RU" sz="1550" spc="5" dirty="0">
                <a:latin typeface="Arial"/>
                <a:cs typeface="Arial"/>
              </a:rPr>
              <a:t>Средний балл по шкале AIMS составил 1 (диапазон: 0-8), у нормальных младенцев в возрасте 0-18 месяцев баллы были &lt;5-го </a:t>
            </a:r>
            <a:r>
              <a:rPr lang="ru-RU" sz="1550" spc="5" dirty="0" err="1">
                <a:latin typeface="Arial"/>
                <a:cs typeface="Arial"/>
              </a:rPr>
              <a:t>процентиля</a:t>
            </a:r>
            <a:r>
              <a:rPr lang="ru-RU" sz="1550" spc="5" dirty="0">
                <a:latin typeface="Arial"/>
                <a:cs typeface="Arial"/>
              </a:rPr>
              <a:t>.</a:t>
            </a:r>
          </a:p>
          <a:p>
            <a:pPr marL="869315" marR="341630" lvl="1" indent="-228600">
              <a:lnSpc>
                <a:spcPct val="103000"/>
              </a:lnSpc>
              <a:spcBef>
                <a:spcPts val="1085"/>
              </a:spcBef>
              <a:buClr>
                <a:srgbClr val="F66E0A"/>
              </a:buClr>
              <a:buChar char="•"/>
              <a:tabLst>
                <a:tab pos="868680" algn="l"/>
                <a:tab pos="869315" algn="l"/>
              </a:tabLst>
            </a:pPr>
            <a:r>
              <a:rPr lang="ru-RU" sz="1550" spc="5" dirty="0">
                <a:latin typeface="Arial"/>
                <a:cs typeface="Arial"/>
              </a:rPr>
              <a:t>Средний показатель PDMS-2 составил 9 (диапазон: 2-26), у нормальных детей того же возраста баллы были &lt;1-го </a:t>
            </a:r>
            <a:r>
              <a:rPr lang="ru-RU" sz="1550" spc="5" dirty="0" err="1">
                <a:latin typeface="Arial"/>
                <a:cs typeface="Arial"/>
              </a:rPr>
              <a:t>процентиля</a:t>
            </a:r>
            <a:r>
              <a:rPr lang="ru-RU" sz="1550" spc="5" dirty="0">
                <a:latin typeface="Arial"/>
                <a:cs typeface="Arial"/>
              </a:rPr>
              <a:t> 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50318" y="6616700"/>
            <a:ext cx="19685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20" dirty="0">
                <a:solidFill>
                  <a:srgbClr val="E6E6E6"/>
                </a:solidFill>
                <a:latin typeface="Arial"/>
                <a:cs typeface="Arial"/>
              </a:rPr>
              <a:t>13</a:t>
            </a:r>
            <a:r>
              <a:rPr sz="800" spc="-10" dirty="0">
                <a:solidFill>
                  <a:srgbClr val="E6E6E6"/>
                </a:solidFill>
                <a:latin typeface="Arial"/>
                <a:cs typeface="Arial"/>
              </a:rPr>
              <a:t> 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924" y="282193"/>
            <a:ext cx="10175875" cy="8407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415"/>
              </a:spcBef>
            </a:pPr>
            <a:r>
              <a:rPr lang="ru-RU" spc="-10" dirty="0"/>
              <a:t>У пациентов с дефицитом AADC присутствует серьёзный моторный дефицит</a:t>
            </a:r>
            <a:endParaRPr spc="5" dirty="0"/>
          </a:p>
        </p:txBody>
      </p:sp>
      <p:sp>
        <p:nvSpPr>
          <p:cNvPr id="8" name="object 8"/>
          <p:cNvSpPr txBox="1"/>
          <p:nvPr/>
        </p:nvSpPr>
        <p:spPr>
          <a:xfrm>
            <a:off x="1295401" y="1253807"/>
            <a:ext cx="41191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30" dirty="0">
                <a:solidFill>
                  <a:srgbClr val="001F5F"/>
                </a:solidFill>
                <a:latin typeface="Arial"/>
                <a:cs typeface="Arial"/>
              </a:rPr>
              <a:t>Баллы 22 пациентов с дефицитом AADC по шкале AIMS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62037" y="1562100"/>
            <a:ext cx="4352480" cy="9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4979" y="5789295"/>
            <a:ext cx="7444107" cy="52129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15" dirty="0">
                <a:latin typeface="Arial"/>
                <a:cs typeface="Arial"/>
              </a:rPr>
              <a:t>*</a:t>
            </a:r>
            <a:r>
              <a:rPr lang="ru-RU" sz="800" spc="5" dirty="0">
                <a:latin typeface="Arial"/>
                <a:cs typeface="Arial"/>
              </a:rPr>
              <a:t>Баллы </a:t>
            </a:r>
            <a:r>
              <a:rPr lang="en-US" sz="800" spc="5" dirty="0">
                <a:latin typeface="Arial"/>
                <a:cs typeface="Arial"/>
              </a:rPr>
              <a:t>AIMS </a:t>
            </a:r>
            <a:r>
              <a:rPr lang="ru-RU" sz="800" spc="5" dirty="0">
                <a:latin typeface="Arial"/>
                <a:cs typeface="Arial"/>
              </a:rPr>
              <a:t>и </a:t>
            </a:r>
            <a:r>
              <a:rPr lang="en-US" sz="800" spc="5" dirty="0">
                <a:latin typeface="Arial"/>
                <a:cs typeface="Arial"/>
              </a:rPr>
              <a:t>PDMS-2 </a:t>
            </a:r>
            <a:r>
              <a:rPr lang="ru-RU" sz="800" spc="5" dirty="0">
                <a:latin typeface="Arial"/>
                <a:cs typeface="Arial"/>
              </a:rPr>
              <a:t>были доступны для 22 пациентов в терминальных точках до того, как они вошли в клиническое исследование.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800" spc="5" dirty="0">
                <a:latin typeface="Arial"/>
                <a:cs typeface="Arial"/>
              </a:rPr>
              <a:t>AADC, </a:t>
            </a:r>
            <a:r>
              <a:rPr lang="ru-RU" sz="800" spc="5" dirty="0">
                <a:latin typeface="Arial"/>
                <a:cs typeface="Arial"/>
              </a:rPr>
              <a:t>декарбоксилаза ароматических аминокислот; </a:t>
            </a:r>
            <a:r>
              <a:rPr lang="en-US" sz="800" spc="5" dirty="0">
                <a:latin typeface="Arial"/>
                <a:cs typeface="Arial"/>
              </a:rPr>
              <a:t>AIMS (Alberta Infant Motor Scale), </a:t>
            </a:r>
            <a:r>
              <a:rPr lang="ru-RU" sz="800" spc="5" dirty="0">
                <a:latin typeface="Arial"/>
                <a:cs typeface="Arial"/>
              </a:rPr>
              <a:t>шкала </a:t>
            </a:r>
            <a:r>
              <a:rPr lang="ru-RU" sz="800" spc="5" dirty="0" err="1">
                <a:latin typeface="Arial"/>
                <a:cs typeface="Arial"/>
              </a:rPr>
              <a:t>Альбертского</a:t>
            </a:r>
            <a:r>
              <a:rPr lang="ru-RU" sz="800" spc="5" dirty="0">
                <a:latin typeface="Arial"/>
                <a:cs typeface="Arial"/>
              </a:rPr>
              <a:t> университета для оценки двигательных функций у младенцев; </a:t>
            </a:r>
            <a:r>
              <a:rPr lang="en-US" sz="800" spc="5" dirty="0">
                <a:latin typeface="Arial"/>
                <a:cs typeface="Arial"/>
              </a:rPr>
              <a:t>PDMS-2 (Peabody Developmental Motor Scale Version 2), </a:t>
            </a:r>
            <a:r>
              <a:rPr lang="ru-RU" sz="800" spc="5" dirty="0">
                <a:latin typeface="Arial"/>
                <a:cs typeface="Arial"/>
              </a:rPr>
              <a:t>шкала оценки моторного развития </a:t>
            </a:r>
            <a:r>
              <a:rPr lang="en-US" sz="800" spc="5" dirty="0">
                <a:latin typeface="Arial"/>
                <a:cs typeface="Arial"/>
              </a:rPr>
              <a:t>Peabody II.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spc="-20" dirty="0" err="1">
                <a:latin typeface="Arial"/>
                <a:cs typeface="Arial"/>
              </a:rPr>
              <a:t>Hw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u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WL,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JIMD</a:t>
            </a:r>
            <a:r>
              <a:rPr sz="800" i="1" spc="-6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Rep.</a:t>
            </a:r>
            <a:r>
              <a:rPr sz="800" i="1" spc="-10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2018;40:1–6.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655" y="6571615"/>
            <a:ext cx="373126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0" dirty="0">
                <a:solidFill>
                  <a:srgbClr val="888888"/>
                </a:solidFill>
                <a:latin typeface="Arial"/>
                <a:cs typeface="Arial"/>
              </a:rPr>
              <a:t>1 </a:t>
            </a:r>
            <a:r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3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f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d e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n d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f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2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u s e</a:t>
            </a:r>
            <a:r>
              <a:rPr sz="6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2FAA24-0FC2-4D3F-83B3-BA5D4FAEF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4" y="1537429"/>
            <a:ext cx="6219825" cy="38783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578985" y="2842895"/>
            <a:ext cx="1326515" cy="1134110"/>
          </a:xfrm>
          <a:custGeom>
            <a:avLst/>
            <a:gdLst/>
            <a:ahLst/>
            <a:cxnLst/>
            <a:rect l="l" t="t" r="r" b="b"/>
            <a:pathLst>
              <a:path w="1326514" h="1134110">
                <a:moveTo>
                  <a:pt x="569251" y="991870"/>
                </a:moveTo>
                <a:lnTo>
                  <a:pt x="396457" y="991869"/>
                </a:lnTo>
                <a:lnTo>
                  <a:pt x="376372" y="1134109"/>
                </a:lnTo>
                <a:lnTo>
                  <a:pt x="523047" y="1134109"/>
                </a:lnTo>
                <a:lnTo>
                  <a:pt x="523047" y="1123949"/>
                </a:lnTo>
                <a:lnTo>
                  <a:pt x="528201" y="1079499"/>
                </a:lnTo>
                <a:lnTo>
                  <a:pt x="542679" y="1036320"/>
                </a:lnTo>
                <a:lnTo>
                  <a:pt x="565001" y="996950"/>
                </a:lnTo>
                <a:lnTo>
                  <a:pt x="569251" y="991870"/>
                </a:lnTo>
                <a:close/>
              </a:path>
              <a:path w="1326514" h="1134110">
                <a:moveTo>
                  <a:pt x="397315" y="529589"/>
                </a:moveTo>
                <a:lnTo>
                  <a:pt x="255840" y="529589"/>
                </a:lnTo>
                <a:lnTo>
                  <a:pt x="263044" y="532129"/>
                </a:lnTo>
                <a:lnTo>
                  <a:pt x="265696" y="538479"/>
                </a:lnTo>
                <a:lnTo>
                  <a:pt x="267969" y="544829"/>
                </a:lnTo>
                <a:lnTo>
                  <a:pt x="265317" y="552449"/>
                </a:lnTo>
                <a:lnTo>
                  <a:pt x="259255" y="554989"/>
                </a:lnTo>
                <a:lnTo>
                  <a:pt x="213616" y="577849"/>
                </a:lnTo>
                <a:lnTo>
                  <a:pt x="175783" y="610869"/>
                </a:lnTo>
                <a:lnTo>
                  <a:pt x="147011" y="651509"/>
                </a:lnTo>
                <a:lnTo>
                  <a:pt x="128554" y="699769"/>
                </a:lnTo>
                <a:lnTo>
                  <a:pt x="121668" y="750569"/>
                </a:lnTo>
                <a:lnTo>
                  <a:pt x="121668" y="759459"/>
                </a:lnTo>
                <a:lnTo>
                  <a:pt x="122047" y="763269"/>
                </a:lnTo>
                <a:lnTo>
                  <a:pt x="122173" y="768349"/>
                </a:lnTo>
                <a:lnTo>
                  <a:pt x="122805" y="774699"/>
                </a:lnTo>
                <a:lnTo>
                  <a:pt x="122805" y="777239"/>
                </a:lnTo>
                <a:lnTo>
                  <a:pt x="123805" y="786129"/>
                </a:lnTo>
                <a:lnTo>
                  <a:pt x="125126" y="796289"/>
                </a:lnTo>
                <a:lnTo>
                  <a:pt x="126801" y="805179"/>
                </a:lnTo>
                <a:lnTo>
                  <a:pt x="128867" y="816609"/>
                </a:lnTo>
                <a:lnTo>
                  <a:pt x="145879" y="862329"/>
                </a:lnTo>
                <a:lnTo>
                  <a:pt x="171473" y="902969"/>
                </a:lnTo>
                <a:lnTo>
                  <a:pt x="204436" y="937259"/>
                </a:lnTo>
                <a:lnTo>
                  <a:pt x="243559" y="965199"/>
                </a:lnTo>
                <a:lnTo>
                  <a:pt x="287630" y="982979"/>
                </a:lnTo>
                <a:lnTo>
                  <a:pt x="335439" y="993139"/>
                </a:lnTo>
                <a:lnTo>
                  <a:pt x="372962" y="994409"/>
                </a:lnTo>
                <a:lnTo>
                  <a:pt x="380540" y="993139"/>
                </a:lnTo>
                <a:lnTo>
                  <a:pt x="396457" y="991869"/>
                </a:lnTo>
                <a:lnTo>
                  <a:pt x="569251" y="991870"/>
                </a:lnTo>
                <a:lnTo>
                  <a:pt x="593687" y="962660"/>
                </a:lnTo>
                <a:lnTo>
                  <a:pt x="627259" y="933450"/>
                </a:lnTo>
                <a:lnTo>
                  <a:pt x="664236" y="909320"/>
                </a:lnTo>
                <a:lnTo>
                  <a:pt x="703139" y="892810"/>
                </a:lnTo>
                <a:lnTo>
                  <a:pt x="742490" y="883920"/>
                </a:lnTo>
                <a:lnTo>
                  <a:pt x="744409" y="883920"/>
                </a:lnTo>
                <a:lnTo>
                  <a:pt x="745521" y="882650"/>
                </a:lnTo>
                <a:lnTo>
                  <a:pt x="782024" y="882650"/>
                </a:lnTo>
                <a:lnTo>
                  <a:pt x="788561" y="881380"/>
                </a:lnTo>
                <a:lnTo>
                  <a:pt x="795098" y="881380"/>
                </a:lnTo>
                <a:lnTo>
                  <a:pt x="801645" y="880110"/>
                </a:lnTo>
                <a:lnTo>
                  <a:pt x="841820" y="869950"/>
                </a:lnTo>
                <a:lnTo>
                  <a:pt x="878297" y="854710"/>
                </a:lnTo>
                <a:lnTo>
                  <a:pt x="899679" y="842010"/>
                </a:lnTo>
                <a:lnTo>
                  <a:pt x="380020" y="842009"/>
                </a:lnTo>
                <a:lnTo>
                  <a:pt x="369360" y="840739"/>
                </a:lnTo>
                <a:lnTo>
                  <a:pt x="313216" y="821689"/>
                </a:lnTo>
                <a:lnTo>
                  <a:pt x="252809" y="768349"/>
                </a:lnTo>
                <a:lnTo>
                  <a:pt x="248641" y="761999"/>
                </a:lnTo>
                <a:lnTo>
                  <a:pt x="250157" y="754379"/>
                </a:lnTo>
                <a:lnTo>
                  <a:pt x="261528" y="746759"/>
                </a:lnTo>
                <a:lnTo>
                  <a:pt x="975827" y="746760"/>
                </a:lnTo>
                <a:lnTo>
                  <a:pt x="976746" y="744220"/>
                </a:lnTo>
                <a:lnTo>
                  <a:pt x="980624" y="725170"/>
                </a:lnTo>
                <a:lnTo>
                  <a:pt x="981813" y="707390"/>
                </a:lnTo>
                <a:lnTo>
                  <a:pt x="980170" y="688340"/>
                </a:lnTo>
                <a:lnTo>
                  <a:pt x="976464" y="676910"/>
                </a:lnTo>
                <a:lnTo>
                  <a:pt x="789521" y="676910"/>
                </a:lnTo>
                <a:lnTo>
                  <a:pt x="785732" y="675640"/>
                </a:lnTo>
                <a:lnTo>
                  <a:pt x="783947" y="673100"/>
                </a:lnTo>
                <a:lnTo>
                  <a:pt x="488185" y="673099"/>
                </a:lnTo>
                <a:lnTo>
                  <a:pt x="482876" y="666749"/>
                </a:lnTo>
                <a:lnTo>
                  <a:pt x="488329" y="624839"/>
                </a:lnTo>
                <a:lnTo>
                  <a:pt x="510980" y="574039"/>
                </a:lnTo>
                <a:lnTo>
                  <a:pt x="522622" y="558799"/>
                </a:lnTo>
                <a:lnTo>
                  <a:pt x="502209" y="558799"/>
                </a:lnTo>
                <a:lnTo>
                  <a:pt x="454870" y="552449"/>
                </a:lnTo>
                <a:lnTo>
                  <a:pt x="411439" y="538479"/>
                </a:lnTo>
                <a:lnTo>
                  <a:pt x="397315" y="529589"/>
                </a:lnTo>
                <a:close/>
              </a:path>
              <a:path w="1326514" h="1134110">
                <a:moveTo>
                  <a:pt x="761484" y="882650"/>
                </a:moveTo>
                <a:lnTo>
                  <a:pt x="745521" y="882650"/>
                </a:lnTo>
                <a:lnTo>
                  <a:pt x="755372" y="883920"/>
                </a:lnTo>
                <a:lnTo>
                  <a:pt x="760322" y="883920"/>
                </a:lnTo>
                <a:lnTo>
                  <a:pt x="761484" y="882650"/>
                </a:lnTo>
                <a:close/>
              </a:path>
              <a:path w="1326514" h="1134110">
                <a:moveTo>
                  <a:pt x="955911" y="787400"/>
                </a:moveTo>
                <a:lnTo>
                  <a:pt x="479466" y="787399"/>
                </a:lnTo>
                <a:lnTo>
                  <a:pt x="487427" y="788669"/>
                </a:lnTo>
                <a:lnTo>
                  <a:pt x="491216" y="795019"/>
                </a:lnTo>
                <a:lnTo>
                  <a:pt x="495384" y="800099"/>
                </a:lnTo>
                <a:lnTo>
                  <a:pt x="493868" y="808989"/>
                </a:lnTo>
                <a:lnTo>
                  <a:pt x="488185" y="812799"/>
                </a:lnTo>
                <a:lnTo>
                  <a:pt x="479622" y="817879"/>
                </a:lnTo>
                <a:lnTo>
                  <a:pt x="458905" y="828039"/>
                </a:lnTo>
                <a:lnTo>
                  <a:pt x="428380" y="836929"/>
                </a:lnTo>
                <a:lnTo>
                  <a:pt x="390395" y="842009"/>
                </a:lnTo>
                <a:lnTo>
                  <a:pt x="899679" y="842010"/>
                </a:lnTo>
                <a:lnTo>
                  <a:pt x="910369" y="835660"/>
                </a:lnTo>
                <a:lnTo>
                  <a:pt x="937332" y="811530"/>
                </a:lnTo>
                <a:lnTo>
                  <a:pt x="946493" y="800100"/>
                </a:lnTo>
                <a:lnTo>
                  <a:pt x="955113" y="788670"/>
                </a:lnTo>
                <a:lnTo>
                  <a:pt x="955911" y="787400"/>
                </a:lnTo>
                <a:close/>
              </a:path>
              <a:path w="1326514" h="1134110">
                <a:moveTo>
                  <a:pt x="975827" y="746760"/>
                </a:moveTo>
                <a:lnTo>
                  <a:pt x="261528" y="746759"/>
                </a:lnTo>
                <a:lnTo>
                  <a:pt x="269484" y="748029"/>
                </a:lnTo>
                <a:lnTo>
                  <a:pt x="273278" y="753109"/>
                </a:lnTo>
                <a:lnTo>
                  <a:pt x="324966" y="798829"/>
                </a:lnTo>
                <a:lnTo>
                  <a:pt x="398841" y="816609"/>
                </a:lnTo>
                <a:lnTo>
                  <a:pt x="437016" y="808989"/>
                </a:lnTo>
                <a:lnTo>
                  <a:pt x="463537" y="797559"/>
                </a:lnTo>
                <a:lnTo>
                  <a:pt x="473783" y="791209"/>
                </a:lnTo>
                <a:lnTo>
                  <a:pt x="479466" y="787399"/>
                </a:lnTo>
                <a:lnTo>
                  <a:pt x="955911" y="787400"/>
                </a:lnTo>
                <a:lnTo>
                  <a:pt x="963090" y="775970"/>
                </a:lnTo>
                <a:lnTo>
                  <a:pt x="970319" y="762000"/>
                </a:lnTo>
                <a:lnTo>
                  <a:pt x="975827" y="746760"/>
                </a:lnTo>
                <a:close/>
              </a:path>
              <a:path w="1326514" h="1134110">
                <a:moveTo>
                  <a:pt x="423751" y="31749"/>
                </a:moveTo>
                <a:lnTo>
                  <a:pt x="376568" y="38099"/>
                </a:lnTo>
                <a:lnTo>
                  <a:pt x="339939" y="54609"/>
                </a:lnTo>
                <a:lnTo>
                  <a:pt x="309209" y="80009"/>
                </a:lnTo>
                <a:lnTo>
                  <a:pt x="286544" y="113029"/>
                </a:lnTo>
                <a:lnTo>
                  <a:pt x="283508" y="119379"/>
                </a:lnTo>
                <a:lnTo>
                  <a:pt x="276309" y="120649"/>
                </a:lnTo>
                <a:lnTo>
                  <a:pt x="233721" y="129539"/>
                </a:lnTo>
                <a:lnTo>
                  <a:pt x="194734" y="147319"/>
                </a:lnTo>
                <a:lnTo>
                  <a:pt x="160611" y="172719"/>
                </a:lnTo>
                <a:lnTo>
                  <a:pt x="132616" y="204469"/>
                </a:lnTo>
                <a:lnTo>
                  <a:pt x="112012" y="242569"/>
                </a:lnTo>
                <a:lnTo>
                  <a:pt x="100062" y="285749"/>
                </a:lnTo>
                <a:lnTo>
                  <a:pt x="99305" y="292099"/>
                </a:lnTo>
                <a:lnTo>
                  <a:pt x="92859" y="294639"/>
                </a:lnTo>
                <a:lnTo>
                  <a:pt x="54525" y="320039"/>
                </a:lnTo>
                <a:lnTo>
                  <a:pt x="25252" y="353059"/>
                </a:lnTo>
                <a:lnTo>
                  <a:pt x="6567" y="393699"/>
                </a:lnTo>
                <a:lnTo>
                  <a:pt x="0" y="439419"/>
                </a:lnTo>
                <a:lnTo>
                  <a:pt x="858" y="454659"/>
                </a:lnTo>
                <a:lnTo>
                  <a:pt x="3458" y="471169"/>
                </a:lnTo>
                <a:lnTo>
                  <a:pt x="7835" y="488949"/>
                </a:lnTo>
                <a:lnTo>
                  <a:pt x="14023" y="506729"/>
                </a:lnTo>
                <a:lnTo>
                  <a:pt x="16298" y="511809"/>
                </a:lnTo>
                <a:lnTo>
                  <a:pt x="14023" y="515619"/>
                </a:lnTo>
                <a:lnTo>
                  <a:pt x="7835" y="532129"/>
                </a:lnTo>
                <a:lnTo>
                  <a:pt x="3458" y="548639"/>
                </a:lnTo>
                <a:lnTo>
                  <a:pt x="858" y="565149"/>
                </a:lnTo>
                <a:lnTo>
                  <a:pt x="0" y="584199"/>
                </a:lnTo>
                <a:lnTo>
                  <a:pt x="6899" y="632459"/>
                </a:lnTo>
                <a:lnTo>
                  <a:pt x="26484" y="674369"/>
                </a:lnTo>
                <a:lnTo>
                  <a:pt x="57085" y="711199"/>
                </a:lnTo>
                <a:lnTo>
                  <a:pt x="97031" y="737869"/>
                </a:lnTo>
                <a:lnTo>
                  <a:pt x="106124" y="685799"/>
                </a:lnTo>
                <a:lnTo>
                  <a:pt x="125841" y="638809"/>
                </a:lnTo>
                <a:lnTo>
                  <a:pt x="155074" y="596899"/>
                </a:lnTo>
                <a:lnTo>
                  <a:pt x="192713" y="561339"/>
                </a:lnTo>
                <a:lnTo>
                  <a:pt x="237649" y="535939"/>
                </a:lnTo>
                <a:lnTo>
                  <a:pt x="238786" y="535939"/>
                </a:lnTo>
                <a:lnTo>
                  <a:pt x="249399" y="530859"/>
                </a:lnTo>
                <a:lnTo>
                  <a:pt x="255840" y="529589"/>
                </a:lnTo>
                <a:lnTo>
                  <a:pt x="397315" y="529589"/>
                </a:lnTo>
                <a:lnTo>
                  <a:pt x="373103" y="514349"/>
                </a:lnTo>
                <a:lnTo>
                  <a:pt x="341053" y="483869"/>
                </a:lnTo>
                <a:lnTo>
                  <a:pt x="318173" y="449579"/>
                </a:lnTo>
                <a:lnTo>
                  <a:pt x="220973" y="449579"/>
                </a:lnTo>
                <a:lnTo>
                  <a:pt x="215664" y="444499"/>
                </a:lnTo>
                <a:lnTo>
                  <a:pt x="215361" y="439419"/>
                </a:lnTo>
                <a:lnTo>
                  <a:pt x="215366" y="436879"/>
                </a:lnTo>
                <a:lnTo>
                  <a:pt x="221587" y="389889"/>
                </a:lnTo>
                <a:lnTo>
                  <a:pt x="245134" y="339089"/>
                </a:lnTo>
                <a:lnTo>
                  <a:pt x="295637" y="289559"/>
                </a:lnTo>
                <a:lnTo>
                  <a:pt x="330342" y="271779"/>
                </a:lnTo>
                <a:lnTo>
                  <a:pt x="382412" y="261619"/>
                </a:lnTo>
                <a:lnTo>
                  <a:pt x="391532" y="260349"/>
                </a:lnTo>
                <a:lnTo>
                  <a:pt x="622963" y="260350"/>
                </a:lnTo>
                <a:lnTo>
                  <a:pt x="652766" y="246380"/>
                </a:lnTo>
                <a:lnTo>
                  <a:pt x="680742" y="240030"/>
                </a:lnTo>
                <a:lnTo>
                  <a:pt x="1229001" y="240030"/>
                </a:lnTo>
                <a:lnTo>
                  <a:pt x="1228407" y="238760"/>
                </a:lnTo>
                <a:lnTo>
                  <a:pt x="1215507" y="219710"/>
                </a:lnTo>
                <a:lnTo>
                  <a:pt x="1200143" y="200660"/>
                </a:lnTo>
                <a:lnTo>
                  <a:pt x="1186859" y="189230"/>
                </a:lnTo>
                <a:lnTo>
                  <a:pt x="553356" y="189229"/>
                </a:lnTo>
                <a:lnTo>
                  <a:pt x="548052" y="182879"/>
                </a:lnTo>
                <a:lnTo>
                  <a:pt x="548456" y="175259"/>
                </a:lnTo>
                <a:lnTo>
                  <a:pt x="548810" y="173989"/>
                </a:lnTo>
                <a:lnTo>
                  <a:pt x="548810" y="170179"/>
                </a:lnTo>
                <a:lnTo>
                  <a:pt x="548456" y="167639"/>
                </a:lnTo>
                <a:lnTo>
                  <a:pt x="548456" y="165099"/>
                </a:lnTo>
                <a:lnTo>
                  <a:pt x="537572" y="116839"/>
                </a:lnTo>
                <a:lnTo>
                  <a:pt x="513194" y="76199"/>
                </a:lnTo>
                <a:lnTo>
                  <a:pt x="478303" y="46989"/>
                </a:lnTo>
                <a:lnTo>
                  <a:pt x="435880" y="33019"/>
                </a:lnTo>
                <a:lnTo>
                  <a:pt x="427161" y="33019"/>
                </a:lnTo>
                <a:lnTo>
                  <a:pt x="423751" y="31749"/>
                </a:lnTo>
                <a:close/>
              </a:path>
              <a:path w="1326514" h="1134110">
                <a:moveTo>
                  <a:pt x="1113986" y="549910"/>
                </a:moveTo>
                <a:lnTo>
                  <a:pt x="883532" y="549910"/>
                </a:lnTo>
                <a:lnTo>
                  <a:pt x="928326" y="572770"/>
                </a:lnTo>
                <a:lnTo>
                  <a:pt x="964813" y="603250"/>
                </a:lnTo>
                <a:lnTo>
                  <a:pt x="991070" y="640080"/>
                </a:lnTo>
                <a:lnTo>
                  <a:pt x="1005175" y="684530"/>
                </a:lnTo>
                <a:lnTo>
                  <a:pt x="1006597" y="695960"/>
                </a:lnTo>
                <a:lnTo>
                  <a:pt x="1006962" y="708660"/>
                </a:lnTo>
                <a:lnTo>
                  <a:pt x="1006333" y="720090"/>
                </a:lnTo>
                <a:lnTo>
                  <a:pt x="1004771" y="731520"/>
                </a:lnTo>
                <a:lnTo>
                  <a:pt x="1026493" y="728980"/>
                </a:lnTo>
                <a:lnTo>
                  <a:pt x="1036241" y="726440"/>
                </a:lnTo>
                <a:lnTo>
                  <a:pt x="1045336" y="723900"/>
                </a:lnTo>
                <a:lnTo>
                  <a:pt x="1048013" y="722630"/>
                </a:lnTo>
                <a:lnTo>
                  <a:pt x="1123416" y="722630"/>
                </a:lnTo>
                <a:lnTo>
                  <a:pt x="1183100" y="707390"/>
                </a:lnTo>
                <a:lnTo>
                  <a:pt x="1222888" y="685800"/>
                </a:lnTo>
                <a:lnTo>
                  <a:pt x="1257562" y="656590"/>
                </a:lnTo>
                <a:lnTo>
                  <a:pt x="1286176" y="622300"/>
                </a:lnTo>
                <a:lnTo>
                  <a:pt x="1302906" y="591820"/>
                </a:lnTo>
                <a:lnTo>
                  <a:pt x="1126465" y="591820"/>
                </a:lnTo>
                <a:lnTo>
                  <a:pt x="1119645" y="590550"/>
                </a:lnTo>
                <a:lnTo>
                  <a:pt x="1114695" y="585470"/>
                </a:lnTo>
                <a:lnTo>
                  <a:pt x="1115857" y="577850"/>
                </a:lnTo>
                <a:lnTo>
                  <a:pt x="1113986" y="549910"/>
                </a:lnTo>
                <a:close/>
              </a:path>
              <a:path w="1326514" h="1134110">
                <a:moveTo>
                  <a:pt x="1123416" y="722630"/>
                </a:moveTo>
                <a:lnTo>
                  <a:pt x="1050640" y="722630"/>
                </a:lnTo>
                <a:lnTo>
                  <a:pt x="1071737" y="725170"/>
                </a:lnTo>
                <a:lnTo>
                  <a:pt x="1091962" y="725170"/>
                </a:lnTo>
                <a:lnTo>
                  <a:pt x="1123416" y="722630"/>
                </a:lnTo>
                <a:close/>
              </a:path>
              <a:path w="1326514" h="1134110">
                <a:moveTo>
                  <a:pt x="1089621" y="492760"/>
                </a:moveTo>
                <a:lnTo>
                  <a:pt x="828923" y="492760"/>
                </a:lnTo>
                <a:lnTo>
                  <a:pt x="836501" y="494030"/>
                </a:lnTo>
                <a:lnTo>
                  <a:pt x="844078" y="506730"/>
                </a:lnTo>
                <a:lnTo>
                  <a:pt x="842563" y="514350"/>
                </a:lnTo>
                <a:lnTo>
                  <a:pt x="836501" y="518160"/>
                </a:lnTo>
                <a:lnTo>
                  <a:pt x="829925" y="523240"/>
                </a:lnTo>
                <a:lnTo>
                  <a:pt x="815379" y="535940"/>
                </a:lnTo>
                <a:lnTo>
                  <a:pt x="799838" y="558800"/>
                </a:lnTo>
                <a:lnTo>
                  <a:pt x="790278" y="586740"/>
                </a:lnTo>
                <a:lnTo>
                  <a:pt x="789512" y="615950"/>
                </a:lnTo>
                <a:lnTo>
                  <a:pt x="794187" y="637540"/>
                </a:lnTo>
                <a:lnTo>
                  <a:pt x="800217" y="651510"/>
                </a:lnTo>
                <a:lnTo>
                  <a:pt x="803514" y="656590"/>
                </a:lnTo>
                <a:lnTo>
                  <a:pt x="807707" y="662940"/>
                </a:lnTo>
                <a:lnTo>
                  <a:pt x="806191" y="670560"/>
                </a:lnTo>
                <a:lnTo>
                  <a:pt x="800887" y="674370"/>
                </a:lnTo>
                <a:lnTo>
                  <a:pt x="798614" y="676910"/>
                </a:lnTo>
                <a:lnTo>
                  <a:pt x="976464" y="676910"/>
                </a:lnTo>
                <a:lnTo>
                  <a:pt x="967818" y="650240"/>
                </a:lnTo>
                <a:lnTo>
                  <a:pt x="944480" y="618490"/>
                </a:lnTo>
                <a:lnTo>
                  <a:pt x="911972" y="591820"/>
                </a:lnTo>
                <a:lnTo>
                  <a:pt x="872115" y="572770"/>
                </a:lnTo>
                <a:lnTo>
                  <a:pt x="871761" y="570230"/>
                </a:lnTo>
                <a:lnTo>
                  <a:pt x="883532" y="549910"/>
                </a:lnTo>
                <a:lnTo>
                  <a:pt x="1113986" y="549910"/>
                </a:lnTo>
                <a:lnTo>
                  <a:pt x="1112881" y="533400"/>
                </a:lnTo>
                <a:lnTo>
                  <a:pt x="1098037" y="502920"/>
                </a:lnTo>
                <a:lnTo>
                  <a:pt x="1089621" y="492760"/>
                </a:lnTo>
                <a:close/>
              </a:path>
              <a:path w="1326514" h="1134110">
                <a:moveTo>
                  <a:pt x="963739" y="345440"/>
                </a:moveTo>
                <a:lnTo>
                  <a:pt x="705360" y="345440"/>
                </a:lnTo>
                <a:lnTo>
                  <a:pt x="710665" y="351790"/>
                </a:lnTo>
                <a:lnTo>
                  <a:pt x="709907" y="359410"/>
                </a:lnTo>
                <a:lnTo>
                  <a:pt x="701212" y="414020"/>
                </a:lnTo>
                <a:lnTo>
                  <a:pt x="681377" y="458470"/>
                </a:lnTo>
                <a:lnTo>
                  <a:pt x="651649" y="496570"/>
                </a:lnTo>
                <a:lnTo>
                  <a:pt x="613629" y="525780"/>
                </a:lnTo>
                <a:lnTo>
                  <a:pt x="568915" y="547370"/>
                </a:lnTo>
                <a:lnTo>
                  <a:pt x="568562" y="551180"/>
                </a:lnTo>
                <a:lnTo>
                  <a:pt x="566642" y="554990"/>
                </a:lnTo>
                <a:lnTo>
                  <a:pt x="562853" y="556260"/>
                </a:lnTo>
                <a:lnTo>
                  <a:pt x="554102" y="562610"/>
                </a:lnTo>
                <a:lnTo>
                  <a:pt x="536408" y="581659"/>
                </a:lnTo>
                <a:lnTo>
                  <a:pt x="518298" y="613409"/>
                </a:lnTo>
                <a:lnTo>
                  <a:pt x="508296" y="661669"/>
                </a:lnTo>
                <a:lnTo>
                  <a:pt x="507892" y="668019"/>
                </a:lnTo>
                <a:lnTo>
                  <a:pt x="502587" y="673099"/>
                </a:lnTo>
                <a:lnTo>
                  <a:pt x="783947" y="673100"/>
                </a:lnTo>
                <a:lnTo>
                  <a:pt x="783055" y="671830"/>
                </a:lnTo>
                <a:lnTo>
                  <a:pt x="778742" y="665480"/>
                </a:lnTo>
                <a:lnTo>
                  <a:pt x="770905" y="647700"/>
                </a:lnTo>
                <a:lnTo>
                  <a:pt x="764698" y="619760"/>
                </a:lnTo>
                <a:lnTo>
                  <a:pt x="765273" y="582930"/>
                </a:lnTo>
                <a:lnTo>
                  <a:pt x="796208" y="520700"/>
                </a:lnTo>
                <a:lnTo>
                  <a:pt x="828923" y="492760"/>
                </a:lnTo>
                <a:lnTo>
                  <a:pt x="1089621" y="492760"/>
                </a:lnTo>
                <a:lnTo>
                  <a:pt x="1081204" y="482600"/>
                </a:lnTo>
                <a:lnTo>
                  <a:pt x="1072261" y="476250"/>
                </a:lnTo>
                <a:lnTo>
                  <a:pt x="1066553" y="472440"/>
                </a:lnTo>
                <a:lnTo>
                  <a:pt x="1065037" y="464820"/>
                </a:lnTo>
                <a:lnTo>
                  <a:pt x="1068472" y="458470"/>
                </a:lnTo>
                <a:lnTo>
                  <a:pt x="1072261" y="452120"/>
                </a:lnTo>
                <a:lnTo>
                  <a:pt x="1080243" y="450850"/>
                </a:lnTo>
                <a:lnTo>
                  <a:pt x="1159535" y="450850"/>
                </a:lnTo>
                <a:lnTo>
                  <a:pt x="1194167" y="431800"/>
                </a:lnTo>
                <a:lnTo>
                  <a:pt x="1223301" y="400050"/>
                </a:lnTo>
                <a:lnTo>
                  <a:pt x="1242408" y="360680"/>
                </a:lnTo>
                <a:lnTo>
                  <a:pt x="1243781" y="351790"/>
                </a:lnTo>
                <a:lnTo>
                  <a:pt x="1007044" y="351790"/>
                </a:lnTo>
                <a:lnTo>
                  <a:pt x="988296" y="350520"/>
                </a:lnTo>
                <a:lnTo>
                  <a:pt x="973565" y="347980"/>
                </a:lnTo>
                <a:lnTo>
                  <a:pt x="963739" y="345440"/>
                </a:lnTo>
                <a:close/>
              </a:path>
              <a:path w="1326514" h="1134110">
                <a:moveTo>
                  <a:pt x="1272407" y="341630"/>
                </a:moveTo>
                <a:lnTo>
                  <a:pt x="1259380" y="387350"/>
                </a:lnTo>
                <a:lnTo>
                  <a:pt x="1235284" y="426720"/>
                </a:lnTo>
                <a:lnTo>
                  <a:pt x="1202046" y="457200"/>
                </a:lnTo>
                <a:lnTo>
                  <a:pt x="1161594" y="476250"/>
                </a:lnTo>
                <a:lnTo>
                  <a:pt x="1115857" y="483870"/>
                </a:lnTo>
                <a:lnTo>
                  <a:pt x="1127217" y="501650"/>
                </a:lnTo>
                <a:lnTo>
                  <a:pt x="1136272" y="524510"/>
                </a:lnTo>
                <a:lnTo>
                  <a:pt x="1141282" y="549910"/>
                </a:lnTo>
                <a:lnTo>
                  <a:pt x="1140509" y="581660"/>
                </a:lnTo>
                <a:lnTo>
                  <a:pt x="1139751" y="588010"/>
                </a:lnTo>
                <a:lnTo>
                  <a:pt x="1134396" y="591820"/>
                </a:lnTo>
                <a:lnTo>
                  <a:pt x="1302906" y="591820"/>
                </a:lnTo>
                <a:lnTo>
                  <a:pt x="1307785" y="582930"/>
                </a:lnTo>
                <a:lnTo>
                  <a:pt x="1321444" y="538480"/>
                </a:lnTo>
                <a:lnTo>
                  <a:pt x="1326207" y="491490"/>
                </a:lnTo>
                <a:lnTo>
                  <a:pt x="1322646" y="449580"/>
                </a:lnTo>
                <a:lnTo>
                  <a:pt x="1312227" y="411480"/>
                </a:lnTo>
                <a:lnTo>
                  <a:pt x="1295348" y="374650"/>
                </a:lnTo>
                <a:lnTo>
                  <a:pt x="1272407" y="341630"/>
                </a:lnTo>
                <a:close/>
              </a:path>
              <a:path w="1326514" h="1134110">
                <a:moveTo>
                  <a:pt x="524562" y="556259"/>
                </a:moveTo>
                <a:lnTo>
                  <a:pt x="509811" y="558799"/>
                </a:lnTo>
                <a:lnTo>
                  <a:pt x="522622" y="558799"/>
                </a:lnTo>
                <a:lnTo>
                  <a:pt x="524562" y="556259"/>
                </a:lnTo>
                <a:close/>
              </a:path>
              <a:path w="1326514" h="1134110">
                <a:moveTo>
                  <a:pt x="565581" y="382270"/>
                </a:moveTo>
                <a:lnTo>
                  <a:pt x="316106" y="382269"/>
                </a:lnTo>
                <a:lnTo>
                  <a:pt x="322552" y="387349"/>
                </a:lnTo>
                <a:lnTo>
                  <a:pt x="324067" y="393699"/>
                </a:lnTo>
                <a:lnTo>
                  <a:pt x="342435" y="441959"/>
                </a:lnTo>
                <a:lnTo>
                  <a:pt x="370834" y="478789"/>
                </a:lnTo>
                <a:lnTo>
                  <a:pt x="408167" y="507999"/>
                </a:lnTo>
                <a:lnTo>
                  <a:pt x="452577" y="525779"/>
                </a:lnTo>
                <a:lnTo>
                  <a:pt x="502209" y="533399"/>
                </a:lnTo>
                <a:lnTo>
                  <a:pt x="548828" y="527049"/>
                </a:lnTo>
                <a:lnTo>
                  <a:pt x="590991" y="510540"/>
                </a:lnTo>
                <a:lnTo>
                  <a:pt x="627151" y="485140"/>
                </a:lnTo>
                <a:lnTo>
                  <a:pt x="655762" y="452120"/>
                </a:lnTo>
                <a:lnTo>
                  <a:pt x="675275" y="412750"/>
                </a:lnTo>
                <a:lnTo>
                  <a:pt x="681103" y="383540"/>
                </a:lnTo>
                <a:lnTo>
                  <a:pt x="566996" y="383540"/>
                </a:lnTo>
                <a:lnTo>
                  <a:pt x="565581" y="382270"/>
                </a:lnTo>
                <a:close/>
              </a:path>
              <a:path w="1326514" h="1134110">
                <a:moveTo>
                  <a:pt x="1159535" y="450850"/>
                </a:moveTo>
                <a:lnTo>
                  <a:pt x="1080243" y="450850"/>
                </a:lnTo>
                <a:lnTo>
                  <a:pt x="1085901" y="454660"/>
                </a:lnTo>
                <a:lnTo>
                  <a:pt x="1086305" y="454660"/>
                </a:lnTo>
                <a:lnTo>
                  <a:pt x="1087062" y="455930"/>
                </a:lnTo>
                <a:lnTo>
                  <a:pt x="1087820" y="455930"/>
                </a:lnTo>
                <a:lnTo>
                  <a:pt x="1100973" y="458470"/>
                </a:lnTo>
                <a:lnTo>
                  <a:pt x="1107732" y="458470"/>
                </a:lnTo>
                <a:lnTo>
                  <a:pt x="1114695" y="459740"/>
                </a:lnTo>
                <a:lnTo>
                  <a:pt x="1157226" y="452120"/>
                </a:lnTo>
                <a:lnTo>
                  <a:pt x="1159535" y="450850"/>
                </a:lnTo>
                <a:close/>
              </a:path>
              <a:path w="1326514" h="1134110">
                <a:moveTo>
                  <a:pt x="622963" y="260350"/>
                </a:moveTo>
                <a:lnTo>
                  <a:pt x="391532" y="260349"/>
                </a:lnTo>
                <a:lnTo>
                  <a:pt x="398357" y="261619"/>
                </a:lnTo>
                <a:lnTo>
                  <a:pt x="403661" y="267969"/>
                </a:lnTo>
                <a:lnTo>
                  <a:pt x="403661" y="274319"/>
                </a:lnTo>
                <a:lnTo>
                  <a:pt x="403282" y="280669"/>
                </a:lnTo>
                <a:lnTo>
                  <a:pt x="397215" y="287019"/>
                </a:lnTo>
                <a:lnTo>
                  <a:pt x="383212" y="287019"/>
                </a:lnTo>
                <a:lnTo>
                  <a:pt x="364765" y="288289"/>
                </a:lnTo>
                <a:lnTo>
                  <a:pt x="309286" y="309879"/>
                </a:lnTo>
                <a:lnTo>
                  <a:pt x="265932" y="353059"/>
                </a:lnTo>
                <a:lnTo>
                  <a:pt x="246081" y="396239"/>
                </a:lnTo>
                <a:lnTo>
                  <a:pt x="240301" y="436879"/>
                </a:lnTo>
                <a:lnTo>
                  <a:pt x="240680" y="443229"/>
                </a:lnTo>
                <a:lnTo>
                  <a:pt x="235376" y="449579"/>
                </a:lnTo>
                <a:lnTo>
                  <a:pt x="318173" y="449579"/>
                </a:lnTo>
                <a:lnTo>
                  <a:pt x="316478" y="447039"/>
                </a:lnTo>
                <a:lnTo>
                  <a:pt x="300567" y="405129"/>
                </a:lnTo>
                <a:lnTo>
                  <a:pt x="300567" y="403859"/>
                </a:lnTo>
                <a:lnTo>
                  <a:pt x="300188" y="403859"/>
                </a:lnTo>
                <a:lnTo>
                  <a:pt x="299052" y="398779"/>
                </a:lnTo>
                <a:lnTo>
                  <a:pt x="297915" y="391159"/>
                </a:lnTo>
                <a:lnTo>
                  <a:pt x="302462" y="384809"/>
                </a:lnTo>
                <a:lnTo>
                  <a:pt x="316106" y="382269"/>
                </a:lnTo>
                <a:lnTo>
                  <a:pt x="565581" y="382270"/>
                </a:lnTo>
                <a:lnTo>
                  <a:pt x="561338" y="378460"/>
                </a:lnTo>
                <a:lnTo>
                  <a:pt x="561338" y="370840"/>
                </a:lnTo>
                <a:lnTo>
                  <a:pt x="564722" y="341630"/>
                </a:lnTo>
                <a:lnTo>
                  <a:pt x="572193" y="317500"/>
                </a:lnTo>
                <a:lnTo>
                  <a:pt x="579730" y="303530"/>
                </a:lnTo>
                <a:lnTo>
                  <a:pt x="583313" y="298450"/>
                </a:lnTo>
                <a:lnTo>
                  <a:pt x="594316" y="287020"/>
                </a:lnTo>
                <a:lnTo>
                  <a:pt x="397215" y="287019"/>
                </a:lnTo>
                <a:lnTo>
                  <a:pt x="390395" y="285749"/>
                </a:lnTo>
                <a:lnTo>
                  <a:pt x="595538" y="285750"/>
                </a:lnTo>
                <a:lnTo>
                  <a:pt x="617545" y="262890"/>
                </a:lnTo>
                <a:lnTo>
                  <a:pt x="622963" y="260350"/>
                </a:lnTo>
                <a:close/>
              </a:path>
              <a:path w="1326514" h="1134110">
                <a:moveTo>
                  <a:pt x="1229001" y="240030"/>
                </a:moveTo>
                <a:lnTo>
                  <a:pt x="700056" y="240030"/>
                </a:lnTo>
                <a:lnTo>
                  <a:pt x="705360" y="246380"/>
                </a:lnTo>
                <a:lnTo>
                  <a:pt x="705242" y="255270"/>
                </a:lnTo>
                <a:lnTo>
                  <a:pt x="705007" y="260350"/>
                </a:lnTo>
                <a:lnTo>
                  <a:pt x="699298" y="265430"/>
                </a:lnTo>
                <a:lnTo>
                  <a:pt x="682930" y="265430"/>
                </a:lnTo>
                <a:lnTo>
                  <a:pt x="660596" y="270510"/>
                </a:lnTo>
                <a:lnTo>
                  <a:pt x="603772" y="313690"/>
                </a:lnTo>
                <a:lnTo>
                  <a:pt x="586344" y="370840"/>
                </a:lnTo>
                <a:lnTo>
                  <a:pt x="586344" y="378460"/>
                </a:lnTo>
                <a:lnTo>
                  <a:pt x="580686" y="383540"/>
                </a:lnTo>
                <a:lnTo>
                  <a:pt x="681103" y="383540"/>
                </a:lnTo>
                <a:lnTo>
                  <a:pt x="684143" y="368300"/>
                </a:lnTo>
                <a:lnTo>
                  <a:pt x="684143" y="367030"/>
                </a:lnTo>
                <a:lnTo>
                  <a:pt x="684901" y="356870"/>
                </a:lnTo>
                <a:lnTo>
                  <a:pt x="685659" y="349250"/>
                </a:lnTo>
                <a:lnTo>
                  <a:pt x="691721" y="345440"/>
                </a:lnTo>
                <a:lnTo>
                  <a:pt x="963739" y="345440"/>
                </a:lnTo>
                <a:lnTo>
                  <a:pt x="959710" y="344170"/>
                </a:lnTo>
                <a:lnTo>
                  <a:pt x="920994" y="325120"/>
                </a:lnTo>
                <a:lnTo>
                  <a:pt x="876695" y="281940"/>
                </a:lnTo>
                <a:lnTo>
                  <a:pt x="867215" y="265430"/>
                </a:lnTo>
                <a:lnTo>
                  <a:pt x="699298" y="265430"/>
                </a:lnTo>
                <a:lnTo>
                  <a:pt x="692074" y="264160"/>
                </a:lnTo>
                <a:lnTo>
                  <a:pt x="867594" y="264160"/>
                </a:lnTo>
                <a:lnTo>
                  <a:pt x="869488" y="257810"/>
                </a:lnTo>
                <a:lnTo>
                  <a:pt x="875550" y="255270"/>
                </a:lnTo>
                <a:lnTo>
                  <a:pt x="881612" y="251460"/>
                </a:lnTo>
                <a:lnTo>
                  <a:pt x="1234345" y="251460"/>
                </a:lnTo>
                <a:lnTo>
                  <a:pt x="1229001" y="240030"/>
                </a:lnTo>
                <a:close/>
              </a:path>
              <a:path w="1326514" h="1134110">
                <a:moveTo>
                  <a:pt x="1249136" y="304800"/>
                </a:moveTo>
                <a:lnTo>
                  <a:pt x="1079485" y="304800"/>
                </a:lnTo>
                <a:lnTo>
                  <a:pt x="1087416" y="307340"/>
                </a:lnTo>
                <a:lnTo>
                  <a:pt x="1090851" y="313690"/>
                </a:lnTo>
                <a:lnTo>
                  <a:pt x="1094236" y="320040"/>
                </a:lnTo>
                <a:lnTo>
                  <a:pt x="1091962" y="326390"/>
                </a:lnTo>
                <a:lnTo>
                  <a:pt x="1085901" y="330200"/>
                </a:lnTo>
                <a:lnTo>
                  <a:pt x="1064728" y="340360"/>
                </a:lnTo>
                <a:lnTo>
                  <a:pt x="1044199" y="346710"/>
                </a:lnTo>
                <a:lnTo>
                  <a:pt x="1024807" y="350520"/>
                </a:lnTo>
                <a:lnTo>
                  <a:pt x="1007044" y="351790"/>
                </a:lnTo>
                <a:lnTo>
                  <a:pt x="1243781" y="351790"/>
                </a:lnTo>
                <a:lnTo>
                  <a:pt x="1249271" y="316230"/>
                </a:lnTo>
                <a:lnTo>
                  <a:pt x="1249271" y="306070"/>
                </a:lnTo>
                <a:lnTo>
                  <a:pt x="1249136" y="304800"/>
                </a:lnTo>
                <a:close/>
              </a:path>
              <a:path w="1326514" h="1134110">
                <a:moveTo>
                  <a:pt x="1234345" y="251460"/>
                </a:moveTo>
                <a:lnTo>
                  <a:pt x="881612" y="251460"/>
                </a:lnTo>
                <a:lnTo>
                  <a:pt x="889190" y="254000"/>
                </a:lnTo>
                <a:lnTo>
                  <a:pt x="892625" y="260350"/>
                </a:lnTo>
                <a:lnTo>
                  <a:pt x="935042" y="304800"/>
                </a:lnTo>
                <a:lnTo>
                  <a:pt x="977144" y="322580"/>
                </a:lnTo>
                <a:lnTo>
                  <a:pt x="1000825" y="326390"/>
                </a:lnTo>
                <a:lnTo>
                  <a:pt x="1034460" y="323850"/>
                </a:lnTo>
                <a:lnTo>
                  <a:pt x="1073423" y="308610"/>
                </a:lnTo>
                <a:lnTo>
                  <a:pt x="1079485" y="304800"/>
                </a:lnTo>
                <a:lnTo>
                  <a:pt x="1249136" y="304800"/>
                </a:lnTo>
                <a:lnTo>
                  <a:pt x="1248866" y="302260"/>
                </a:lnTo>
                <a:lnTo>
                  <a:pt x="1248513" y="299720"/>
                </a:lnTo>
                <a:lnTo>
                  <a:pt x="1248109" y="297180"/>
                </a:lnTo>
                <a:lnTo>
                  <a:pt x="1248109" y="295910"/>
                </a:lnTo>
                <a:lnTo>
                  <a:pt x="1247755" y="293370"/>
                </a:lnTo>
                <a:lnTo>
                  <a:pt x="1247351" y="292100"/>
                </a:lnTo>
                <a:lnTo>
                  <a:pt x="1246997" y="289560"/>
                </a:lnTo>
                <a:lnTo>
                  <a:pt x="1243816" y="276860"/>
                </a:lnTo>
                <a:lnTo>
                  <a:pt x="1239540" y="262890"/>
                </a:lnTo>
                <a:lnTo>
                  <a:pt x="1234345" y="251460"/>
                </a:lnTo>
                <a:close/>
              </a:path>
              <a:path w="1326514" h="1134110">
                <a:moveTo>
                  <a:pt x="573866" y="0"/>
                </a:moveTo>
                <a:lnTo>
                  <a:pt x="552459" y="1269"/>
                </a:lnTo>
                <a:lnTo>
                  <a:pt x="531160" y="6349"/>
                </a:lnTo>
                <a:lnTo>
                  <a:pt x="510362" y="13969"/>
                </a:lnTo>
                <a:lnTo>
                  <a:pt x="490458" y="25399"/>
                </a:lnTo>
                <a:lnTo>
                  <a:pt x="523313" y="49529"/>
                </a:lnTo>
                <a:lnTo>
                  <a:pt x="549213" y="83819"/>
                </a:lnTo>
                <a:lnTo>
                  <a:pt x="566588" y="123189"/>
                </a:lnTo>
                <a:lnTo>
                  <a:pt x="573866" y="168910"/>
                </a:lnTo>
                <a:lnTo>
                  <a:pt x="573866" y="177800"/>
                </a:lnTo>
                <a:lnTo>
                  <a:pt x="573108" y="184150"/>
                </a:lnTo>
                <a:lnTo>
                  <a:pt x="567754" y="189230"/>
                </a:lnTo>
                <a:lnTo>
                  <a:pt x="1186859" y="189230"/>
                </a:lnTo>
                <a:lnTo>
                  <a:pt x="1182431" y="185420"/>
                </a:lnTo>
                <a:lnTo>
                  <a:pt x="1162483" y="172720"/>
                </a:lnTo>
                <a:lnTo>
                  <a:pt x="1151471" y="167640"/>
                </a:lnTo>
                <a:lnTo>
                  <a:pt x="1151471" y="166370"/>
                </a:lnTo>
                <a:lnTo>
                  <a:pt x="1149955" y="166370"/>
                </a:lnTo>
                <a:lnTo>
                  <a:pt x="1148086" y="165100"/>
                </a:lnTo>
                <a:lnTo>
                  <a:pt x="1145813" y="163830"/>
                </a:lnTo>
                <a:lnTo>
                  <a:pt x="1143893" y="163830"/>
                </a:lnTo>
                <a:lnTo>
                  <a:pt x="1142024" y="162560"/>
                </a:lnTo>
                <a:lnTo>
                  <a:pt x="1139751" y="161290"/>
                </a:lnTo>
                <a:lnTo>
                  <a:pt x="1136720" y="161290"/>
                </a:lnTo>
                <a:lnTo>
                  <a:pt x="1135962" y="160020"/>
                </a:lnTo>
                <a:lnTo>
                  <a:pt x="1132527" y="160020"/>
                </a:lnTo>
                <a:lnTo>
                  <a:pt x="1131012" y="158750"/>
                </a:lnTo>
                <a:lnTo>
                  <a:pt x="1127223" y="158750"/>
                </a:lnTo>
                <a:lnTo>
                  <a:pt x="1124546" y="157480"/>
                </a:lnTo>
                <a:lnTo>
                  <a:pt x="1123030" y="156210"/>
                </a:lnTo>
                <a:lnTo>
                  <a:pt x="1117372" y="156210"/>
                </a:lnTo>
                <a:lnTo>
                  <a:pt x="1114695" y="154940"/>
                </a:lnTo>
                <a:lnTo>
                  <a:pt x="1113179" y="153670"/>
                </a:lnTo>
                <a:lnTo>
                  <a:pt x="1105602" y="153670"/>
                </a:lnTo>
                <a:lnTo>
                  <a:pt x="1105248" y="152400"/>
                </a:lnTo>
                <a:lnTo>
                  <a:pt x="1083274" y="152400"/>
                </a:lnTo>
                <a:lnTo>
                  <a:pt x="1082516" y="151130"/>
                </a:lnTo>
                <a:lnTo>
                  <a:pt x="1079839" y="146050"/>
                </a:lnTo>
                <a:lnTo>
                  <a:pt x="1056483" y="118110"/>
                </a:lnTo>
                <a:lnTo>
                  <a:pt x="1027150" y="95250"/>
                </a:lnTo>
                <a:lnTo>
                  <a:pt x="996659" y="83820"/>
                </a:lnTo>
                <a:lnTo>
                  <a:pt x="912326" y="83820"/>
                </a:lnTo>
                <a:lnTo>
                  <a:pt x="907375" y="77470"/>
                </a:lnTo>
                <a:lnTo>
                  <a:pt x="875552" y="48260"/>
                </a:lnTo>
                <a:lnTo>
                  <a:pt x="842806" y="29210"/>
                </a:lnTo>
                <a:lnTo>
                  <a:pt x="662522" y="29210"/>
                </a:lnTo>
                <a:lnTo>
                  <a:pt x="638227" y="13970"/>
                </a:lnTo>
                <a:lnTo>
                  <a:pt x="618005" y="6350"/>
                </a:lnTo>
                <a:lnTo>
                  <a:pt x="596362" y="1270"/>
                </a:lnTo>
                <a:lnTo>
                  <a:pt x="573866" y="0"/>
                </a:lnTo>
                <a:close/>
              </a:path>
              <a:path w="1326514" h="1134110">
                <a:moveTo>
                  <a:pt x="956275" y="77470"/>
                </a:moveTo>
                <a:lnTo>
                  <a:pt x="947283" y="77470"/>
                </a:lnTo>
                <a:lnTo>
                  <a:pt x="929146" y="80010"/>
                </a:lnTo>
                <a:lnTo>
                  <a:pt x="919499" y="82550"/>
                </a:lnTo>
                <a:lnTo>
                  <a:pt x="912326" y="83820"/>
                </a:lnTo>
                <a:lnTo>
                  <a:pt x="996659" y="83820"/>
                </a:lnTo>
                <a:lnTo>
                  <a:pt x="993271" y="82550"/>
                </a:lnTo>
                <a:lnTo>
                  <a:pt x="956275" y="77470"/>
                </a:lnTo>
                <a:close/>
              </a:path>
              <a:path w="1326514" h="1134110">
                <a:moveTo>
                  <a:pt x="753856" y="8890"/>
                </a:moveTo>
                <a:lnTo>
                  <a:pt x="731282" y="10160"/>
                </a:lnTo>
                <a:lnTo>
                  <a:pt x="709585" y="13970"/>
                </a:lnTo>
                <a:lnTo>
                  <a:pt x="688806" y="19050"/>
                </a:lnTo>
                <a:lnTo>
                  <a:pt x="662522" y="29210"/>
                </a:lnTo>
                <a:lnTo>
                  <a:pt x="842806" y="29210"/>
                </a:lnTo>
                <a:lnTo>
                  <a:pt x="838440" y="26670"/>
                </a:lnTo>
                <a:lnTo>
                  <a:pt x="797415" y="13970"/>
                </a:lnTo>
                <a:lnTo>
                  <a:pt x="753856" y="8890"/>
                </a:lnTo>
                <a:close/>
              </a:path>
            </a:pathLst>
          </a:custGeom>
          <a:solidFill>
            <a:srgbClr val="F66E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361" y="583808"/>
            <a:ext cx="11471276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pc="25" dirty="0"/>
              <a:t>Дефицит AADC</a:t>
            </a:r>
            <a:r>
              <a:rPr lang="en-GB" spc="25" dirty="0"/>
              <a:t>- </a:t>
            </a:r>
            <a:r>
              <a:rPr lang="ru-RU" spc="25" dirty="0"/>
              <a:t>клинические проявления</a:t>
            </a:r>
            <a:endParaRPr spc="30" dirty="0"/>
          </a:p>
        </p:txBody>
      </p:sp>
      <p:sp>
        <p:nvSpPr>
          <p:cNvPr id="3" name="object 3"/>
          <p:cNvSpPr/>
          <p:nvPr/>
        </p:nvSpPr>
        <p:spPr>
          <a:xfrm>
            <a:off x="6086475" y="2390775"/>
            <a:ext cx="5029200" cy="2903216"/>
          </a:xfrm>
          <a:custGeom>
            <a:avLst/>
            <a:gdLst/>
            <a:ahLst/>
            <a:cxnLst/>
            <a:rect l="l" t="t" r="r" b="b"/>
            <a:pathLst>
              <a:path w="5029200" h="2038350">
                <a:moveTo>
                  <a:pt x="0" y="2038350"/>
                </a:moveTo>
                <a:lnTo>
                  <a:pt x="5029200" y="2038350"/>
                </a:lnTo>
                <a:lnTo>
                  <a:pt x="5029200" y="0"/>
                </a:lnTo>
                <a:lnTo>
                  <a:pt x="0" y="0"/>
                </a:lnTo>
                <a:lnTo>
                  <a:pt x="0" y="2038350"/>
                </a:lnTo>
                <a:close/>
              </a:path>
            </a:pathLst>
          </a:custGeom>
          <a:solidFill>
            <a:srgbClr val="E7E2E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40303" y="1732043"/>
            <a:ext cx="5029200" cy="889795"/>
          </a:xfrm>
          <a:prstGeom prst="rect">
            <a:avLst/>
          </a:prstGeom>
          <a:solidFill>
            <a:srgbClr val="39395E"/>
          </a:solidFill>
        </p:spPr>
        <p:txBody>
          <a:bodyPr vert="horz" wrap="square" lIns="0" tIns="71755" rIns="0" bIns="0" rtlCol="0">
            <a:spAutoFit/>
          </a:bodyPr>
          <a:lstStyle/>
          <a:p>
            <a:pPr marL="152400" marR="488315">
              <a:lnSpc>
                <a:spcPts val="1950"/>
              </a:lnSpc>
              <a:spcBef>
                <a:spcPts val="565"/>
              </a:spcBef>
            </a:pPr>
            <a:r>
              <a:rPr lang="ru-RU" b="1" spc="5" dirty="0">
                <a:solidFill>
                  <a:srgbClr val="FFFFFF"/>
                </a:solidFill>
                <a:latin typeface="Arial"/>
                <a:cs typeface="Arial"/>
              </a:rPr>
              <a:t>У пациентов с дефицитом AADC проявляется задержка роста</a:t>
            </a:r>
            <a:r>
              <a:rPr sz="1800" b="1" spc="-7" baseline="23148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lang="en-US" sz="1800" b="1" spc="-7" baseline="23148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52400" marR="488315">
              <a:lnSpc>
                <a:spcPts val="1950"/>
              </a:lnSpc>
              <a:spcBef>
                <a:spcPts val="565"/>
              </a:spcBef>
            </a:pPr>
            <a:endParaRPr sz="1800" baseline="23148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40303" y="5293991"/>
            <a:ext cx="5029200" cy="95250"/>
          </a:xfrm>
          <a:custGeom>
            <a:avLst/>
            <a:gdLst/>
            <a:ahLst/>
            <a:cxnLst/>
            <a:rect l="l" t="t" r="r" b="b"/>
            <a:pathLst>
              <a:path w="5029200" h="95250">
                <a:moveTo>
                  <a:pt x="0" y="95250"/>
                </a:moveTo>
                <a:lnTo>
                  <a:pt x="5029200" y="95250"/>
                </a:lnTo>
                <a:lnTo>
                  <a:pt x="5029200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95999" y="2681450"/>
            <a:ext cx="5029200" cy="1563248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33375" marR="1370965" indent="-219075">
              <a:lnSpc>
                <a:spcPts val="1730"/>
              </a:lnSpc>
              <a:spcBef>
                <a:spcPts val="290"/>
              </a:spcBef>
              <a:buClr>
                <a:srgbClr val="ED7623"/>
              </a:buClr>
              <a:buChar char="•"/>
              <a:tabLst>
                <a:tab pos="332740" algn="l"/>
                <a:tab pos="333375" algn="l"/>
              </a:tabLst>
            </a:pPr>
            <a:r>
              <a:rPr lang="ru-RU" sz="1550" spc="10" dirty="0">
                <a:latin typeface="Arial"/>
                <a:cs typeface="Arial"/>
              </a:rPr>
              <a:t>Несмотря на то, что при рождении дети кажутся нормальными, рост пациентов замедляется, когда появляются симптомы заболевания, и многие пациенты перестают набирать вес после одного года жизни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72600" y="2658491"/>
            <a:ext cx="1640457" cy="1747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1230" y="2390775"/>
            <a:ext cx="5305424" cy="2933075"/>
          </a:xfrm>
          <a:custGeom>
            <a:avLst/>
            <a:gdLst/>
            <a:ahLst/>
            <a:cxnLst/>
            <a:rect l="l" t="t" r="r" b="b"/>
            <a:pathLst>
              <a:path w="5029200" h="2047875">
                <a:moveTo>
                  <a:pt x="0" y="2047875"/>
                </a:moveTo>
                <a:lnTo>
                  <a:pt x="5029200" y="2047875"/>
                </a:lnTo>
                <a:lnTo>
                  <a:pt x="5029200" y="0"/>
                </a:lnTo>
                <a:lnTo>
                  <a:pt x="0" y="0"/>
                </a:lnTo>
                <a:lnTo>
                  <a:pt x="0" y="2047875"/>
                </a:lnTo>
                <a:close/>
              </a:path>
            </a:pathLst>
          </a:custGeom>
          <a:solidFill>
            <a:srgbClr val="FDEBD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6563" y="2764000"/>
            <a:ext cx="6147638" cy="240963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92735" marR="1830070" indent="-219710">
              <a:lnSpc>
                <a:spcPts val="1730"/>
              </a:lnSpc>
              <a:spcBef>
                <a:spcPts val="290"/>
              </a:spcBef>
              <a:buClr>
                <a:srgbClr val="ED7623"/>
              </a:buClr>
              <a:buChar char="•"/>
              <a:tabLst>
                <a:tab pos="292735" algn="l"/>
                <a:tab pos="293370" algn="l"/>
              </a:tabLst>
            </a:pPr>
            <a:r>
              <a:rPr lang="ru-RU" sz="1550" spc="15" dirty="0">
                <a:latin typeface="Arial"/>
                <a:cs typeface="Arial"/>
              </a:rPr>
              <a:t>У большинства пациентов - трудности/не способность</a:t>
            </a:r>
          </a:p>
          <a:p>
            <a:pPr marL="815975" marR="1830070" lvl="1" indent="-285750">
              <a:lnSpc>
                <a:spcPts val="1730"/>
              </a:lnSpc>
              <a:spcBef>
                <a:spcPts val="290"/>
              </a:spcBef>
              <a:buClr>
                <a:srgbClr val="ED7623"/>
              </a:buClr>
              <a:buFont typeface="Wingdings" panose="05000000000000000000" pitchFamily="2" charset="2"/>
              <a:buChar char="ü"/>
              <a:tabLst>
                <a:tab pos="292735" algn="l"/>
                <a:tab pos="293370" algn="l"/>
              </a:tabLst>
            </a:pPr>
            <a:r>
              <a:rPr lang="ru-RU" sz="1550" spc="15" dirty="0">
                <a:latin typeface="Arial"/>
                <a:cs typeface="Arial"/>
              </a:rPr>
              <a:t> удержание головы</a:t>
            </a:r>
          </a:p>
          <a:p>
            <a:pPr marL="815975" marR="1830070" lvl="1" indent="-285750">
              <a:lnSpc>
                <a:spcPts val="1730"/>
              </a:lnSpc>
              <a:spcBef>
                <a:spcPts val="290"/>
              </a:spcBef>
              <a:buClr>
                <a:srgbClr val="ED7623"/>
              </a:buClr>
              <a:buFont typeface="Wingdings" panose="05000000000000000000" pitchFamily="2" charset="2"/>
              <a:buChar char="ü"/>
              <a:tabLst>
                <a:tab pos="292735" algn="l"/>
                <a:tab pos="293370" algn="l"/>
              </a:tabLst>
            </a:pPr>
            <a:r>
              <a:rPr lang="ru-RU" sz="1550" spc="15" dirty="0">
                <a:latin typeface="Arial"/>
                <a:cs typeface="Arial"/>
              </a:rPr>
              <a:t>сидеть, </a:t>
            </a:r>
          </a:p>
          <a:p>
            <a:pPr marL="815975" marR="1830070" lvl="1" indent="-285750">
              <a:lnSpc>
                <a:spcPts val="1730"/>
              </a:lnSpc>
              <a:spcBef>
                <a:spcPts val="290"/>
              </a:spcBef>
              <a:buClr>
                <a:srgbClr val="ED7623"/>
              </a:buClr>
              <a:buFont typeface="Wingdings" panose="05000000000000000000" pitchFamily="2" charset="2"/>
              <a:buChar char="ü"/>
              <a:tabLst>
                <a:tab pos="292735" algn="l"/>
                <a:tab pos="293370" algn="l"/>
              </a:tabLst>
            </a:pPr>
            <a:r>
              <a:rPr lang="ru-RU" sz="1550" spc="15" dirty="0">
                <a:latin typeface="Arial"/>
                <a:cs typeface="Arial"/>
              </a:rPr>
              <a:t>стоять </a:t>
            </a:r>
          </a:p>
          <a:p>
            <a:pPr marL="815975" marR="1830070" lvl="1" indent="-285750">
              <a:lnSpc>
                <a:spcPts val="1730"/>
              </a:lnSpc>
              <a:spcBef>
                <a:spcPts val="290"/>
              </a:spcBef>
              <a:buClr>
                <a:srgbClr val="ED7623"/>
              </a:buClr>
              <a:buFont typeface="Wingdings" panose="05000000000000000000" pitchFamily="2" charset="2"/>
              <a:buChar char="ü"/>
              <a:tabLst>
                <a:tab pos="292735" algn="l"/>
                <a:tab pos="293370" algn="l"/>
              </a:tabLst>
            </a:pPr>
            <a:r>
              <a:rPr lang="ru-RU" sz="1550" spc="15" dirty="0">
                <a:latin typeface="Arial"/>
                <a:cs typeface="Arial"/>
              </a:rPr>
              <a:t>говорить</a:t>
            </a:r>
          </a:p>
          <a:p>
            <a:pPr marL="292735" marR="1830070" indent="-219710">
              <a:lnSpc>
                <a:spcPts val="1730"/>
              </a:lnSpc>
              <a:spcBef>
                <a:spcPts val="290"/>
              </a:spcBef>
              <a:buClr>
                <a:srgbClr val="ED7623"/>
              </a:buClr>
              <a:buChar char="•"/>
              <a:tabLst>
                <a:tab pos="292735" algn="l"/>
                <a:tab pos="293370" algn="l"/>
              </a:tabLst>
            </a:pPr>
            <a:r>
              <a:rPr lang="ru-RU" sz="1550" spc="15" dirty="0">
                <a:latin typeface="Arial"/>
                <a:cs typeface="Arial"/>
              </a:rPr>
              <a:t>Большинство пациентов не показывают признаков улучшения на основных этапах развития или не приобретают двигательные навыки в дальнейшей жизни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1229" y="1722550"/>
            <a:ext cx="5305425" cy="841897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71755" rIns="0" bIns="0" rtlCol="0">
            <a:spAutoFit/>
          </a:bodyPr>
          <a:lstStyle/>
          <a:p>
            <a:pPr marL="145415" marR="1222375">
              <a:lnSpc>
                <a:spcPts val="1950"/>
              </a:lnSpc>
              <a:spcBef>
                <a:spcPts val="565"/>
              </a:spcBef>
            </a:pPr>
            <a:r>
              <a:rPr lang="ru-RU" b="1" spc="20" dirty="0">
                <a:solidFill>
                  <a:srgbClr val="FFFFFF"/>
                </a:solidFill>
                <a:latin typeface="Arial"/>
                <a:cs typeface="Arial"/>
              </a:rPr>
              <a:t>Двигательные нарушения являются значимой составляющей дефицита AADC</a:t>
            </a:r>
            <a:r>
              <a:rPr sz="1800" b="1" spc="-7" baseline="23148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 baseline="23148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0574" y="5323850"/>
            <a:ext cx="5261123" cy="65391"/>
          </a:xfrm>
          <a:custGeom>
            <a:avLst/>
            <a:gdLst/>
            <a:ahLst/>
            <a:cxnLst/>
            <a:rect l="l" t="t" r="r" b="b"/>
            <a:pathLst>
              <a:path w="5029200" h="95250">
                <a:moveTo>
                  <a:pt x="0" y="95250"/>
                </a:moveTo>
                <a:lnTo>
                  <a:pt x="5029200" y="95250"/>
                </a:lnTo>
                <a:lnTo>
                  <a:pt x="5029200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4504" y="5880745"/>
            <a:ext cx="2792095" cy="305853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en-US" sz="800" dirty="0">
                <a:latin typeface="Arial"/>
                <a:cs typeface="Arial"/>
              </a:rPr>
              <a:t>AADC, </a:t>
            </a:r>
            <a:r>
              <a:rPr lang="ru-RU" sz="800" dirty="0">
                <a:latin typeface="Arial"/>
                <a:cs typeface="Arial"/>
              </a:rPr>
              <a:t>декарбоксилаза ароматических аминокислот</a:t>
            </a:r>
            <a:r>
              <a:rPr sz="800" spc="10" dirty="0"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800" spc="5" dirty="0">
                <a:latin typeface="Arial"/>
                <a:cs typeface="Arial"/>
              </a:rPr>
              <a:t>1.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Hw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u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WL,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JIMD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Rep.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2018;40:1–6.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655" y="6571615"/>
            <a:ext cx="373126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0" dirty="0">
                <a:solidFill>
                  <a:srgbClr val="888888"/>
                </a:solidFill>
                <a:latin typeface="Arial"/>
                <a:cs typeface="Arial"/>
              </a:rPr>
              <a:t>1 </a:t>
            </a:r>
            <a:r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4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f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d e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n d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f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2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u s e</a:t>
            </a:r>
            <a:r>
              <a:rPr sz="6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25250" y="6477000"/>
            <a:ext cx="514350" cy="24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76800" y="3428999"/>
            <a:ext cx="7846694" cy="2120837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ct val="91000"/>
              </a:lnSpc>
              <a:spcBef>
                <a:spcPts val="650"/>
              </a:spcBef>
            </a:pPr>
            <a:r>
              <a:rPr lang="ru-RU" sz="4850" spc="15" dirty="0">
                <a:solidFill>
                  <a:srgbClr val="39395E"/>
                </a:solidFill>
                <a:latin typeface="Arial Black"/>
                <a:cs typeface="Arial Black"/>
              </a:rPr>
              <a:t>Дифференциальная диагностика дефицита </a:t>
            </a:r>
            <a:r>
              <a:rPr lang="en-US" sz="4850" spc="15" dirty="0">
                <a:solidFill>
                  <a:srgbClr val="39395E"/>
                </a:solidFill>
                <a:latin typeface="Arial Black"/>
                <a:cs typeface="Arial Black"/>
              </a:rPr>
              <a:t>AADC</a:t>
            </a:r>
            <a:endParaRPr sz="485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394724" y="231029"/>
            <a:ext cx="528320" cy="275590"/>
          </a:xfrm>
          <a:custGeom>
            <a:avLst/>
            <a:gdLst/>
            <a:ahLst/>
            <a:cxnLst/>
            <a:rect l="l" t="t" r="r" b="b"/>
            <a:pathLst>
              <a:path w="528320" h="275590">
                <a:moveTo>
                  <a:pt x="263951" y="0"/>
                </a:moveTo>
                <a:lnTo>
                  <a:pt x="0" y="251382"/>
                </a:lnTo>
                <a:lnTo>
                  <a:pt x="28280" y="275263"/>
                </a:lnTo>
                <a:lnTo>
                  <a:pt x="263951" y="51533"/>
                </a:lnTo>
                <a:lnTo>
                  <a:pt x="318061" y="51533"/>
                </a:lnTo>
                <a:lnTo>
                  <a:pt x="263951" y="0"/>
                </a:lnTo>
                <a:close/>
              </a:path>
              <a:path w="528320" h="275590">
                <a:moveTo>
                  <a:pt x="318061" y="51533"/>
                </a:moveTo>
                <a:lnTo>
                  <a:pt x="263951" y="51533"/>
                </a:lnTo>
                <a:lnTo>
                  <a:pt x="499622" y="275263"/>
                </a:lnTo>
                <a:lnTo>
                  <a:pt x="527903" y="251382"/>
                </a:lnTo>
                <a:lnTo>
                  <a:pt x="318061" y="51533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70139" y="317756"/>
            <a:ext cx="377190" cy="365760"/>
          </a:xfrm>
          <a:custGeom>
            <a:avLst/>
            <a:gdLst/>
            <a:ahLst/>
            <a:cxnLst/>
            <a:rect l="l" t="t" r="r" b="b"/>
            <a:pathLst>
              <a:path w="377190" h="365759">
                <a:moveTo>
                  <a:pt x="188536" y="0"/>
                </a:moveTo>
                <a:lnTo>
                  <a:pt x="0" y="179110"/>
                </a:lnTo>
                <a:lnTo>
                  <a:pt x="0" y="365761"/>
                </a:lnTo>
                <a:lnTo>
                  <a:pt x="150829" y="365761"/>
                </a:lnTo>
                <a:lnTo>
                  <a:pt x="150829" y="208647"/>
                </a:lnTo>
                <a:lnTo>
                  <a:pt x="377073" y="208647"/>
                </a:lnTo>
                <a:lnTo>
                  <a:pt x="377073" y="179110"/>
                </a:lnTo>
                <a:lnTo>
                  <a:pt x="188536" y="0"/>
                </a:lnTo>
                <a:close/>
              </a:path>
              <a:path w="377190" h="365759">
                <a:moveTo>
                  <a:pt x="377073" y="208647"/>
                </a:moveTo>
                <a:lnTo>
                  <a:pt x="226244" y="208647"/>
                </a:lnTo>
                <a:lnTo>
                  <a:pt x="226244" y="365761"/>
                </a:lnTo>
                <a:lnTo>
                  <a:pt x="377073" y="365761"/>
                </a:lnTo>
                <a:lnTo>
                  <a:pt x="377073" y="208647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57989" y="3424391"/>
            <a:ext cx="1099481" cy="1128395"/>
          </a:xfrm>
          <a:custGeom>
            <a:avLst/>
            <a:gdLst/>
            <a:ahLst/>
            <a:cxnLst/>
            <a:rect l="l" t="t" r="r" b="b"/>
            <a:pathLst>
              <a:path w="1127760" h="1128395">
                <a:moveTo>
                  <a:pt x="563857" y="0"/>
                </a:moveTo>
                <a:lnTo>
                  <a:pt x="514914" y="2124"/>
                </a:lnTo>
                <a:lnTo>
                  <a:pt x="466750" y="8415"/>
                </a:lnTo>
                <a:lnTo>
                  <a:pt x="419602" y="18752"/>
                </a:lnTo>
                <a:lnTo>
                  <a:pt x="373706" y="33014"/>
                </a:lnTo>
                <a:lnTo>
                  <a:pt x="329300" y="51079"/>
                </a:lnTo>
                <a:lnTo>
                  <a:pt x="286621" y="72825"/>
                </a:lnTo>
                <a:lnTo>
                  <a:pt x="245905" y="98132"/>
                </a:lnTo>
                <a:lnTo>
                  <a:pt x="207390" y="126878"/>
                </a:lnTo>
                <a:lnTo>
                  <a:pt x="171313" y="158942"/>
                </a:lnTo>
                <a:lnTo>
                  <a:pt x="137910" y="194202"/>
                </a:lnTo>
                <a:lnTo>
                  <a:pt x="107419" y="232537"/>
                </a:lnTo>
                <a:lnTo>
                  <a:pt x="80479" y="273139"/>
                </a:lnTo>
                <a:lnTo>
                  <a:pt x="57475" y="315178"/>
                </a:lnTo>
                <a:lnTo>
                  <a:pt x="38369" y="358418"/>
                </a:lnTo>
                <a:lnTo>
                  <a:pt x="23124" y="402624"/>
                </a:lnTo>
                <a:lnTo>
                  <a:pt x="11701" y="447557"/>
                </a:lnTo>
                <a:lnTo>
                  <a:pt x="4065" y="492982"/>
                </a:lnTo>
                <a:lnTo>
                  <a:pt x="177" y="538663"/>
                </a:lnTo>
                <a:lnTo>
                  <a:pt x="0" y="584362"/>
                </a:lnTo>
                <a:lnTo>
                  <a:pt x="3496" y="629845"/>
                </a:lnTo>
                <a:lnTo>
                  <a:pt x="10628" y="674873"/>
                </a:lnTo>
                <a:lnTo>
                  <a:pt x="21359" y="719211"/>
                </a:lnTo>
                <a:lnTo>
                  <a:pt x="35650" y="762623"/>
                </a:lnTo>
                <a:lnTo>
                  <a:pt x="53466" y="804871"/>
                </a:lnTo>
                <a:lnTo>
                  <a:pt x="74768" y="845720"/>
                </a:lnTo>
                <a:lnTo>
                  <a:pt x="99518" y="884933"/>
                </a:lnTo>
                <a:lnTo>
                  <a:pt x="127680" y="922274"/>
                </a:lnTo>
                <a:lnTo>
                  <a:pt x="159216" y="957506"/>
                </a:lnTo>
                <a:lnTo>
                  <a:pt x="194089" y="990393"/>
                </a:lnTo>
                <a:lnTo>
                  <a:pt x="232260" y="1020699"/>
                </a:lnTo>
                <a:lnTo>
                  <a:pt x="272862" y="1047634"/>
                </a:lnTo>
                <a:lnTo>
                  <a:pt x="314901" y="1070635"/>
                </a:lnTo>
                <a:lnTo>
                  <a:pt x="358141" y="1089738"/>
                </a:lnTo>
                <a:lnTo>
                  <a:pt x="402346" y="1104981"/>
                </a:lnTo>
                <a:lnTo>
                  <a:pt x="447278" y="1116401"/>
                </a:lnTo>
                <a:lnTo>
                  <a:pt x="492702" y="1124036"/>
                </a:lnTo>
                <a:lnTo>
                  <a:pt x="538380" y="1127923"/>
                </a:lnTo>
                <a:lnTo>
                  <a:pt x="584076" y="1128099"/>
                </a:lnTo>
                <a:lnTo>
                  <a:pt x="629555" y="1124603"/>
                </a:lnTo>
                <a:lnTo>
                  <a:pt x="674578" y="1117471"/>
                </a:lnTo>
                <a:lnTo>
                  <a:pt x="718910" y="1106740"/>
                </a:lnTo>
                <a:lnTo>
                  <a:pt x="762314" y="1092449"/>
                </a:lnTo>
                <a:lnTo>
                  <a:pt x="804554" y="1074635"/>
                </a:lnTo>
                <a:lnTo>
                  <a:pt x="845393" y="1053335"/>
                </a:lnTo>
                <a:lnTo>
                  <a:pt x="884594" y="1028587"/>
                </a:lnTo>
                <a:lnTo>
                  <a:pt x="921922" y="1000427"/>
                </a:lnTo>
                <a:lnTo>
                  <a:pt x="957139" y="968894"/>
                </a:lnTo>
                <a:lnTo>
                  <a:pt x="990009" y="934025"/>
                </a:lnTo>
                <a:lnTo>
                  <a:pt x="1020295" y="895858"/>
                </a:lnTo>
                <a:lnTo>
                  <a:pt x="1026951" y="885825"/>
                </a:lnTo>
                <a:lnTo>
                  <a:pt x="563857" y="885825"/>
                </a:lnTo>
                <a:lnTo>
                  <a:pt x="516321" y="882337"/>
                </a:lnTo>
                <a:lnTo>
                  <a:pt x="470957" y="872206"/>
                </a:lnTo>
                <a:lnTo>
                  <a:pt x="428260" y="855930"/>
                </a:lnTo>
                <a:lnTo>
                  <a:pt x="388728" y="834006"/>
                </a:lnTo>
                <a:lnTo>
                  <a:pt x="352856" y="806934"/>
                </a:lnTo>
                <a:lnTo>
                  <a:pt x="321141" y="775210"/>
                </a:lnTo>
                <a:lnTo>
                  <a:pt x="294079" y="739334"/>
                </a:lnTo>
                <a:lnTo>
                  <a:pt x="272167" y="699803"/>
                </a:lnTo>
                <a:lnTo>
                  <a:pt x="255901" y="657115"/>
                </a:lnTo>
                <a:lnTo>
                  <a:pt x="245778" y="611768"/>
                </a:lnTo>
                <a:lnTo>
                  <a:pt x="242293" y="564261"/>
                </a:lnTo>
                <a:lnTo>
                  <a:pt x="245778" y="516722"/>
                </a:lnTo>
                <a:lnTo>
                  <a:pt x="255901" y="471349"/>
                </a:lnTo>
                <a:lnTo>
                  <a:pt x="272167" y="428640"/>
                </a:lnTo>
                <a:lnTo>
                  <a:pt x="294079" y="389093"/>
                </a:lnTo>
                <a:lnTo>
                  <a:pt x="321141" y="353204"/>
                </a:lnTo>
                <a:lnTo>
                  <a:pt x="352856" y="321472"/>
                </a:lnTo>
                <a:lnTo>
                  <a:pt x="388728" y="294394"/>
                </a:lnTo>
                <a:lnTo>
                  <a:pt x="428260" y="272467"/>
                </a:lnTo>
                <a:lnTo>
                  <a:pt x="470957" y="256189"/>
                </a:lnTo>
                <a:lnTo>
                  <a:pt x="516321" y="246057"/>
                </a:lnTo>
                <a:lnTo>
                  <a:pt x="563857" y="242570"/>
                </a:lnTo>
                <a:lnTo>
                  <a:pt x="563857" y="0"/>
                </a:lnTo>
                <a:close/>
              </a:path>
              <a:path w="1127760" h="1128395">
                <a:moveTo>
                  <a:pt x="895454" y="107823"/>
                </a:moveTo>
                <a:lnTo>
                  <a:pt x="752833" y="304038"/>
                </a:lnTo>
                <a:lnTo>
                  <a:pt x="791582" y="337151"/>
                </a:lnTo>
                <a:lnTo>
                  <a:pt x="824235" y="375482"/>
                </a:lnTo>
                <a:lnTo>
                  <a:pt x="850369" y="418195"/>
                </a:lnTo>
                <a:lnTo>
                  <a:pt x="869560" y="464453"/>
                </a:lnTo>
                <a:lnTo>
                  <a:pt x="881385" y="513420"/>
                </a:lnTo>
                <a:lnTo>
                  <a:pt x="885421" y="564261"/>
                </a:lnTo>
                <a:lnTo>
                  <a:pt x="881933" y="611768"/>
                </a:lnTo>
                <a:lnTo>
                  <a:pt x="871802" y="657115"/>
                </a:lnTo>
                <a:lnTo>
                  <a:pt x="855526" y="699803"/>
                </a:lnTo>
                <a:lnTo>
                  <a:pt x="833603" y="739334"/>
                </a:lnTo>
                <a:lnTo>
                  <a:pt x="806530" y="775210"/>
                </a:lnTo>
                <a:lnTo>
                  <a:pt x="774807" y="806934"/>
                </a:lnTo>
                <a:lnTo>
                  <a:pt x="738930" y="834006"/>
                </a:lnTo>
                <a:lnTo>
                  <a:pt x="699399" y="855930"/>
                </a:lnTo>
                <a:lnTo>
                  <a:pt x="656711" y="872206"/>
                </a:lnTo>
                <a:lnTo>
                  <a:pt x="611364" y="882337"/>
                </a:lnTo>
                <a:lnTo>
                  <a:pt x="563857" y="885825"/>
                </a:lnTo>
                <a:lnTo>
                  <a:pt x="1026951" y="885825"/>
                </a:lnTo>
                <a:lnTo>
                  <a:pt x="1070232" y="813216"/>
                </a:lnTo>
                <a:lnTo>
                  <a:pt x="1089335" y="769976"/>
                </a:lnTo>
                <a:lnTo>
                  <a:pt x="1104578" y="725772"/>
                </a:lnTo>
                <a:lnTo>
                  <a:pt x="1115998" y="680839"/>
                </a:lnTo>
                <a:lnTo>
                  <a:pt x="1123633" y="635416"/>
                </a:lnTo>
                <a:lnTo>
                  <a:pt x="1127520" y="589738"/>
                </a:lnTo>
                <a:lnTo>
                  <a:pt x="1127696" y="544041"/>
                </a:lnTo>
                <a:lnTo>
                  <a:pt x="1124199" y="498563"/>
                </a:lnTo>
                <a:lnTo>
                  <a:pt x="1117067" y="453540"/>
                </a:lnTo>
                <a:lnTo>
                  <a:pt x="1106337" y="409208"/>
                </a:lnTo>
                <a:lnTo>
                  <a:pt x="1092046" y="365803"/>
                </a:lnTo>
                <a:lnTo>
                  <a:pt x="1074232" y="323564"/>
                </a:lnTo>
                <a:lnTo>
                  <a:pt x="1052932" y="282725"/>
                </a:lnTo>
                <a:lnTo>
                  <a:pt x="1028183" y="243523"/>
                </a:lnTo>
                <a:lnTo>
                  <a:pt x="1000024" y="206196"/>
                </a:lnTo>
                <a:lnTo>
                  <a:pt x="968491" y="170979"/>
                </a:lnTo>
                <a:lnTo>
                  <a:pt x="933622" y="138109"/>
                </a:lnTo>
                <a:lnTo>
                  <a:pt x="895454" y="107823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09600" y="1989135"/>
            <a:ext cx="5020167" cy="2600325"/>
          </a:xfrm>
          <a:custGeom>
            <a:avLst/>
            <a:gdLst/>
            <a:ahLst/>
            <a:cxnLst/>
            <a:rect l="l" t="t" r="r" b="b"/>
            <a:pathLst>
              <a:path w="4800600" h="2600325">
                <a:moveTo>
                  <a:pt x="0" y="2600325"/>
                </a:moveTo>
                <a:lnTo>
                  <a:pt x="4800600" y="2600325"/>
                </a:lnTo>
                <a:lnTo>
                  <a:pt x="4800600" y="0"/>
                </a:lnTo>
                <a:lnTo>
                  <a:pt x="0" y="0"/>
                </a:lnTo>
                <a:lnTo>
                  <a:pt x="0" y="2600325"/>
                </a:lnTo>
                <a:close/>
              </a:path>
            </a:pathLst>
          </a:custGeom>
          <a:solidFill>
            <a:srgbClr val="F89F5E">
              <a:alpha val="1294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925" y="611187"/>
            <a:ext cx="8880475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pc="25" dirty="0"/>
              <a:t>Дефицит AADC часто не диагностируется</a:t>
            </a:r>
            <a:endParaRPr spc="35" dirty="0"/>
          </a:p>
        </p:txBody>
      </p:sp>
      <p:sp>
        <p:nvSpPr>
          <p:cNvPr id="4" name="object 4"/>
          <p:cNvSpPr txBox="1"/>
          <p:nvPr/>
        </p:nvSpPr>
        <p:spPr>
          <a:xfrm>
            <a:off x="1754183" y="3604498"/>
            <a:ext cx="3988540" cy="94769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5400" marR="30480">
              <a:lnSpc>
                <a:spcPts val="1730"/>
              </a:lnSpc>
              <a:spcBef>
                <a:spcPts val="290"/>
              </a:spcBef>
            </a:pPr>
            <a:r>
              <a:rPr lang="ru-RU" sz="1550" spc="25" dirty="0">
                <a:latin typeface="Arial"/>
                <a:cs typeface="Arial"/>
              </a:rPr>
              <a:t>На основании расчетов предполагаемой распространенности заболевания</a:t>
            </a:r>
          </a:p>
          <a:p>
            <a:pPr marL="25400" marR="30480">
              <a:lnSpc>
                <a:spcPts val="1730"/>
              </a:lnSpc>
              <a:spcBef>
                <a:spcPts val="290"/>
              </a:spcBef>
            </a:pPr>
            <a:r>
              <a:rPr lang="ru-RU" sz="1550" spc="25" dirty="0">
                <a:latin typeface="Arial"/>
                <a:cs typeface="Arial"/>
              </a:rPr>
              <a:t>&gt;90% случаев дефицита AADC не диагностируется</a:t>
            </a:r>
            <a:r>
              <a:rPr sz="1575" spc="-7" baseline="23809" dirty="0">
                <a:latin typeface="Arial"/>
                <a:cs typeface="Arial"/>
              </a:rPr>
              <a:t>2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7729" y="3423465"/>
            <a:ext cx="332105" cy="304165"/>
          </a:xfrm>
          <a:custGeom>
            <a:avLst/>
            <a:gdLst/>
            <a:ahLst/>
            <a:cxnLst/>
            <a:rect l="l" t="t" r="r" b="b"/>
            <a:pathLst>
              <a:path w="332105" h="304164">
                <a:moveTo>
                  <a:pt x="0" y="0"/>
                </a:moveTo>
                <a:lnTo>
                  <a:pt x="0" y="242570"/>
                </a:lnTo>
                <a:lnTo>
                  <a:pt x="50476" y="246566"/>
                </a:lnTo>
                <a:lnTo>
                  <a:pt x="99393" y="258349"/>
                </a:lnTo>
                <a:lnTo>
                  <a:pt x="145857" y="277610"/>
                </a:lnTo>
                <a:lnTo>
                  <a:pt x="188975" y="304038"/>
                </a:lnTo>
                <a:lnTo>
                  <a:pt x="331597" y="107823"/>
                </a:lnTo>
                <a:lnTo>
                  <a:pt x="289129" y="79776"/>
                </a:lnTo>
                <a:lnTo>
                  <a:pt x="244541" y="55789"/>
                </a:lnTo>
                <a:lnTo>
                  <a:pt x="198125" y="35953"/>
                </a:lnTo>
                <a:lnTo>
                  <a:pt x="150172" y="20364"/>
                </a:lnTo>
                <a:lnTo>
                  <a:pt x="100973" y="9112"/>
                </a:lnTo>
                <a:lnTo>
                  <a:pt x="50818" y="2293"/>
                </a:lnTo>
                <a:lnTo>
                  <a:pt x="0" y="0"/>
                </a:lnTo>
                <a:close/>
              </a:path>
            </a:pathLst>
          </a:custGeom>
          <a:solidFill>
            <a:srgbClr val="909E9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3626" y="3866986"/>
            <a:ext cx="4883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latin typeface="Arial"/>
                <a:cs typeface="Arial"/>
              </a:rPr>
              <a:t>&gt;</a:t>
            </a:r>
            <a:r>
              <a:rPr sz="1400" spc="45" dirty="0">
                <a:latin typeface="Arial"/>
                <a:cs typeface="Arial"/>
              </a:rPr>
              <a:t>90</a:t>
            </a:r>
            <a:r>
              <a:rPr sz="1400" spc="20" dirty="0">
                <a:latin typeface="Arial"/>
                <a:cs typeface="Arial"/>
              </a:rPr>
              <a:t>%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93523" y="2074860"/>
            <a:ext cx="5581650" cy="2581275"/>
          </a:xfrm>
          <a:custGeom>
            <a:avLst/>
            <a:gdLst/>
            <a:ahLst/>
            <a:cxnLst/>
            <a:rect l="l" t="t" r="r" b="b"/>
            <a:pathLst>
              <a:path w="4800600" h="2581275">
                <a:moveTo>
                  <a:pt x="0" y="2581275"/>
                </a:moveTo>
                <a:lnTo>
                  <a:pt x="4800600" y="2581275"/>
                </a:lnTo>
                <a:lnTo>
                  <a:pt x="4800600" y="0"/>
                </a:lnTo>
                <a:lnTo>
                  <a:pt x="0" y="0"/>
                </a:lnTo>
                <a:lnTo>
                  <a:pt x="0" y="2581275"/>
                </a:lnTo>
                <a:close/>
              </a:path>
            </a:pathLst>
          </a:custGeom>
          <a:solidFill>
            <a:srgbClr val="E7E2E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92009" y="2456314"/>
            <a:ext cx="4851400" cy="1824859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46075" marR="675640">
              <a:lnSpc>
                <a:spcPts val="1730"/>
              </a:lnSpc>
              <a:spcBef>
                <a:spcPts val="290"/>
              </a:spcBef>
            </a:pPr>
            <a:r>
              <a:rPr lang="ru-RU" sz="1550" dirty="0">
                <a:latin typeface="Arial"/>
                <a:cs typeface="Arial"/>
              </a:rPr>
              <a:t>Частота появления симптомов, помогающих выявить дефицит AADC</a:t>
            </a:r>
            <a:r>
              <a:rPr sz="1575" spc="22" baseline="23809" dirty="0">
                <a:latin typeface="Arial"/>
                <a:cs typeface="Arial"/>
              </a:rPr>
              <a:t>3,a</a:t>
            </a:r>
            <a:endParaRPr sz="1575" baseline="23809" dirty="0">
              <a:latin typeface="Arial"/>
              <a:cs typeface="Arial"/>
            </a:endParaRPr>
          </a:p>
          <a:p>
            <a:pPr marL="527050" indent="-180975">
              <a:lnSpc>
                <a:spcPct val="100000"/>
              </a:lnSpc>
              <a:spcBef>
                <a:spcPts val="730"/>
              </a:spcBef>
              <a:buClr>
                <a:srgbClr val="F66E0A"/>
              </a:buClr>
              <a:buChar char="•"/>
              <a:tabLst>
                <a:tab pos="527050" algn="l"/>
              </a:tabLst>
            </a:pPr>
            <a:r>
              <a:rPr lang="ru-RU" sz="1550" spc="180" dirty="0">
                <a:latin typeface="Arial"/>
                <a:cs typeface="Arial"/>
              </a:rPr>
              <a:t>Гипотония</a:t>
            </a:r>
            <a:r>
              <a:rPr sz="1550" spc="180" dirty="0">
                <a:latin typeface="Arial"/>
                <a:cs typeface="Arial"/>
              </a:rPr>
              <a:t> </a:t>
            </a:r>
            <a:r>
              <a:rPr sz="1550" spc="25" dirty="0">
                <a:latin typeface="Arial"/>
                <a:cs typeface="Arial"/>
              </a:rPr>
              <a:t>(100%)</a:t>
            </a:r>
            <a:endParaRPr sz="1550" dirty="0">
              <a:latin typeface="Arial"/>
              <a:cs typeface="Arial"/>
            </a:endParaRPr>
          </a:p>
          <a:p>
            <a:pPr marL="527050" indent="-180975">
              <a:lnSpc>
                <a:spcPct val="100000"/>
              </a:lnSpc>
              <a:spcBef>
                <a:spcPts val="770"/>
              </a:spcBef>
              <a:buClr>
                <a:srgbClr val="F66E0A"/>
              </a:buClr>
              <a:buChar char="•"/>
              <a:tabLst>
                <a:tab pos="527050" algn="l"/>
              </a:tabLst>
            </a:pPr>
            <a:r>
              <a:rPr lang="ru-RU" sz="1550" dirty="0">
                <a:latin typeface="Arial"/>
                <a:cs typeface="Arial"/>
              </a:rPr>
              <a:t>Гипокинезия</a:t>
            </a:r>
            <a:r>
              <a:rPr sz="1550" spc="180" dirty="0">
                <a:latin typeface="Arial"/>
                <a:cs typeface="Arial"/>
              </a:rPr>
              <a:t> </a:t>
            </a:r>
            <a:r>
              <a:rPr sz="1550" spc="25" dirty="0">
                <a:latin typeface="Arial"/>
                <a:cs typeface="Arial"/>
              </a:rPr>
              <a:t>(100%)</a:t>
            </a:r>
            <a:endParaRPr sz="1550" dirty="0">
              <a:latin typeface="Arial"/>
              <a:cs typeface="Arial"/>
            </a:endParaRPr>
          </a:p>
          <a:p>
            <a:pPr marL="527050" indent="-180975">
              <a:lnSpc>
                <a:spcPct val="100000"/>
              </a:lnSpc>
              <a:spcBef>
                <a:spcPts val="770"/>
              </a:spcBef>
              <a:buClr>
                <a:srgbClr val="F66E0A"/>
              </a:buClr>
              <a:buChar char="•"/>
              <a:tabLst>
                <a:tab pos="527050" algn="l"/>
              </a:tabLst>
            </a:pPr>
            <a:r>
              <a:rPr lang="ru-RU" sz="1550" spc="25" dirty="0" err="1">
                <a:latin typeface="Arial"/>
                <a:cs typeface="Arial"/>
              </a:rPr>
              <a:t>Окулогирные</a:t>
            </a:r>
            <a:r>
              <a:rPr lang="ru-RU" sz="1550" spc="25" dirty="0">
                <a:latin typeface="Arial"/>
                <a:cs typeface="Arial"/>
              </a:rPr>
              <a:t> кризы</a:t>
            </a:r>
            <a:r>
              <a:rPr sz="1550" spc="95" dirty="0">
                <a:latin typeface="Arial"/>
                <a:cs typeface="Arial"/>
              </a:rPr>
              <a:t> </a:t>
            </a:r>
            <a:r>
              <a:rPr sz="1550" spc="25" dirty="0">
                <a:latin typeface="Arial"/>
                <a:cs typeface="Arial"/>
              </a:rPr>
              <a:t>(97%)</a:t>
            </a:r>
            <a:endParaRPr sz="1550" dirty="0">
              <a:latin typeface="Arial"/>
              <a:cs typeface="Arial"/>
            </a:endParaRPr>
          </a:p>
          <a:p>
            <a:pPr marL="527050" indent="-180975">
              <a:lnSpc>
                <a:spcPct val="100000"/>
              </a:lnSpc>
              <a:spcBef>
                <a:spcPts val="765"/>
              </a:spcBef>
              <a:buClr>
                <a:srgbClr val="F66E0A"/>
              </a:buClr>
              <a:buChar char="•"/>
              <a:tabLst>
                <a:tab pos="527050" algn="l"/>
              </a:tabLst>
            </a:pPr>
            <a:r>
              <a:rPr lang="ru-RU" sz="1550" spc="15" dirty="0">
                <a:latin typeface="Arial"/>
                <a:cs typeface="Arial"/>
              </a:rPr>
              <a:t>Дистония</a:t>
            </a:r>
            <a:r>
              <a:rPr sz="1550" spc="30" dirty="0">
                <a:latin typeface="Arial"/>
                <a:cs typeface="Arial"/>
              </a:rPr>
              <a:t> </a:t>
            </a:r>
            <a:r>
              <a:rPr sz="1550" spc="25" dirty="0">
                <a:latin typeface="Arial"/>
                <a:cs typeface="Arial"/>
              </a:rPr>
              <a:t>(100%)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>
                <a:solidFill>
                  <a:srgbClr val="888888"/>
                </a:solidFill>
              </a:rPr>
              <a:t>16</a:t>
            </a:fld>
            <a:r>
              <a:rPr spc="10" dirty="0">
                <a:solidFill>
                  <a:srgbClr val="888888"/>
                </a:solidFill>
              </a:rPr>
              <a:t> </a:t>
            </a:r>
            <a:r>
              <a:rPr spc="15" dirty="0"/>
              <a:t>C </a:t>
            </a:r>
            <a:r>
              <a:rPr spc="10" dirty="0"/>
              <a:t>o n </a:t>
            </a:r>
            <a:r>
              <a:rPr spc="5" dirty="0"/>
              <a:t>f i </a:t>
            </a:r>
            <a:r>
              <a:rPr spc="10" dirty="0"/>
              <a:t>d e n </a:t>
            </a:r>
            <a:r>
              <a:rPr spc="5" dirty="0"/>
              <a:t>t i </a:t>
            </a:r>
            <a:r>
              <a:rPr spc="10" dirty="0"/>
              <a:t>a </a:t>
            </a:r>
            <a:r>
              <a:rPr spc="5" dirty="0"/>
              <a:t>l </a:t>
            </a:r>
            <a:r>
              <a:rPr spc="10" dirty="0"/>
              <a:t>a n d </a:t>
            </a:r>
            <a:r>
              <a:rPr spc="15" dirty="0"/>
              <a:t>P </a:t>
            </a:r>
            <a:r>
              <a:rPr spc="5" dirty="0"/>
              <a:t>r </a:t>
            </a:r>
            <a:r>
              <a:rPr spc="10" dirty="0"/>
              <a:t>o p </a:t>
            </a:r>
            <a:r>
              <a:rPr spc="5" dirty="0"/>
              <a:t>r i </a:t>
            </a:r>
            <a:r>
              <a:rPr spc="10" dirty="0"/>
              <a:t>e </a:t>
            </a:r>
            <a:r>
              <a:rPr spc="5" dirty="0"/>
              <a:t>t </a:t>
            </a:r>
            <a:r>
              <a:rPr spc="10" dirty="0"/>
              <a:t>a </a:t>
            </a:r>
            <a:r>
              <a:rPr spc="5" dirty="0"/>
              <a:t>r </a:t>
            </a:r>
            <a:r>
              <a:rPr spc="10" dirty="0"/>
              <a:t>y </a:t>
            </a:r>
            <a:r>
              <a:rPr spc="5" dirty="0"/>
              <a:t>. </a:t>
            </a:r>
            <a:r>
              <a:rPr spc="15" dirty="0"/>
              <a:t>N </a:t>
            </a:r>
            <a:r>
              <a:rPr spc="10" dirty="0"/>
              <a:t>o </a:t>
            </a:r>
            <a:r>
              <a:rPr spc="5" dirty="0"/>
              <a:t>t f </a:t>
            </a:r>
            <a:r>
              <a:rPr spc="10" dirty="0"/>
              <a:t>o </a:t>
            </a:r>
            <a:r>
              <a:rPr spc="5" dirty="0"/>
              <a:t>r </a:t>
            </a:r>
            <a:r>
              <a:rPr spc="10" dirty="0"/>
              <a:t>p </a:t>
            </a:r>
            <a:r>
              <a:rPr spc="5" dirty="0"/>
              <a:t>r </a:t>
            </a:r>
            <a:r>
              <a:rPr spc="10" dirty="0"/>
              <a:t>o </a:t>
            </a:r>
            <a:r>
              <a:rPr spc="20" dirty="0"/>
              <a:t>m </a:t>
            </a:r>
            <a:r>
              <a:rPr spc="10" dirty="0"/>
              <a:t>o </a:t>
            </a:r>
            <a:r>
              <a:rPr spc="5" dirty="0"/>
              <a:t>t i </a:t>
            </a:r>
            <a:r>
              <a:rPr spc="10" dirty="0"/>
              <a:t>o n a </a:t>
            </a:r>
            <a:r>
              <a:rPr spc="5" dirty="0"/>
              <a:t>l </a:t>
            </a:r>
            <a:r>
              <a:rPr spc="10" dirty="0"/>
              <a:t>u s e</a:t>
            </a:r>
            <a:r>
              <a:rPr spc="85" dirty="0"/>
              <a:t> </a:t>
            </a:r>
            <a:r>
              <a:rPr spc="5" dirty="0"/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65449" y="1390282"/>
            <a:ext cx="5609724" cy="773289"/>
          </a:xfrm>
          <a:prstGeom prst="rect">
            <a:avLst/>
          </a:prstGeom>
          <a:solidFill>
            <a:srgbClr val="39395E"/>
          </a:solidFill>
        </p:spPr>
        <p:txBody>
          <a:bodyPr vert="horz" wrap="square" lIns="0" tIns="41910" rIns="0" bIns="0" rtlCol="0">
            <a:spAutoFit/>
          </a:bodyPr>
          <a:lstStyle/>
          <a:p>
            <a:pPr marL="887094" marR="217804" indent="-638810">
              <a:lnSpc>
                <a:spcPts val="1880"/>
              </a:lnSpc>
              <a:spcBef>
                <a:spcPts val="330"/>
              </a:spcBef>
            </a:pPr>
            <a:r>
              <a:rPr lang="ru-RU" sz="1700" b="1" spc="15" dirty="0">
                <a:solidFill>
                  <a:srgbClr val="FFFFFF"/>
                </a:solidFill>
                <a:latin typeface="Arial"/>
                <a:cs typeface="Arial"/>
              </a:rPr>
              <a:t>Ранняя диагностика дефицита AADC является ключевым фактором для надлежащего оказания медицинской помощи</a:t>
            </a:r>
            <a:r>
              <a:rPr sz="1650" b="1" spc="22" baseline="25252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50" baseline="25252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600" y="1449472"/>
            <a:ext cx="5020167" cy="677750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122555" rIns="0" bIns="0" rtlCol="0">
            <a:spAutoFit/>
          </a:bodyPr>
          <a:lstStyle/>
          <a:p>
            <a:pPr marL="457834" algn="ctr">
              <a:lnSpc>
                <a:spcPct val="100000"/>
              </a:lnSpc>
              <a:spcBef>
                <a:spcPts val="965"/>
              </a:spcBef>
            </a:pPr>
            <a:r>
              <a:rPr lang="ru-RU" b="1" spc="10" dirty="0">
                <a:solidFill>
                  <a:srgbClr val="FFFFFF"/>
                </a:solidFill>
                <a:latin typeface="Arial"/>
                <a:cs typeface="Arial"/>
              </a:rPr>
              <a:t>Возраст появления симптомов и диагностики</a:t>
            </a:r>
            <a:endParaRPr sz="1800" baseline="23148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2000" y="2179940"/>
            <a:ext cx="4351020" cy="10118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06375" marR="396240" indent="-180975">
              <a:lnSpc>
                <a:spcPts val="1730"/>
              </a:lnSpc>
              <a:spcBef>
                <a:spcPts val="290"/>
              </a:spcBef>
              <a:buClr>
                <a:srgbClr val="F66E0A"/>
              </a:buClr>
              <a:buChar char="•"/>
              <a:tabLst>
                <a:tab pos="206375" algn="l"/>
              </a:tabLst>
            </a:pPr>
            <a:r>
              <a:rPr lang="ru-RU" sz="1550" spc="15" dirty="0">
                <a:latin typeface="Arial"/>
                <a:cs typeface="Arial"/>
              </a:rPr>
              <a:t>Средний возраст проявления заболевания - </a:t>
            </a:r>
            <a:r>
              <a:rPr sz="1550" b="1" spc="20" dirty="0">
                <a:latin typeface="Arial"/>
                <a:cs typeface="Arial"/>
              </a:rPr>
              <a:t>2.7 </a:t>
            </a:r>
            <a:r>
              <a:rPr lang="ru-RU" sz="1550" b="1" spc="20" dirty="0">
                <a:latin typeface="Arial"/>
                <a:cs typeface="Arial"/>
              </a:rPr>
              <a:t>месяца</a:t>
            </a:r>
            <a:r>
              <a:rPr sz="1550" b="1" spc="80" dirty="0">
                <a:latin typeface="Arial"/>
                <a:cs typeface="Arial"/>
              </a:rPr>
              <a:t> </a:t>
            </a:r>
            <a:r>
              <a:rPr sz="1550" spc="5" dirty="0">
                <a:latin typeface="Arial"/>
                <a:cs typeface="Arial"/>
              </a:rPr>
              <a:t>(n=68)</a:t>
            </a:r>
            <a:endParaRPr sz="1550" dirty="0">
              <a:latin typeface="Arial"/>
              <a:cs typeface="Arial"/>
            </a:endParaRPr>
          </a:p>
          <a:p>
            <a:pPr marL="206375" marR="30480" indent="-180975">
              <a:lnSpc>
                <a:spcPts val="1730"/>
              </a:lnSpc>
              <a:spcBef>
                <a:spcPts val="750"/>
              </a:spcBef>
              <a:buClr>
                <a:srgbClr val="F66E0A"/>
              </a:buClr>
              <a:buChar char="•"/>
              <a:tabLst>
                <a:tab pos="206375" algn="l"/>
              </a:tabLst>
            </a:pPr>
            <a:r>
              <a:rPr lang="ru-RU" sz="1550" spc="10" dirty="0">
                <a:latin typeface="Arial"/>
                <a:cs typeface="Arial"/>
              </a:rPr>
              <a:t>Средний возраст постановки диагноза – </a:t>
            </a:r>
            <a:r>
              <a:rPr sz="1550" b="1" spc="20" dirty="0">
                <a:latin typeface="Arial"/>
                <a:cs typeface="Arial"/>
              </a:rPr>
              <a:t>3.5 </a:t>
            </a:r>
            <a:r>
              <a:rPr lang="ru-RU" sz="1550" b="1" spc="10" dirty="0">
                <a:latin typeface="Arial"/>
                <a:cs typeface="Arial"/>
              </a:rPr>
              <a:t>года</a:t>
            </a:r>
            <a:r>
              <a:rPr sz="1575" b="1" spc="15" baseline="23809" dirty="0">
                <a:latin typeface="Arial"/>
                <a:cs typeface="Arial"/>
              </a:rPr>
              <a:t>a</a:t>
            </a:r>
            <a:r>
              <a:rPr sz="1575" b="1" spc="345" baseline="23809" dirty="0">
                <a:latin typeface="Arial"/>
                <a:cs typeface="Arial"/>
              </a:rPr>
              <a:t> </a:t>
            </a:r>
            <a:r>
              <a:rPr sz="1550" spc="5" dirty="0">
                <a:latin typeface="Arial"/>
                <a:cs typeface="Arial"/>
              </a:rPr>
              <a:t>(n=50)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1797" y="5817552"/>
            <a:ext cx="10419715" cy="400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15" baseline="22222" dirty="0">
                <a:latin typeface="Arial"/>
                <a:cs typeface="Arial"/>
              </a:rPr>
              <a:t>a</a:t>
            </a:r>
            <a:r>
              <a:rPr lang="ru-RU" sz="800" spc="5" dirty="0">
                <a:latin typeface="Arial"/>
                <a:cs typeface="Arial"/>
              </a:rPr>
              <a:t>Ретроспективное описательное </a:t>
            </a:r>
            <a:r>
              <a:rPr lang="ru-RU" sz="800" spc="5" dirty="0" err="1">
                <a:latin typeface="Arial"/>
                <a:cs typeface="Arial"/>
              </a:rPr>
              <a:t>одноцентровое</a:t>
            </a:r>
            <a:r>
              <a:rPr lang="ru-RU" sz="800" spc="5" dirty="0">
                <a:latin typeface="Arial"/>
                <a:cs typeface="Arial"/>
              </a:rPr>
              <a:t> исследование пациентов с диагнозом дефицит AADC в Национальной больнице Университета Тайваня в период с 2004 по 2016 год.</a:t>
            </a:r>
            <a:endParaRPr sz="8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lang="en-US" sz="800" dirty="0">
                <a:latin typeface="Arial"/>
                <a:cs typeface="Arial"/>
              </a:rPr>
              <a:t>AADC, </a:t>
            </a:r>
            <a:r>
              <a:rPr lang="ru-RU" sz="800" dirty="0">
                <a:latin typeface="Arial"/>
                <a:cs typeface="Arial"/>
              </a:rPr>
              <a:t>декарбоксилаза ароматических аминокислот</a:t>
            </a: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sz="800" spc="5" dirty="0">
                <a:latin typeface="Arial"/>
                <a:cs typeface="Arial"/>
              </a:rPr>
              <a:t>1. </a:t>
            </a:r>
            <a:r>
              <a:rPr sz="800" spc="15" dirty="0">
                <a:latin typeface="Arial"/>
                <a:cs typeface="Arial"/>
              </a:rPr>
              <a:t>Wassenberg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T,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Orphanet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J</a:t>
            </a:r>
            <a:r>
              <a:rPr sz="800" i="1" spc="-3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Rare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i="1" spc="30" dirty="0">
                <a:latin typeface="Arial"/>
                <a:cs typeface="Arial"/>
              </a:rPr>
              <a:t>Dis.</a:t>
            </a:r>
            <a:r>
              <a:rPr sz="800" i="1" spc="-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2017;12(1):12.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doi:</a:t>
            </a:r>
            <a:r>
              <a:rPr sz="800" spc="10" dirty="0">
                <a:latin typeface="Arial"/>
                <a:cs typeface="Arial"/>
              </a:rPr>
              <a:t> 10.1186/s13023-016-0522-z;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Himmelreich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N</a:t>
            </a:r>
            <a:r>
              <a:rPr sz="800" i="1" spc="-25" dirty="0">
                <a:latin typeface="Arial"/>
                <a:cs typeface="Arial"/>
              </a:rPr>
              <a:t>,</a:t>
            </a:r>
            <a:r>
              <a:rPr sz="800" i="1" spc="8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Mol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Genet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Metab.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2019;127(1):12–22;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3.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Hw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u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WL</a:t>
            </a:r>
            <a:r>
              <a:rPr sz="800" i="1" dirty="0">
                <a:latin typeface="Arial"/>
                <a:cs typeface="Arial"/>
              </a:rPr>
              <a:t>,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JIMD</a:t>
            </a:r>
            <a:r>
              <a:rPr sz="800" i="1" spc="-6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Rep</a:t>
            </a:r>
            <a:r>
              <a:rPr sz="800" spc="10" dirty="0">
                <a:latin typeface="Arial"/>
                <a:cs typeface="Arial"/>
              </a:rPr>
              <a:t>.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2018;40:1-6.doi: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10.1007/8904_2017_54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929" y="226631"/>
            <a:ext cx="9805670" cy="8401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409"/>
              </a:spcBef>
            </a:pPr>
            <a:r>
              <a:rPr lang="ru-RU" spc="25" dirty="0"/>
              <a:t>Дефицит AADC может проявляться и как другие состояния</a:t>
            </a:r>
            <a:endParaRPr spc="15" dirty="0"/>
          </a:p>
        </p:txBody>
      </p:sp>
      <p:sp>
        <p:nvSpPr>
          <p:cNvPr id="3" name="object 3"/>
          <p:cNvSpPr/>
          <p:nvPr/>
        </p:nvSpPr>
        <p:spPr>
          <a:xfrm>
            <a:off x="1453516" y="2428875"/>
            <a:ext cx="4210050" cy="1274160"/>
          </a:xfrm>
          <a:custGeom>
            <a:avLst/>
            <a:gdLst/>
            <a:ahLst/>
            <a:cxnLst/>
            <a:rect l="l" t="t" r="r" b="b"/>
            <a:pathLst>
              <a:path w="4210050" h="1104900">
                <a:moveTo>
                  <a:pt x="0" y="1104900"/>
                </a:moveTo>
                <a:lnTo>
                  <a:pt x="4210050" y="1104900"/>
                </a:lnTo>
                <a:lnTo>
                  <a:pt x="4210050" y="0"/>
                </a:lnTo>
                <a:lnTo>
                  <a:pt x="0" y="0"/>
                </a:lnTo>
                <a:lnTo>
                  <a:pt x="0" y="1104900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99819" y="2414841"/>
            <a:ext cx="1621790" cy="79819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5750" indent="-286385">
              <a:lnSpc>
                <a:spcPct val="100000"/>
              </a:lnSpc>
              <a:spcBef>
                <a:spcPts val="409"/>
              </a:spcBef>
              <a:buChar char="•"/>
              <a:tabLst>
                <a:tab pos="285750" algn="l"/>
                <a:tab pos="286385" algn="l"/>
              </a:tabLst>
            </a:pPr>
            <a:r>
              <a:rPr lang="ru-RU" sz="1550" dirty="0">
                <a:solidFill>
                  <a:srgbClr val="FFFFFF"/>
                </a:solidFill>
                <a:latin typeface="Arial"/>
                <a:cs typeface="Arial"/>
              </a:rPr>
              <a:t>Гипотония</a:t>
            </a:r>
            <a:endParaRPr sz="1550" dirty="0">
              <a:latin typeface="Arial"/>
              <a:cs typeface="Arial"/>
            </a:endParaRPr>
          </a:p>
          <a:p>
            <a:pPr marL="285750" marR="5080" indent="-286385">
              <a:lnSpc>
                <a:spcPts val="1730"/>
              </a:lnSpc>
              <a:spcBef>
                <a:spcPts val="484"/>
              </a:spcBef>
              <a:buChar char="•"/>
              <a:tabLst>
                <a:tab pos="285750" algn="l"/>
                <a:tab pos="286385" algn="l"/>
              </a:tabLst>
            </a:pPr>
            <a:r>
              <a:rPr lang="ru-RU" sz="1550" dirty="0">
                <a:solidFill>
                  <a:srgbClr val="FFFFFF"/>
                </a:solidFill>
                <a:latin typeface="Arial"/>
                <a:cs typeface="Arial"/>
              </a:rPr>
              <a:t>Задержка развития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20770" y="2414841"/>
            <a:ext cx="1892780" cy="1227258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5115" indent="-285115">
              <a:lnSpc>
                <a:spcPct val="100000"/>
              </a:lnSpc>
              <a:spcBef>
                <a:spcPts val="409"/>
              </a:spcBef>
              <a:buChar char="•"/>
              <a:tabLst>
                <a:tab pos="285115" algn="l"/>
                <a:tab pos="285750" algn="l"/>
              </a:tabLst>
            </a:pPr>
            <a:r>
              <a:rPr lang="ru-RU" sz="1550" spc="15" dirty="0">
                <a:solidFill>
                  <a:srgbClr val="FFFFFF"/>
                </a:solidFill>
                <a:latin typeface="Arial"/>
                <a:cs typeface="Arial"/>
              </a:rPr>
              <a:t>Дистония</a:t>
            </a:r>
            <a:endParaRPr sz="1550" dirty="0">
              <a:latin typeface="Arial"/>
              <a:cs typeface="Arial"/>
            </a:endParaRPr>
          </a:p>
          <a:p>
            <a:pPr marL="285115" marR="5080" indent="-285115">
              <a:lnSpc>
                <a:spcPts val="1730"/>
              </a:lnSpc>
              <a:spcBef>
                <a:spcPts val="484"/>
              </a:spcBef>
              <a:buChar char="•"/>
              <a:tabLst>
                <a:tab pos="285115" algn="l"/>
                <a:tab pos="285750" algn="l"/>
              </a:tabLst>
            </a:pPr>
            <a:r>
              <a:rPr lang="ru-RU" sz="1550" spc="-75" dirty="0">
                <a:solidFill>
                  <a:srgbClr val="FFFFFF"/>
                </a:solidFill>
                <a:latin typeface="Arial"/>
                <a:cs typeface="Arial"/>
              </a:rPr>
              <a:t>Непрогрессивный характер двигательных проявлений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57325" y="4562475"/>
            <a:ext cx="4210050" cy="990600"/>
          </a:xfrm>
          <a:custGeom>
            <a:avLst/>
            <a:gdLst/>
            <a:ahLst/>
            <a:cxnLst/>
            <a:rect l="l" t="t" r="r" b="b"/>
            <a:pathLst>
              <a:path w="4210050" h="990600">
                <a:moveTo>
                  <a:pt x="0" y="990600"/>
                </a:moveTo>
                <a:lnTo>
                  <a:pt x="4210050" y="990600"/>
                </a:lnTo>
                <a:lnTo>
                  <a:pt x="421005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87202" y="4671492"/>
            <a:ext cx="2210181" cy="568103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5750" indent="-286385">
              <a:lnSpc>
                <a:spcPct val="100000"/>
              </a:lnSpc>
              <a:spcBef>
                <a:spcPts val="409"/>
              </a:spcBef>
              <a:buChar char="•"/>
              <a:tabLst>
                <a:tab pos="285750" algn="l"/>
                <a:tab pos="286385" algn="l"/>
              </a:tabLst>
            </a:pPr>
            <a:r>
              <a:rPr lang="ru-RU" sz="1550" spc="5" dirty="0">
                <a:solidFill>
                  <a:srgbClr val="FFFFFF"/>
                </a:solidFill>
                <a:latin typeface="Arial"/>
                <a:cs typeface="Arial"/>
              </a:rPr>
              <a:t>Раздражительность</a:t>
            </a:r>
            <a:endParaRPr sz="1550" dirty="0">
              <a:latin typeface="Arial"/>
              <a:cs typeface="Arial"/>
            </a:endParaRPr>
          </a:p>
          <a:p>
            <a:pPr marL="285750" indent="-286385">
              <a:lnSpc>
                <a:spcPct val="100000"/>
              </a:lnSpc>
              <a:spcBef>
                <a:spcPts val="315"/>
              </a:spcBef>
              <a:buChar char="•"/>
              <a:tabLst>
                <a:tab pos="285750" algn="l"/>
                <a:tab pos="286385" algn="l"/>
              </a:tabLst>
            </a:pPr>
            <a:r>
              <a:rPr lang="ru-RU" sz="1550" spc="10" dirty="0">
                <a:solidFill>
                  <a:srgbClr val="FFFFFF"/>
                </a:solidFill>
                <a:latin typeface="Arial"/>
                <a:cs typeface="Arial"/>
              </a:rPr>
              <a:t>Дисфория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73320" y="4535739"/>
            <a:ext cx="1840230" cy="1057981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5115" indent="-285115">
              <a:lnSpc>
                <a:spcPct val="100000"/>
              </a:lnSpc>
              <a:spcBef>
                <a:spcPts val="409"/>
              </a:spcBef>
              <a:buChar char="•"/>
              <a:tabLst>
                <a:tab pos="285115" algn="l"/>
                <a:tab pos="285750" algn="l"/>
              </a:tabLst>
            </a:pPr>
            <a:r>
              <a:rPr lang="ru-RU" sz="1550" spc="15" dirty="0">
                <a:solidFill>
                  <a:srgbClr val="FFFFFF"/>
                </a:solidFill>
                <a:latin typeface="Arial"/>
                <a:cs typeface="Arial"/>
              </a:rPr>
              <a:t>Проблемы с речью</a:t>
            </a:r>
          </a:p>
          <a:p>
            <a:pPr marL="285115" indent="-285115">
              <a:lnSpc>
                <a:spcPct val="100000"/>
              </a:lnSpc>
              <a:spcBef>
                <a:spcPts val="409"/>
              </a:spcBef>
              <a:buChar char="•"/>
              <a:tabLst>
                <a:tab pos="285115" algn="l"/>
                <a:tab pos="285750" algn="l"/>
              </a:tabLst>
            </a:pPr>
            <a:r>
              <a:rPr lang="ru-RU" sz="1550" spc="15" dirty="0">
                <a:solidFill>
                  <a:srgbClr val="FFFFFF"/>
                </a:solidFill>
                <a:latin typeface="Arial"/>
                <a:cs typeface="Arial"/>
              </a:rPr>
              <a:t>Умственная отсталость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57325" y="3648075"/>
            <a:ext cx="4210050" cy="762000"/>
          </a:xfrm>
          <a:custGeom>
            <a:avLst/>
            <a:gdLst/>
            <a:ahLst/>
            <a:cxnLst/>
            <a:rect l="l" t="t" r="r" b="b"/>
            <a:pathLst>
              <a:path w="4210050" h="762000">
                <a:moveTo>
                  <a:pt x="0" y="762000"/>
                </a:moveTo>
                <a:lnTo>
                  <a:pt x="4210050" y="762000"/>
                </a:lnTo>
                <a:lnTo>
                  <a:pt x="421005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07821" y="3326444"/>
            <a:ext cx="1858645" cy="81945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5750" indent="-286385">
              <a:lnSpc>
                <a:spcPct val="100000"/>
              </a:lnSpc>
              <a:spcBef>
                <a:spcPts val="409"/>
              </a:spcBef>
              <a:buChar char="•"/>
              <a:tabLst>
                <a:tab pos="285750" algn="l"/>
                <a:tab pos="286385" algn="l"/>
              </a:tabLst>
            </a:pPr>
            <a:r>
              <a:rPr lang="ru-RU" sz="1550" dirty="0">
                <a:solidFill>
                  <a:srgbClr val="FFFFFF"/>
                </a:solidFill>
                <a:latin typeface="Arial"/>
                <a:cs typeface="Arial"/>
              </a:rPr>
              <a:t>Судороги</a:t>
            </a:r>
          </a:p>
          <a:p>
            <a:pPr marL="285750" indent="-286385">
              <a:lnSpc>
                <a:spcPct val="100000"/>
              </a:lnSpc>
              <a:spcBef>
                <a:spcPts val="409"/>
              </a:spcBef>
              <a:buChar char="•"/>
              <a:tabLst>
                <a:tab pos="285750" algn="l"/>
                <a:tab pos="286385" algn="l"/>
              </a:tabLst>
            </a:pPr>
            <a:r>
              <a:rPr lang="ru-RU" sz="1550" spc="5" dirty="0" err="1">
                <a:solidFill>
                  <a:srgbClr val="FFFFFF"/>
                </a:solidFill>
                <a:latin typeface="Arial"/>
                <a:cs typeface="Arial"/>
              </a:rPr>
              <a:t>Окулогирные</a:t>
            </a:r>
            <a:r>
              <a:rPr lang="ru-RU" sz="1550" spc="5" dirty="0">
                <a:solidFill>
                  <a:srgbClr val="FFFFFF"/>
                </a:solidFill>
                <a:latin typeface="Arial"/>
                <a:cs typeface="Arial"/>
              </a:rPr>
              <a:t> кризы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20770" y="3746436"/>
            <a:ext cx="2050414" cy="473206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85115" marR="5080" indent="-285115">
              <a:lnSpc>
                <a:spcPts val="1730"/>
              </a:lnSpc>
              <a:spcBef>
                <a:spcPts val="290"/>
              </a:spcBef>
              <a:buChar char="•"/>
              <a:tabLst>
                <a:tab pos="285115" algn="l"/>
                <a:tab pos="285750" algn="l"/>
              </a:tabLst>
            </a:pPr>
            <a:r>
              <a:rPr lang="ru-RU" sz="1550" spc="15" dirty="0">
                <a:solidFill>
                  <a:srgbClr val="FFFFFF"/>
                </a:solidFill>
                <a:latin typeface="Arial"/>
                <a:cs typeface="Arial"/>
              </a:rPr>
              <a:t>Пароксизмальная дистония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8837" y="1244282"/>
            <a:ext cx="9805670" cy="10880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 marR="17780">
              <a:lnSpc>
                <a:spcPct val="100899"/>
              </a:lnSpc>
              <a:spcBef>
                <a:spcPts val="80"/>
              </a:spcBef>
            </a:pPr>
            <a:r>
              <a:rPr lang="ru-RU" spc="5" dirty="0">
                <a:latin typeface="Arial"/>
                <a:cs typeface="Arial"/>
              </a:rPr>
              <a:t>Из-за сходства клинической картины с другими состояниями (например, детским церебральным параличом и эпилепсией) пациенты с дефицитом AADC часто не диагностируются или диагностируются неверно</a:t>
            </a:r>
            <a:r>
              <a:rPr sz="1800" spc="7" baseline="25462" dirty="0">
                <a:latin typeface="Arial"/>
                <a:cs typeface="Arial"/>
              </a:rPr>
              <a:t>1–3</a:t>
            </a:r>
            <a:endParaRPr sz="1750" dirty="0">
              <a:latin typeface="Times New Roman"/>
              <a:cs typeface="Times New Roman"/>
            </a:endParaRPr>
          </a:p>
          <a:p>
            <a:pPr marL="884555">
              <a:lnSpc>
                <a:spcPct val="100000"/>
              </a:lnSpc>
              <a:tabLst>
                <a:tab pos="6193790" algn="l"/>
              </a:tabLst>
            </a:pPr>
            <a:r>
              <a:rPr lang="ru-RU" sz="1550" b="1" spc="5" dirty="0">
                <a:solidFill>
                  <a:srgbClr val="39395E"/>
                </a:solidFill>
                <a:latin typeface="Arial"/>
                <a:cs typeface="Arial"/>
              </a:rPr>
              <a:t>Признаки/симптомы дефицита </a:t>
            </a:r>
            <a:r>
              <a:rPr lang="en-US" sz="1550" b="1" spc="5" dirty="0">
                <a:solidFill>
                  <a:srgbClr val="39395E"/>
                </a:solidFill>
                <a:latin typeface="Arial"/>
                <a:cs typeface="Arial"/>
              </a:rPr>
              <a:t>AADC</a:t>
            </a:r>
            <a:r>
              <a:rPr sz="1575" b="1" spc="22" baseline="23809" dirty="0">
                <a:solidFill>
                  <a:srgbClr val="39395E"/>
                </a:solidFill>
                <a:latin typeface="Arial"/>
                <a:cs typeface="Arial"/>
              </a:rPr>
              <a:t>1,3,4</a:t>
            </a:r>
            <a:r>
              <a:rPr lang="ru-RU" sz="1575" b="1" spc="22" baseline="23809" dirty="0">
                <a:solidFill>
                  <a:srgbClr val="39395E"/>
                </a:solidFill>
                <a:latin typeface="Arial"/>
                <a:cs typeface="Arial"/>
              </a:rPr>
              <a:t>                  </a:t>
            </a:r>
            <a:r>
              <a:rPr lang="ru-RU" sz="1550" b="1" dirty="0">
                <a:solidFill>
                  <a:srgbClr val="ED7623"/>
                </a:solidFill>
                <a:latin typeface="Arial"/>
                <a:cs typeface="Arial"/>
              </a:rPr>
              <a:t>Возможные ошибочные диагнозы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71692" y="2895669"/>
            <a:ext cx="1067435" cy="213995"/>
          </a:xfrm>
          <a:custGeom>
            <a:avLst/>
            <a:gdLst/>
            <a:ahLst/>
            <a:cxnLst/>
            <a:rect l="l" t="t" r="r" b="b"/>
            <a:pathLst>
              <a:path w="1067434" h="213994">
                <a:moveTo>
                  <a:pt x="931653" y="131751"/>
                </a:moveTo>
                <a:lnTo>
                  <a:pt x="864108" y="169475"/>
                </a:lnTo>
                <a:lnTo>
                  <a:pt x="856890" y="175589"/>
                </a:lnTo>
                <a:lnTo>
                  <a:pt x="852757" y="183715"/>
                </a:lnTo>
                <a:lnTo>
                  <a:pt x="851981" y="192817"/>
                </a:lnTo>
                <a:lnTo>
                  <a:pt x="854837" y="201860"/>
                </a:lnTo>
                <a:lnTo>
                  <a:pt x="861024" y="209004"/>
                </a:lnTo>
                <a:lnTo>
                  <a:pt x="869188" y="213100"/>
                </a:lnTo>
                <a:lnTo>
                  <a:pt x="878304" y="213862"/>
                </a:lnTo>
                <a:lnTo>
                  <a:pt x="887349" y="211004"/>
                </a:lnTo>
                <a:lnTo>
                  <a:pt x="1026181" y="133407"/>
                </a:lnTo>
                <a:lnTo>
                  <a:pt x="1019683" y="133407"/>
                </a:lnTo>
                <a:lnTo>
                  <a:pt x="931653" y="131751"/>
                </a:lnTo>
                <a:close/>
              </a:path>
              <a:path w="1067434" h="213994">
                <a:moveTo>
                  <a:pt x="972951" y="108687"/>
                </a:moveTo>
                <a:lnTo>
                  <a:pt x="931653" y="131751"/>
                </a:lnTo>
                <a:lnTo>
                  <a:pt x="1019683" y="133407"/>
                </a:lnTo>
                <a:lnTo>
                  <a:pt x="1019749" y="129851"/>
                </a:lnTo>
                <a:lnTo>
                  <a:pt x="1007745" y="129851"/>
                </a:lnTo>
                <a:lnTo>
                  <a:pt x="972951" y="108687"/>
                </a:lnTo>
                <a:close/>
              </a:path>
              <a:path w="1067434" h="213994">
                <a:moveTo>
                  <a:pt x="882308" y="0"/>
                </a:moveTo>
                <a:lnTo>
                  <a:pt x="873220" y="422"/>
                </a:lnTo>
                <a:lnTo>
                  <a:pt x="864941" y="4250"/>
                </a:lnTo>
                <a:lnTo>
                  <a:pt x="858520" y="11233"/>
                </a:lnTo>
                <a:lnTo>
                  <a:pt x="855285" y="20083"/>
                </a:lnTo>
                <a:lnTo>
                  <a:pt x="855694" y="29172"/>
                </a:lnTo>
                <a:lnTo>
                  <a:pt x="859484" y="37451"/>
                </a:lnTo>
                <a:lnTo>
                  <a:pt x="866393" y="43872"/>
                </a:lnTo>
                <a:lnTo>
                  <a:pt x="932573" y="84127"/>
                </a:lnTo>
                <a:lnTo>
                  <a:pt x="1020572" y="85782"/>
                </a:lnTo>
                <a:lnTo>
                  <a:pt x="1019683" y="133407"/>
                </a:lnTo>
                <a:lnTo>
                  <a:pt x="1026181" y="133407"/>
                </a:lnTo>
                <a:lnTo>
                  <a:pt x="1067308" y="110420"/>
                </a:lnTo>
                <a:lnTo>
                  <a:pt x="891159" y="3232"/>
                </a:lnTo>
                <a:lnTo>
                  <a:pt x="882308" y="0"/>
                </a:lnTo>
                <a:close/>
              </a:path>
              <a:path w="1067434" h="213994">
                <a:moveTo>
                  <a:pt x="889" y="66605"/>
                </a:moveTo>
                <a:lnTo>
                  <a:pt x="0" y="114230"/>
                </a:lnTo>
                <a:lnTo>
                  <a:pt x="931653" y="131751"/>
                </a:lnTo>
                <a:lnTo>
                  <a:pt x="972951" y="108687"/>
                </a:lnTo>
                <a:lnTo>
                  <a:pt x="932573" y="84127"/>
                </a:lnTo>
                <a:lnTo>
                  <a:pt x="889" y="66605"/>
                </a:lnTo>
                <a:close/>
              </a:path>
              <a:path w="1067434" h="213994">
                <a:moveTo>
                  <a:pt x="1008507" y="88830"/>
                </a:moveTo>
                <a:lnTo>
                  <a:pt x="972951" y="108687"/>
                </a:lnTo>
                <a:lnTo>
                  <a:pt x="1007745" y="129851"/>
                </a:lnTo>
                <a:lnTo>
                  <a:pt x="1008507" y="88830"/>
                </a:lnTo>
                <a:close/>
              </a:path>
              <a:path w="1067434" h="213994">
                <a:moveTo>
                  <a:pt x="1020515" y="88830"/>
                </a:moveTo>
                <a:lnTo>
                  <a:pt x="1008507" y="88830"/>
                </a:lnTo>
                <a:lnTo>
                  <a:pt x="1007745" y="129851"/>
                </a:lnTo>
                <a:lnTo>
                  <a:pt x="1019749" y="129851"/>
                </a:lnTo>
                <a:lnTo>
                  <a:pt x="1020515" y="88830"/>
                </a:lnTo>
                <a:close/>
              </a:path>
              <a:path w="1067434" h="213994">
                <a:moveTo>
                  <a:pt x="932573" y="84127"/>
                </a:moveTo>
                <a:lnTo>
                  <a:pt x="972951" y="108687"/>
                </a:lnTo>
                <a:lnTo>
                  <a:pt x="1008507" y="88830"/>
                </a:lnTo>
                <a:lnTo>
                  <a:pt x="1020515" y="88830"/>
                </a:lnTo>
                <a:lnTo>
                  <a:pt x="1020572" y="85782"/>
                </a:lnTo>
                <a:lnTo>
                  <a:pt x="932573" y="84127"/>
                </a:lnTo>
                <a:close/>
              </a:path>
            </a:pathLst>
          </a:custGeom>
          <a:solidFill>
            <a:srgbClr val="90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734175" y="2428875"/>
            <a:ext cx="2895600" cy="738664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180975" algn="ctr">
              <a:lnSpc>
                <a:spcPct val="100000"/>
              </a:lnSpc>
            </a:pPr>
            <a:r>
              <a:rPr lang="ru-RU" sz="1550" spc="10" dirty="0">
                <a:solidFill>
                  <a:srgbClr val="FFFFFF"/>
                </a:solidFill>
                <a:latin typeface="Arial"/>
                <a:cs typeface="Arial"/>
              </a:rPr>
              <a:t>Детский церебральный паралич </a:t>
            </a:r>
            <a:r>
              <a:rPr sz="1575" spc="7" baseline="23809" dirty="0">
                <a:solidFill>
                  <a:srgbClr val="FFFFFF"/>
                </a:solidFill>
                <a:latin typeface="Arial"/>
                <a:cs typeface="Arial"/>
              </a:rPr>
              <a:t>2,5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34175" y="4562475"/>
            <a:ext cx="2895600" cy="879728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264795" algn="ctr">
              <a:lnSpc>
                <a:spcPct val="100000"/>
              </a:lnSpc>
              <a:spcBef>
                <a:spcPts val="1070"/>
              </a:spcBef>
            </a:pPr>
            <a:r>
              <a:rPr lang="ru-RU" sz="1550" dirty="0">
                <a:solidFill>
                  <a:srgbClr val="FFFFFF"/>
                </a:solidFill>
                <a:latin typeface="Arial"/>
                <a:cs typeface="Arial"/>
              </a:rPr>
              <a:t>Расстройство аутистического спектра</a:t>
            </a:r>
            <a:r>
              <a:rPr sz="1575" spc="15" baseline="23809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34175" y="3724275"/>
            <a:ext cx="2895600" cy="480260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5080" algn="ctr">
              <a:lnSpc>
                <a:spcPct val="100000"/>
              </a:lnSpc>
              <a:spcBef>
                <a:spcPts val="5"/>
              </a:spcBef>
            </a:pPr>
            <a:r>
              <a:rPr lang="ru-RU" sz="1550" spc="5" dirty="0">
                <a:solidFill>
                  <a:srgbClr val="FFFFFF"/>
                </a:solidFill>
                <a:latin typeface="Arial"/>
                <a:cs typeface="Arial"/>
              </a:rPr>
              <a:t>Эпилепсия</a:t>
            </a:r>
            <a:r>
              <a:rPr sz="1575" spc="7" baseline="23809" dirty="0">
                <a:solidFill>
                  <a:srgbClr val="FFFFFF"/>
                </a:solidFill>
                <a:latin typeface="Arial"/>
                <a:cs typeface="Arial"/>
              </a:rPr>
              <a:t>1,3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71184" y="3959995"/>
            <a:ext cx="1068070" cy="213995"/>
          </a:xfrm>
          <a:custGeom>
            <a:avLst/>
            <a:gdLst/>
            <a:ahLst/>
            <a:cxnLst/>
            <a:rect l="l" t="t" r="r" b="b"/>
            <a:pathLst>
              <a:path w="1068070" h="213995">
                <a:moveTo>
                  <a:pt x="931780" y="132586"/>
                </a:moveTo>
                <a:lnTo>
                  <a:pt x="863472" y="169029"/>
                </a:lnTo>
                <a:lnTo>
                  <a:pt x="856194" y="175069"/>
                </a:lnTo>
                <a:lnTo>
                  <a:pt x="851915" y="183157"/>
                </a:lnTo>
                <a:lnTo>
                  <a:pt x="850971" y="192246"/>
                </a:lnTo>
                <a:lnTo>
                  <a:pt x="853693" y="201287"/>
                </a:lnTo>
                <a:lnTo>
                  <a:pt x="859734" y="208565"/>
                </a:lnTo>
                <a:lnTo>
                  <a:pt x="867822" y="212844"/>
                </a:lnTo>
                <a:lnTo>
                  <a:pt x="876911" y="213788"/>
                </a:lnTo>
                <a:lnTo>
                  <a:pt x="885951" y="211066"/>
                </a:lnTo>
                <a:lnTo>
                  <a:pt x="1026688" y="135882"/>
                </a:lnTo>
                <a:lnTo>
                  <a:pt x="1019683" y="135882"/>
                </a:lnTo>
                <a:lnTo>
                  <a:pt x="931780" y="132586"/>
                </a:lnTo>
                <a:close/>
              </a:path>
              <a:path w="1068070" h="213995">
                <a:moveTo>
                  <a:pt x="973448" y="110356"/>
                </a:moveTo>
                <a:lnTo>
                  <a:pt x="931780" y="132586"/>
                </a:lnTo>
                <a:lnTo>
                  <a:pt x="1019683" y="135882"/>
                </a:lnTo>
                <a:lnTo>
                  <a:pt x="1019830" y="132199"/>
                </a:lnTo>
                <a:lnTo>
                  <a:pt x="1007871" y="132199"/>
                </a:lnTo>
                <a:lnTo>
                  <a:pt x="973448" y="110356"/>
                </a:lnTo>
                <a:close/>
              </a:path>
              <a:path w="1068070" h="213995">
                <a:moveTo>
                  <a:pt x="884900" y="0"/>
                </a:moveTo>
                <a:lnTo>
                  <a:pt x="875791" y="246"/>
                </a:lnTo>
                <a:lnTo>
                  <a:pt x="867445" y="3921"/>
                </a:lnTo>
                <a:lnTo>
                  <a:pt x="860933" y="10787"/>
                </a:lnTo>
                <a:lnTo>
                  <a:pt x="857509" y="19585"/>
                </a:lnTo>
                <a:lnTo>
                  <a:pt x="857742" y="28694"/>
                </a:lnTo>
                <a:lnTo>
                  <a:pt x="861379" y="37040"/>
                </a:lnTo>
                <a:lnTo>
                  <a:pt x="868171" y="43553"/>
                </a:lnTo>
                <a:lnTo>
                  <a:pt x="933607" y="85074"/>
                </a:lnTo>
                <a:lnTo>
                  <a:pt x="1021588" y="88384"/>
                </a:lnTo>
                <a:lnTo>
                  <a:pt x="1019683" y="135882"/>
                </a:lnTo>
                <a:lnTo>
                  <a:pt x="1026688" y="135882"/>
                </a:lnTo>
                <a:lnTo>
                  <a:pt x="1067815" y="113911"/>
                </a:lnTo>
                <a:lnTo>
                  <a:pt x="893698" y="3421"/>
                </a:lnTo>
                <a:lnTo>
                  <a:pt x="884900" y="0"/>
                </a:lnTo>
                <a:close/>
              </a:path>
              <a:path w="1068070" h="213995">
                <a:moveTo>
                  <a:pt x="1904" y="50030"/>
                </a:moveTo>
                <a:lnTo>
                  <a:pt x="0" y="97655"/>
                </a:lnTo>
                <a:lnTo>
                  <a:pt x="931780" y="132586"/>
                </a:lnTo>
                <a:lnTo>
                  <a:pt x="973448" y="110356"/>
                </a:lnTo>
                <a:lnTo>
                  <a:pt x="933607" y="85074"/>
                </a:lnTo>
                <a:lnTo>
                  <a:pt x="1904" y="50030"/>
                </a:lnTo>
                <a:close/>
              </a:path>
              <a:path w="1068070" h="213995">
                <a:moveTo>
                  <a:pt x="1009395" y="91178"/>
                </a:moveTo>
                <a:lnTo>
                  <a:pt x="973448" y="110356"/>
                </a:lnTo>
                <a:lnTo>
                  <a:pt x="1007871" y="132199"/>
                </a:lnTo>
                <a:lnTo>
                  <a:pt x="1009395" y="91178"/>
                </a:lnTo>
                <a:close/>
              </a:path>
              <a:path w="1068070" h="213995">
                <a:moveTo>
                  <a:pt x="1021475" y="91178"/>
                </a:moveTo>
                <a:lnTo>
                  <a:pt x="1009395" y="91178"/>
                </a:lnTo>
                <a:lnTo>
                  <a:pt x="1007871" y="132199"/>
                </a:lnTo>
                <a:lnTo>
                  <a:pt x="1019830" y="132199"/>
                </a:lnTo>
                <a:lnTo>
                  <a:pt x="1021475" y="91178"/>
                </a:lnTo>
                <a:close/>
              </a:path>
              <a:path w="1068070" h="213995">
                <a:moveTo>
                  <a:pt x="933607" y="85074"/>
                </a:moveTo>
                <a:lnTo>
                  <a:pt x="973448" y="110356"/>
                </a:lnTo>
                <a:lnTo>
                  <a:pt x="1009395" y="91178"/>
                </a:lnTo>
                <a:lnTo>
                  <a:pt x="1021475" y="91178"/>
                </a:lnTo>
                <a:lnTo>
                  <a:pt x="1021588" y="88384"/>
                </a:lnTo>
                <a:lnTo>
                  <a:pt x="933607" y="85074"/>
                </a:lnTo>
                <a:close/>
              </a:path>
            </a:pathLst>
          </a:custGeom>
          <a:solidFill>
            <a:srgbClr val="90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72073" y="4955544"/>
            <a:ext cx="1067435" cy="213995"/>
          </a:xfrm>
          <a:custGeom>
            <a:avLst/>
            <a:gdLst/>
            <a:ahLst/>
            <a:cxnLst/>
            <a:rect l="l" t="t" r="r" b="b"/>
            <a:pathLst>
              <a:path w="1067434" h="213995">
                <a:moveTo>
                  <a:pt x="972570" y="106993"/>
                </a:moveTo>
                <a:lnTo>
                  <a:pt x="864870" y="169795"/>
                </a:lnTo>
                <a:lnTo>
                  <a:pt x="857769" y="176071"/>
                </a:lnTo>
                <a:lnTo>
                  <a:pt x="853789" y="184288"/>
                </a:lnTo>
                <a:lnTo>
                  <a:pt x="853189" y="193387"/>
                </a:lnTo>
                <a:lnTo>
                  <a:pt x="856233" y="202307"/>
                </a:lnTo>
                <a:lnTo>
                  <a:pt x="862512" y="209407"/>
                </a:lnTo>
                <a:lnTo>
                  <a:pt x="870743" y="213387"/>
                </a:lnTo>
                <a:lnTo>
                  <a:pt x="879879" y="213987"/>
                </a:lnTo>
                <a:lnTo>
                  <a:pt x="888873" y="210943"/>
                </a:lnTo>
                <a:lnTo>
                  <a:pt x="1026222" y="130806"/>
                </a:lnTo>
                <a:lnTo>
                  <a:pt x="1019682" y="130806"/>
                </a:lnTo>
                <a:lnTo>
                  <a:pt x="1019682" y="127504"/>
                </a:lnTo>
                <a:lnTo>
                  <a:pt x="1007745" y="127504"/>
                </a:lnTo>
                <a:lnTo>
                  <a:pt x="972570" y="106993"/>
                </a:lnTo>
                <a:close/>
              </a:path>
              <a:path w="1067434" h="213995">
                <a:moveTo>
                  <a:pt x="931733" y="83181"/>
                </a:moveTo>
                <a:lnTo>
                  <a:pt x="0" y="83181"/>
                </a:lnTo>
                <a:lnTo>
                  <a:pt x="0" y="130806"/>
                </a:lnTo>
                <a:lnTo>
                  <a:pt x="931733" y="130806"/>
                </a:lnTo>
                <a:lnTo>
                  <a:pt x="972570" y="106993"/>
                </a:lnTo>
                <a:lnTo>
                  <a:pt x="931733" y="83181"/>
                </a:lnTo>
                <a:close/>
              </a:path>
              <a:path w="1067434" h="213995">
                <a:moveTo>
                  <a:pt x="1026055" y="83181"/>
                </a:moveTo>
                <a:lnTo>
                  <a:pt x="1019682" y="83181"/>
                </a:lnTo>
                <a:lnTo>
                  <a:pt x="1019682" y="130806"/>
                </a:lnTo>
                <a:lnTo>
                  <a:pt x="1026222" y="130806"/>
                </a:lnTo>
                <a:lnTo>
                  <a:pt x="1066927" y="107057"/>
                </a:lnTo>
                <a:lnTo>
                  <a:pt x="1026055" y="83181"/>
                </a:lnTo>
                <a:close/>
              </a:path>
              <a:path w="1067434" h="213995">
                <a:moveTo>
                  <a:pt x="1007745" y="86483"/>
                </a:moveTo>
                <a:lnTo>
                  <a:pt x="972570" y="106993"/>
                </a:lnTo>
                <a:lnTo>
                  <a:pt x="1007745" y="127504"/>
                </a:lnTo>
                <a:lnTo>
                  <a:pt x="1007745" y="86483"/>
                </a:lnTo>
                <a:close/>
              </a:path>
              <a:path w="1067434" h="213995">
                <a:moveTo>
                  <a:pt x="1019682" y="86483"/>
                </a:moveTo>
                <a:lnTo>
                  <a:pt x="1007745" y="86483"/>
                </a:lnTo>
                <a:lnTo>
                  <a:pt x="1007745" y="127504"/>
                </a:lnTo>
                <a:lnTo>
                  <a:pt x="1019682" y="127504"/>
                </a:lnTo>
                <a:lnTo>
                  <a:pt x="1019682" y="86483"/>
                </a:lnTo>
                <a:close/>
              </a:path>
              <a:path w="1067434" h="213995">
                <a:moveTo>
                  <a:pt x="879879" y="0"/>
                </a:moveTo>
                <a:lnTo>
                  <a:pt x="870743" y="599"/>
                </a:lnTo>
                <a:lnTo>
                  <a:pt x="862512" y="4579"/>
                </a:lnTo>
                <a:lnTo>
                  <a:pt x="856233" y="11680"/>
                </a:lnTo>
                <a:lnTo>
                  <a:pt x="853189" y="20599"/>
                </a:lnTo>
                <a:lnTo>
                  <a:pt x="853789" y="29698"/>
                </a:lnTo>
                <a:lnTo>
                  <a:pt x="857769" y="37915"/>
                </a:lnTo>
                <a:lnTo>
                  <a:pt x="864870" y="44192"/>
                </a:lnTo>
                <a:lnTo>
                  <a:pt x="972570" y="106993"/>
                </a:lnTo>
                <a:lnTo>
                  <a:pt x="1007745" y="86483"/>
                </a:lnTo>
                <a:lnTo>
                  <a:pt x="1019682" y="86483"/>
                </a:lnTo>
                <a:lnTo>
                  <a:pt x="1019682" y="83181"/>
                </a:lnTo>
                <a:lnTo>
                  <a:pt x="1026055" y="83181"/>
                </a:lnTo>
                <a:lnTo>
                  <a:pt x="888873" y="3044"/>
                </a:lnTo>
                <a:lnTo>
                  <a:pt x="879879" y="0"/>
                </a:lnTo>
                <a:close/>
              </a:path>
            </a:pathLst>
          </a:custGeom>
          <a:solidFill>
            <a:srgbClr val="90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74980" y="5666740"/>
            <a:ext cx="10633710" cy="52129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dirty="0">
                <a:latin typeface="Arial"/>
                <a:cs typeface="Arial"/>
              </a:rPr>
              <a:t>AADC, </a:t>
            </a:r>
            <a:r>
              <a:rPr lang="ru-RU" sz="800" spc="-5" dirty="0">
                <a:latin typeface="Arial"/>
                <a:cs typeface="Arial"/>
              </a:rPr>
              <a:t>декарбоксилаза ароматических аминокислот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latin typeface="Arial"/>
                <a:cs typeface="Arial"/>
              </a:rPr>
              <a:t>1. </a:t>
            </a:r>
            <a:r>
              <a:rPr sz="800" spc="-20" dirty="0">
                <a:latin typeface="Arial"/>
                <a:cs typeface="Arial"/>
              </a:rPr>
              <a:t>Himmelreich </a:t>
            </a:r>
            <a:r>
              <a:rPr sz="800" spc="-25" dirty="0">
                <a:latin typeface="Arial"/>
                <a:cs typeface="Arial"/>
              </a:rPr>
              <a:t>N,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15" dirty="0">
                <a:latin typeface="Arial"/>
                <a:cs typeface="Arial"/>
              </a:rPr>
              <a:t>al. </a:t>
            </a:r>
            <a:r>
              <a:rPr sz="800" i="1" spc="5" dirty="0">
                <a:latin typeface="Arial"/>
                <a:cs typeface="Arial"/>
              </a:rPr>
              <a:t>Mol </a:t>
            </a:r>
            <a:r>
              <a:rPr sz="800" i="1" spc="10" dirty="0">
                <a:latin typeface="Arial"/>
                <a:cs typeface="Arial"/>
              </a:rPr>
              <a:t>Genet </a:t>
            </a:r>
            <a:r>
              <a:rPr sz="800" i="1" spc="15" dirty="0">
                <a:latin typeface="Arial"/>
                <a:cs typeface="Arial"/>
              </a:rPr>
              <a:t>Metab. </a:t>
            </a:r>
            <a:r>
              <a:rPr sz="800" spc="5" dirty="0">
                <a:latin typeface="Arial"/>
                <a:cs typeface="Arial"/>
              </a:rPr>
              <a:t>2019;127(1):12–22; 2. </a:t>
            </a:r>
            <a:r>
              <a:rPr sz="800" dirty="0">
                <a:latin typeface="Arial"/>
                <a:cs typeface="Arial"/>
              </a:rPr>
              <a:t>Pearson </a:t>
            </a:r>
            <a:r>
              <a:rPr sz="800" spc="-20" dirty="0">
                <a:latin typeface="Arial"/>
                <a:cs typeface="Arial"/>
              </a:rPr>
              <a:t>TS,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15" dirty="0">
                <a:latin typeface="Arial"/>
                <a:cs typeface="Arial"/>
              </a:rPr>
              <a:t>al. </a:t>
            </a:r>
            <a:r>
              <a:rPr sz="800" i="1" spc="5" dirty="0">
                <a:latin typeface="Arial"/>
                <a:cs typeface="Arial"/>
              </a:rPr>
              <a:t>Mov </a:t>
            </a:r>
            <a:r>
              <a:rPr sz="800" i="1" spc="20" dirty="0">
                <a:latin typeface="Arial"/>
                <a:cs typeface="Arial"/>
              </a:rPr>
              <a:t>Disord. </a:t>
            </a:r>
            <a:r>
              <a:rPr sz="800" spc="5" dirty="0">
                <a:latin typeface="Arial"/>
                <a:cs typeface="Arial"/>
              </a:rPr>
              <a:t>2019;34(5):625–636; 3. </a:t>
            </a:r>
            <a:r>
              <a:rPr sz="800" spc="-10" dirty="0">
                <a:latin typeface="Arial"/>
                <a:cs typeface="Arial"/>
              </a:rPr>
              <a:t>Manegold </a:t>
            </a:r>
            <a:r>
              <a:rPr sz="800" spc="-25" dirty="0">
                <a:latin typeface="Arial"/>
                <a:cs typeface="Arial"/>
              </a:rPr>
              <a:t>C,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15" dirty="0">
                <a:latin typeface="Arial"/>
                <a:cs typeface="Arial"/>
              </a:rPr>
              <a:t>al. </a:t>
            </a:r>
            <a:r>
              <a:rPr sz="800" i="1" spc="10" dirty="0">
                <a:latin typeface="Arial"/>
                <a:cs typeface="Arial"/>
              </a:rPr>
              <a:t>J Inherit </a:t>
            </a:r>
            <a:r>
              <a:rPr sz="800" i="1" spc="5" dirty="0">
                <a:latin typeface="Arial"/>
                <a:cs typeface="Arial"/>
              </a:rPr>
              <a:t>Metab </a:t>
            </a:r>
            <a:r>
              <a:rPr sz="800" i="1" spc="25" dirty="0">
                <a:latin typeface="Arial"/>
                <a:cs typeface="Arial"/>
              </a:rPr>
              <a:t>Dis. </a:t>
            </a:r>
            <a:r>
              <a:rPr sz="800" spc="5" dirty="0">
                <a:latin typeface="Arial"/>
                <a:cs typeface="Arial"/>
              </a:rPr>
              <a:t>2009;32(3):371–380; 4. </a:t>
            </a:r>
            <a:r>
              <a:rPr sz="800" spc="15" dirty="0">
                <a:latin typeface="Arial"/>
                <a:cs typeface="Arial"/>
              </a:rPr>
              <a:t>Wassenberg </a:t>
            </a:r>
            <a:r>
              <a:rPr sz="800" spc="-20" dirty="0">
                <a:latin typeface="Arial"/>
                <a:cs typeface="Arial"/>
              </a:rPr>
              <a:t>T,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15" dirty="0">
                <a:latin typeface="Arial"/>
                <a:cs typeface="Arial"/>
              </a:rPr>
              <a:t>al. </a:t>
            </a:r>
            <a:r>
              <a:rPr sz="800" i="1" spc="10" dirty="0">
                <a:latin typeface="Arial"/>
                <a:cs typeface="Arial"/>
              </a:rPr>
              <a:t>Orphanet J </a:t>
            </a:r>
            <a:r>
              <a:rPr sz="800" i="1" spc="15" dirty="0">
                <a:latin typeface="Arial"/>
                <a:cs typeface="Arial"/>
              </a:rPr>
              <a:t>Rare </a:t>
            </a:r>
            <a:r>
              <a:rPr sz="800" i="1" spc="30" dirty="0">
                <a:latin typeface="Arial"/>
                <a:cs typeface="Arial"/>
              </a:rPr>
              <a:t>Dis</a:t>
            </a:r>
            <a:r>
              <a:rPr sz="800" spc="30" dirty="0">
                <a:latin typeface="Arial"/>
                <a:cs typeface="Arial"/>
              </a:rPr>
              <a:t>.  </a:t>
            </a:r>
            <a:r>
              <a:rPr sz="800" spc="5" dirty="0">
                <a:latin typeface="Arial"/>
                <a:cs typeface="Arial"/>
              </a:rPr>
              <a:t>2017;12(1):12. doi:10.1186/s13023-016-0522-z; 5. </a:t>
            </a:r>
            <a:r>
              <a:rPr sz="800" spc="-15" dirty="0">
                <a:latin typeface="Arial"/>
                <a:cs typeface="Arial"/>
              </a:rPr>
              <a:t>Hallman-Cooper </a:t>
            </a:r>
            <a:r>
              <a:rPr sz="800" spc="-10" dirty="0">
                <a:latin typeface="Arial"/>
                <a:cs typeface="Arial"/>
              </a:rPr>
              <a:t>JL </a:t>
            </a:r>
            <a:r>
              <a:rPr sz="800" spc="5" dirty="0">
                <a:latin typeface="Arial"/>
                <a:cs typeface="Arial"/>
              </a:rPr>
              <a:t>and </a:t>
            </a:r>
            <a:r>
              <a:rPr sz="800" dirty="0">
                <a:latin typeface="Arial"/>
                <a:cs typeface="Arial"/>
              </a:rPr>
              <a:t>Gossman </a:t>
            </a:r>
            <a:r>
              <a:rPr sz="800" spc="-5" dirty="0">
                <a:latin typeface="Arial"/>
                <a:cs typeface="Arial"/>
              </a:rPr>
              <a:t>W. StatPearls. </a:t>
            </a:r>
            <a:r>
              <a:rPr sz="800" spc="10" dirty="0">
                <a:latin typeface="Arial"/>
                <a:cs typeface="Arial"/>
              </a:rPr>
              <a:t>Treasure </a:t>
            </a:r>
            <a:r>
              <a:rPr sz="800" spc="-5" dirty="0">
                <a:latin typeface="Arial"/>
                <a:cs typeface="Arial"/>
              </a:rPr>
              <a:t>Island, </a:t>
            </a:r>
            <a:r>
              <a:rPr sz="800" spc="-10" dirty="0">
                <a:latin typeface="Arial"/>
                <a:cs typeface="Arial"/>
              </a:rPr>
              <a:t>FL: StatPearls Publishing; </a:t>
            </a:r>
            <a:r>
              <a:rPr sz="800" spc="5" dirty="0">
                <a:latin typeface="Arial"/>
                <a:cs typeface="Arial"/>
              </a:rPr>
              <a:t>2019. </a:t>
            </a:r>
            <a:r>
              <a:rPr sz="800" dirty="0">
                <a:latin typeface="Arial"/>
                <a:cs typeface="Arial"/>
              </a:rPr>
              <a:t>https://</a:t>
            </a:r>
            <a:r>
              <a:rPr sz="800" dirty="0">
                <a:latin typeface="Arial"/>
                <a:cs typeface="Arial"/>
                <a:hlinkClick r:id="rId2"/>
              </a:rPr>
              <a:t>www.ncbi.nlm.nih.gov/books/NBK538147 </a:t>
            </a:r>
            <a:r>
              <a:rPr sz="800" spc="-5" dirty="0">
                <a:latin typeface="Arial"/>
                <a:cs typeface="Arial"/>
              </a:rPr>
              <a:t>Updated </a:t>
            </a:r>
            <a:r>
              <a:rPr sz="800" spc="-10" dirty="0">
                <a:latin typeface="Arial"/>
                <a:cs typeface="Arial"/>
              </a:rPr>
              <a:t>July </a:t>
            </a:r>
            <a:r>
              <a:rPr sz="800" spc="5" dirty="0">
                <a:latin typeface="Arial"/>
                <a:cs typeface="Arial"/>
              </a:rPr>
              <a:t>18, 2019 (Accessed:  </a:t>
            </a:r>
            <a:r>
              <a:rPr sz="800" spc="-10" dirty="0">
                <a:latin typeface="Arial"/>
                <a:cs typeface="Arial"/>
              </a:rPr>
              <a:t>November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2019);</a:t>
            </a:r>
            <a:r>
              <a:rPr sz="800" spc="-5" dirty="0">
                <a:latin typeface="Arial"/>
                <a:cs typeface="Arial"/>
              </a:rPr>
              <a:t> 6. </a:t>
            </a:r>
            <a:r>
              <a:rPr sz="800" spc="-15" dirty="0">
                <a:latin typeface="Arial"/>
                <a:cs typeface="Arial"/>
              </a:rPr>
              <a:t>Campisi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L,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5" dirty="0">
                <a:latin typeface="Arial"/>
                <a:cs typeface="Arial"/>
              </a:rPr>
              <a:t> </a:t>
            </a:r>
            <a:r>
              <a:rPr sz="800" i="1" spc="20" dirty="0">
                <a:latin typeface="Arial"/>
                <a:cs typeface="Arial"/>
              </a:rPr>
              <a:t>British</a:t>
            </a:r>
            <a:r>
              <a:rPr sz="800" i="1" spc="-8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Medical</a:t>
            </a:r>
            <a:r>
              <a:rPr sz="800" i="1" spc="-11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Bulletin.</a:t>
            </a:r>
            <a:r>
              <a:rPr sz="800" i="1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2018;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127:91–100.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>
                <a:solidFill>
                  <a:srgbClr val="888888"/>
                </a:solidFill>
              </a:rPr>
              <a:t>17</a:t>
            </a:fld>
            <a:r>
              <a:rPr spc="10" dirty="0">
                <a:solidFill>
                  <a:srgbClr val="888888"/>
                </a:solidFill>
              </a:rPr>
              <a:t> </a:t>
            </a:r>
            <a:r>
              <a:rPr spc="15" dirty="0"/>
              <a:t>C </a:t>
            </a:r>
            <a:r>
              <a:rPr spc="10" dirty="0"/>
              <a:t>o n </a:t>
            </a:r>
            <a:r>
              <a:rPr spc="5" dirty="0"/>
              <a:t>f i </a:t>
            </a:r>
            <a:r>
              <a:rPr spc="10" dirty="0"/>
              <a:t>d e n </a:t>
            </a:r>
            <a:r>
              <a:rPr spc="5" dirty="0"/>
              <a:t>t i </a:t>
            </a:r>
            <a:r>
              <a:rPr spc="10" dirty="0"/>
              <a:t>a </a:t>
            </a:r>
            <a:r>
              <a:rPr spc="5" dirty="0"/>
              <a:t>l </a:t>
            </a:r>
            <a:r>
              <a:rPr spc="10" dirty="0"/>
              <a:t>a n d </a:t>
            </a:r>
            <a:r>
              <a:rPr spc="15" dirty="0"/>
              <a:t>P </a:t>
            </a:r>
            <a:r>
              <a:rPr spc="5" dirty="0"/>
              <a:t>r </a:t>
            </a:r>
            <a:r>
              <a:rPr spc="10" dirty="0"/>
              <a:t>o p </a:t>
            </a:r>
            <a:r>
              <a:rPr spc="5" dirty="0"/>
              <a:t>r i </a:t>
            </a:r>
            <a:r>
              <a:rPr spc="10" dirty="0"/>
              <a:t>e </a:t>
            </a:r>
            <a:r>
              <a:rPr spc="5" dirty="0"/>
              <a:t>t </a:t>
            </a:r>
            <a:r>
              <a:rPr spc="10" dirty="0"/>
              <a:t>a </a:t>
            </a:r>
            <a:r>
              <a:rPr spc="5" dirty="0"/>
              <a:t>r </a:t>
            </a:r>
            <a:r>
              <a:rPr spc="10" dirty="0"/>
              <a:t>y </a:t>
            </a:r>
            <a:r>
              <a:rPr spc="5" dirty="0"/>
              <a:t>. </a:t>
            </a:r>
            <a:r>
              <a:rPr spc="15" dirty="0"/>
              <a:t>N </a:t>
            </a:r>
            <a:r>
              <a:rPr spc="10" dirty="0"/>
              <a:t>o </a:t>
            </a:r>
            <a:r>
              <a:rPr spc="5" dirty="0"/>
              <a:t>t f </a:t>
            </a:r>
            <a:r>
              <a:rPr spc="10" dirty="0"/>
              <a:t>o </a:t>
            </a:r>
            <a:r>
              <a:rPr spc="5" dirty="0"/>
              <a:t>r </a:t>
            </a:r>
            <a:r>
              <a:rPr spc="10" dirty="0"/>
              <a:t>p </a:t>
            </a:r>
            <a:r>
              <a:rPr spc="5" dirty="0"/>
              <a:t>r </a:t>
            </a:r>
            <a:r>
              <a:rPr spc="10" dirty="0"/>
              <a:t>o </a:t>
            </a:r>
            <a:r>
              <a:rPr spc="20" dirty="0"/>
              <a:t>m </a:t>
            </a:r>
            <a:r>
              <a:rPr spc="10" dirty="0"/>
              <a:t>o </a:t>
            </a:r>
            <a:r>
              <a:rPr spc="5" dirty="0"/>
              <a:t>t i </a:t>
            </a:r>
            <a:r>
              <a:rPr spc="10" dirty="0"/>
              <a:t>o n a </a:t>
            </a:r>
            <a:r>
              <a:rPr spc="5" dirty="0"/>
              <a:t>l </a:t>
            </a:r>
            <a:r>
              <a:rPr spc="10" dirty="0"/>
              <a:t>u s e</a:t>
            </a:r>
            <a:r>
              <a:rPr spc="85" dirty="0"/>
              <a:t> </a:t>
            </a:r>
            <a:r>
              <a:rPr spc="5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4575" y="1473247"/>
            <a:ext cx="5372911" cy="3911505"/>
          </a:xfrm>
          <a:custGeom>
            <a:avLst/>
            <a:gdLst/>
            <a:ahLst/>
            <a:cxnLst/>
            <a:rect l="l" t="t" r="r" b="b"/>
            <a:pathLst>
              <a:path w="5267325" h="3133725">
                <a:moveTo>
                  <a:pt x="0" y="3133725"/>
                </a:moveTo>
                <a:lnTo>
                  <a:pt x="5267325" y="3133725"/>
                </a:lnTo>
                <a:lnTo>
                  <a:pt x="5267325" y="0"/>
                </a:lnTo>
                <a:lnTo>
                  <a:pt x="0" y="0"/>
                </a:lnTo>
                <a:lnTo>
                  <a:pt x="0" y="3133725"/>
                </a:lnTo>
                <a:close/>
              </a:path>
            </a:pathLst>
          </a:custGeom>
          <a:solidFill>
            <a:srgbClr val="F89F5E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24575" y="1609725"/>
            <a:ext cx="5229225" cy="723900"/>
          </a:xfrm>
          <a:custGeom>
            <a:avLst/>
            <a:gdLst/>
            <a:ahLst/>
            <a:cxnLst/>
            <a:rect l="l" t="t" r="r" b="b"/>
            <a:pathLst>
              <a:path w="5229225" h="723900">
                <a:moveTo>
                  <a:pt x="0" y="723900"/>
                </a:moveTo>
                <a:lnTo>
                  <a:pt x="5229225" y="723900"/>
                </a:lnTo>
                <a:lnTo>
                  <a:pt x="5229225" y="0"/>
                </a:lnTo>
                <a:lnTo>
                  <a:pt x="0" y="0"/>
                </a:lnTo>
                <a:lnTo>
                  <a:pt x="0" y="72390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24575" y="1673542"/>
            <a:ext cx="5267325" cy="55656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45415" marR="743585">
              <a:lnSpc>
                <a:spcPts val="1950"/>
              </a:lnSpc>
              <a:spcBef>
                <a:spcPts val="340"/>
              </a:spcBef>
            </a:pPr>
            <a:r>
              <a:rPr lang="ru-RU" b="1" spc="-10" dirty="0">
                <a:solidFill>
                  <a:srgbClr val="FFFFFF"/>
                </a:solidFill>
                <a:latin typeface="Arial"/>
                <a:cs typeface="Arial"/>
              </a:rPr>
              <a:t>Пересекающиеся и отличительные черты между ДЦП и дефицитом AADC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5925" y="611187"/>
            <a:ext cx="10965815" cy="86241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pc="25" dirty="0"/>
              <a:t>Дефицит AADC может проявляться как мимикрия детского церебрального паралича</a:t>
            </a:r>
            <a:endParaRPr spc="5" dirty="0"/>
          </a:p>
        </p:txBody>
      </p:sp>
      <p:sp>
        <p:nvSpPr>
          <p:cNvPr id="6" name="object 6"/>
          <p:cNvSpPr/>
          <p:nvPr/>
        </p:nvSpPr>
        <p:spPr>
          <a:xfrm>
            <a:off x="914400" y="2971800"/>
            <a:ext cx="1447800" cy="1114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5538" y="4598651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60">
                <a:moveTo>
                  <a:pt x="150970" y="0"/>
                </a:moveTo>
                <a:lnTo>
                  <a:pt x="103249" y="7696"/>
                </a:lnTo>
                <a:lnTo>
                  <a:pt x="61806" y="29126"/>
                </a:lnTo>
                <a:lnTo>
                  <a:pt x="29126" y="61806"/>
                </a:lnTo>
                <a:lnTo>
                  <a:pt x="7696" y="103249"/>
                </a:lnTo>
                <a:lnTo>
                  <a:pt x="0" y="150970"/>
                </a:lnTo>
                <a:lnTo>
                  <a:pt x="7696" y="198690"/>
                </a:lnTo>
                <a:lnTo>
                  <a:pt x="29126" y="240133"/>
                </a:lnTo>
                <a:lnTo>
                  <a:pt x="61806" y="272813"/>
                </a:lnTo>
                <a:lnTo>
                  <a:pt x="103249" y="294244"/>
                </a:lnTo>
                <a:lnTo>
                  <a:pt x="150970" y="301940"/>
                </a:lnTo>
                <a:lnTo>
                  <a:pt x="198690" y="294244"/>
                </a:lnTo>
                <a:lnTo>
                  <a:pt x="240133" y="272813"/>
                </a:lnTo>
                <a:lnTo>
                  <a:pt x="272813" y="240133"/>
                </a:lnTo>
                <a:lnTo>
                  <a:pt x="294244" y="198690"/>
                </a:lnTo>
                <a:lnTo>
                  <a:pt x="301940" y="150970"/>
                </a:lnTo>
                <a:lnTo>
                  <a:pt x="294244" y="103249"/>
                </a:lnTo>
                <a:lnTo>
                  <a:pt x="272813" y="61806"/>
                </a:lnTo>
                <a:lnTo>
                  <a:pt x="240133" y="29126"/>
                </a:lnTo>
                <a:lnTo>
                  <a:pt x="198690" y="7696"/>
                </a:lnTo>
                <a:lnTo>
                  <a:pt x="150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1914" y="4924746"/>
            <a:ext cx="749300" cy="627380"/>
          </a:xfrm>
          <a:custGeom>
            <a:avLst/>
            <a:gdLst/>
            <a:ahLst/>
            <a:cxnLst/>
            <a:rect l="l" t="t" r="r" b="b"/>
            <a:pathLst>
              <a:path w="749300" h="627379">
                <a:moveTo>
                  <a:pt x="634922" y="490351"/>
                </a:moveTo>
                <a:lnTo>
                  <a:pt x="514695" y="490351"/>
                </a:lnTo>
                <a:lnTo>
                  <a:pt x="471215" y="550739"/>
                </a:lnTo>
                <a:lnTo>
                  <a:pt x="463233" y="568270"/>
                </a:lnTo>
                <a:lnTo>
                  <a:pt x="462610" y="586821"/>
                </a:lnTo>
                <a:lnTo>
                  <a:pt x="469007" y="604239"/>
                </a:lnTo>
                <a:lnTo>
                  <a:pt x="482085" y="618373"/>
                </a:lnTo>
                <a:lnTo>
                  <a:pt x="499616" y="626356"/>
                </a:lnTo>
                <a:lnTo>
                  <a:pt x="518167" y="626979"/>
                </a:lnTo>
                <a:lnTo>
                  <a:pt x="535585" y="620581"/>
                </a:lnTo>
                <a:lnTo>
                  <a:pt x="549720" y="607503"/>
                </a:lnTo>
                <a:lnTo>
                  <a:pt x="634922" y="490351"/>
                </a:lnTo>
                <a:close/>
              </a:path>
              <a:path w="749300" h="627379">
                <a:moveTo>
                  <a:pt x="531603" y="135269"/>
                </a:moveTo>
                <a:lnTo>
                  <a:pt x="217585" y="135269"/>
                </a:lnTo>
                <a:lnTo>
                  <a:pt x="217585" y="338173"/>
                </a:lnTo>
                <a:lnTo>
                  <a:pt x="201092" y="349439"/>
                </a:lnTo>
                <a:lnTo>
                  <a:pt x="118549" y="407015"/>
                </a:lnTo>
                <a:lnTo>
                  <a:pt x="105943" y="420263"/>
                </a:lnTo>
                <a:lnTo>
                  <a:pt x="99225" y="436907"/>
                </a:lnTo>
                <a:lnTo>
                  <a:pt x="98847" y="454910"/>
                </a:lnTo>
                <a:lnTo>
                  <a:pt x="105263" y="472234"/>
                </a:lnTo>
                <a:lnTo>
                  <a:pt x="189807" y="605088"/>
                </a:lnTo>
                <a:lnTo>
                  <a:pt x="203243" y="619072"/>
                </a:lnTo>
                <a:lnTo>
                  <a:pt x="220303" y="626375"/>
                </a:lnTo>
                <a:lnTo>
                  <a:pt x="238721" y="626658"/>
                </a:lnTo>
                <a:lnTo>
                  <a:pt x="256234" y="619581"/>
                </a:lnTo>
                <a:lnTo>
                  <a:pt x="269708" y="606145"/>
                </a:lnTo>
                <a:lnTo>
                  <a:pt x="277068" y="589085"/>
                </a:lnTo>
                <a:lnTo>
                  <a:pt x="277634" y="570667"/>
                </a:lnTo>
                <a:lnTo>
                  <a:pt x="270727" y="553154"/>
                </a:lnTo>
                <a:lnTo>
                  <a:pt x="229663" y="486727"/>
                </a:lnTo>
                <a:lnTo>
                  <a:pt x="256234" y="486727"/>
                </a:lnTo>
                <a:lnTo>
                  <a:pt x="262574" y="486501"/>
                </a:lnTo>
                <a:lnTo>
                  <a:pt x="268915" y="485821"/>
                </a:lnTo>
                <a:lnTo>
                  <a:pt x="275256" y="484689"/>
                </a:lnTo>
                <a:lnTo>
                  <a:pt x="281597" y="483104"/>
                </a:lnTo>
                <a:lnTo>
                  <a:pt x="640192" y="483104"/>
                </a:lnTo>
                <a:lnTo>
                  <a:pt x="646341" y="474650"/>
                </a:lnTo>
                <a:lnTo>
                  <a:pt x="648756" y="472234"/>
                </a:lnTo>
                <a:lnTo>
                  <a:pt x="648756" y="469819"/>
                </a:lnTo>
                <a:lnTo>
                  <a:pt x="652740" y="457741"/>
                </a:lnTo>
                <a:lnTo>
                  <a:pt x="372179" y="457741"/>
                </a:lnTo>
                <a:lnTo>
                  <a:pt x="358365" y="457288"/>
                </a:lnTo>
                <a:lnTo>
                  <a:pt x="345910" y="455929"/>
                </a:lnTo>
                <a:lnTo>
                  <a:pt x="334814" y="453665"/>
                </a:lnTo>
                <a:lnTo>
                  <a:pt x="325076" y="450494"/>
                </a:lnTo>
                <a:lnTo>
                  <a:pt x="335248" y="429038"/>
                </a:lnTo>
                <a:lnTo>
                  <a:pt x="338512" y="405656"/>
                </a:lnTo>
                <a:lnTo>
                  <a:pt x="323868" y="359912"/>
                </a:lnTo>
                <a:lnTo>
                  <a:pt x="282597" y="329681"/>
                </a:lnTo>
                <a:lnTo>
                  <a:pt x="265896" y="326095"/>
                </a:lnTo>
                <a:lnTo>
                  <a:pt x="265896" y="301940"/>
                </a:lnTo>
                <a:lnTo>
                  <a:pt x="531603" y="301940"/>
                </a:lnTo>
                <a:lnTo>
                  <a:pt x="531603" y="135269"/>
                </a:lnTo>
                <a:close/>
              </a:path>
              <a:path w="749300" h="627379">
                <a:moveTo>
                  <a:pt x="640192" y="483104"/>
                </a:moveTo>
                <a:lnTo>
                  <a:pt x="281597" y="483104"/>
                </a:lnTo>
                <a:lnTo>
                  <a:pt x="299298" y="492804"/>
                </a:lnTo>
                <a:lnTo>
                  <a:pt x="319943" y="500013"/>
                </a:lnTo>
                <a:lnTo>
                  <a:pt x="343759" y="504504"/>
                </a:lnTo>
                <a:lnTo>
                  <a:pt x="370971" y="506051"/>
                </a:lnTo>
                <a:lnTo>
                  <a:pt x="396806" y="504542"/>
                </a:lnTo>
                <a:lnTo>
                  <a:pt x="420036" y="500315"/>
                </a:lnTo>
                <a:lnTo>
                  <a:pt x="440776" y="493823"/>
                </a:lnTo>
                <a:lnTo>
                  <a:pt x="459138" y="485520"/>
                </a:lnTo>
                <a:lnTo>
                  <a:pt x="638435" y="485520"/>
                </a:lnTo>
                <a:lnTo>
                  <a:pt x="640192" y="483104"/>
                </a:lnTo>
                <a:close/>
              </a:path>
              <a:path w="749300" h="627379">
                <a:moveTo>
                  <a:pt x="638435" y="485520"/>
                </a:moveTo>
                <a:lnTo>
                  <a:pt x="459138" y="485520"/>
                </a:lnTo>
                <a:lnTo>
                  <a:pt x="466799" y="488501"/>
                </a:lnTo>
                <a:lnTo>
                  <a:pt x="475140" y="490351"/>
                </a:lnTo>
                <a:lnTo>
                  <a:pt x="483934" y="491294"/>
                </a:lnTo>
                <a:lnTo>
                  <a:pt x="492955" y="491558"/>
                </a:lnTo>
                <a:lnTo>
                  <a:pt x="514695" y="490351"/>
                </a:lnTo>
                <a:lnTo>
                  <a:pt x="634922" y="490351"/>
                </a:lnTo>
                <a:lnTo>
                  <a:pt x="638435" y="485520"/>
                </a:lnTo>
                <a:close/>
              </a:path>
              <a:path w="749300" h="627379">
                <a:moveTo>
                  <a:pt x="531603" y="301940"/>
                </a:moveTo>
                <a:lnTo>
                  <a:pt x="483293" y="301940"/>
                </a:lnTo>
                <a:lnTo>
                  <a:pt x="483293" y="335757"/>
                </a:lnTo>
                <a:lnTo>
                  <a:pt x="453967" y="343985"/>
                </a:lnTo>
                <a:lnTo>
                  <a:pt x="430755" y="361724"/>
                </a:lnTo>
                <a:lnTo>
                  <a:pt x="415696" y="386710"/>
                </a:lnTo>
                <a:lnTo>
                  <a:pt x="410827" y="416677"/>
                </a:lnTo>
                <a:lnTo>
                  <a:pt x="411488" y="425698"/>
                </a:lnTo>
                <a:lnTo>
                  <a:pt x="413394" y="434492"/>
                </a:lnTo>
                <a:lnTo>
                  <a:pt x="416432" y="442833"/>
                </a:lnTo>
                <a:lnTo>
                  <a:pt x="420489" y="450494"/>
                </a:lnTo>
                <a:lnTo>
                  <a:pt x="409884" y="453665"/>
                </a:lnTo>
                <a:lnTo>
                  <a:pt x="398146" y="455929"/>
                </a:lnTo>
                <a:lnTo>
                  <a:pt x="385502" y="457288"/>
                </a:lnTo>
                <a:lnTo>
                  <a:pt x="372179" y="457741"/>
                </a:lnTo>
                <a:lnTo>
                  <a:pt x="652740" y="457741"/>
                </a:lnTo>
                <a:lnTo>
                  <a:pt x="654757" y="451627"/>
                </a:lnTo>
                <a:lnTo>
                  <a:pt x="653285" y="432982"/>
                </a:lnTo>
                <a:lnTo>
                  <a:pt x="645020" y="416149"/>
                </a:lnTo>
                <a:lnTo>
                  <a:pt x="630640" y="403392"/>
                </a:lnTo>
                <a:lnTo>
                  <a:pt x="531603" y="347835"/>
                </a:lnTo>
                <a:lnTo>
                  <a:pt x="531603" y="301940"/>
                </a:lnTo>
                <a:close/>
              </a:path>
              <a:path w="749300" h="627379">
                <a:moveTo>
                  <a:pt x="497786" y="0"/>
                </a:moveTo>
                <a:lnTo>
                  <a:pt x="259857" y="0"/>
                </a:lnTo>
                <a:lnTo>
                  <a:pt x="255026" y="1207"/>
                </a:lnTo>
                <a:lnTo>
                  <a:pt x="248987" y="2415"/>
                </a:lnTo>
                <a:lnTo>
                  <a:pt x="31590" y="123191"/>
                </a:lnTo>
                <a:lnTo>
                  <a:pt x="15172" y="133495"/>
                </a:lnTo>
                <a:lnTo>
                  <a:pt x="4415" y="148554"/>
                </a:lnTo>
                <a:lnTo>
                  <a:pt x="0" y="166331"/>
                </a:lnTo>
                <a:lnTo>
                  <a:pt x="2604" y="184787"/>
                </a:lnTo>
                <a:lnTo>
                  <a:pt x="10115" y="198544"/>
                </a:lnTo>
                <a:lnTo>
                  <a:pt x="21022" y="208791"/>
                </a:lnTo>
                <a:lnTo>
                  <a:pt x="34194" y="215189"/>
                </a:lnTo>
                <a:lnTo>
                  <a:pt x="48499" y="217397"/>
                </a:lnTo>
                <a:lnTo>
                  <a:pt x="54537" y="217397"/>
                </a:lnTo>
                <a:lnTo>
                  <a:pt x="59369" y="216189"/>
                </a:lnTo>
                <a:lnTo>
                  <a:pt x="65407" y="214981"/>
                </a:lnTo>
                <a:lnTo>
                  <a:pt x="217585" y="135269"/>
                </a:lnTo>
                <a:lnTo>
                  <a:pt x="531603" y="135269"/>
                </a:lnTo>
                <a:lnTo>
                  <a:pt x="531603" y="130438"/>
                </a:lnTo>
                <a:lnTo>
                  <a:pt x="739838" y="130438"/>
                </a:lnTo>
                <a:lnTo>
                  <a:pt x="731978" y="120568"/>
                </a:lnTo>
                <a:lnTo>
                  <a:pt x="715183" y="111114"/>
                </a:lnTo>
                <a:lnTo>
                  <a:pt x="507448" y="2415"/>
                </a:lnTo>
                <a:lnTo>
                  <a:pt x="497786" y="0"/>
                </a:lnTo>
                <a:close/>
              </a:path>
              <a:path w="749300" h="627379">
                <a:moveTo>
                  <a:pt x="739838" y="130438"/>
                </a:moveTo>
                <a:lnTo>
                  <a:pt x="531603" y="130438"/>
                </a:lnTo>
                <a:lnTo>
                  <a:pt x="686197" y="204111"/>
                </a:lnTo>
                <a:lnTo>
                  <a:pt x="695859" y="206527"/>
                </a:lnTo>
                <a:lnTo>
                  <a:pt x="700690" y="206527"/>
                </a:lnTo>
                <a:lnTo>
                  <a:pt x="739753" y="186655"/>
                </a:lnTo>
                <a:lnTo>
                  <a:pt x="748812" y="153064"/>
                </a:lnTo>
                <a:lnTo>
                  <a:pt x="743565" y="135118"/>
                </a:lnTo>
                <a:lnTo>
                  <a:pt x="739838" y="1304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06564" y="2505392"/>
            <a:ext cx="2598676" cy="493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lang="ru-RU" sz="1550" b="1" spc="15" dirty="0">
                <a:latin typeface="Arial"/>
                <a:cs typeface="Arial"/>
              </a:rPr>
              <a:t>Детский церебральный паралич</a:t>
            </a:r>
            <a:r>
              <a:rPr sz="1575" b="1" baseline="23809" dirty="0">
                <a:latin typeface="Arial"/>
                <a:cs typeface="Arial"/>
              </a:rPr>
              <a:t>1,2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09616" y="3061160"/>
            <a:ext cx="2638340" cy="1955664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90"/>
              </a:spcBef>
              <a:buClr>
                <a:srgbClr val="ED7623"/>
              </a:buClr>
              <a:buChar char="•"/>
              <a:tabLst>
                <a:tab pos="241300" algn="l"/>
                <a:tab pos="241935" algn="l"/>
              </a:tabLst>
            </a:pPr>
            <a:r>
              <a:rPr lang="ru-RU" sz="1550" spc="15" dirty="0">
                <a:latin typeface="Arial"/>
                <a:cs typeface="Arial"/>
              </a:rPr>
              <a:t>Дистония</a:t>
            </a:r>
            <a:endParaRPr sz="155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95"/>
              </a:spcBef>
              <a:buClr>
                <a:srgbClr val="ED7623"/>
              </a:buClr>
              <a:buChar char="•"/>
              <a:tabLst>
                <a:tab pos="241300" algn="l"/>
                <a:tab pos="241935" algn="l"/>
              </a:tabLst>
            </a:pPr>
            <a:r>
              <a:rPr lang="ru-RU" sz="1550" dirty="0">
                <a:latin typeface="Arial"/>
                <a:cs typeface="Arial"/>
              </a:rPr>
              <a:t>Задержка развития</a:t>
            </a:r>
          </a:p>
          <a:p>
            <a:pPr marL="241300" indent="-229235">
              <a:lnSpc>
                <a:spcPct val="100000"/>
              </a:lnSpc>
              <a:spcBef>
                <a:spcPts val="695"/>
              </a:spcBef>
              <a:buClr>
                <a:srgbClr val="ED7623"/>
              </a:buClr>
              <a:buChar char="•"/>
              <a:tabLst>
                <a:tab pos="241300" algn="l"/>
                <a:tab pos="241935" algn="l"/>
              </a:tabLst>
            </a:pPr>
            <a:r>
              <a:rPr lang="ru-RU" sz="1550" dirty="0">
                <a:latin typeface="Arial"/>
                <a:cs typeface="Arial"/>
              </a:rPr>
              <a:t>Гипотония</a:t>
            </a:r>
            <a:endParaRPr sz="155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15"/>
              </a:spcBef>
              <a:buClr>
                <a:srgbClr val="ED7623"/>
              </a:buClr>
              <a:buChar char="•"/>
              <a:tabLst>
                <a:tab pos="241300" algn="l"/>
                <a:tab pos="241935" algn="l"/>
              </a:tabLst>
            </a:pPr>
            <a:r>
              <a:rPr lang="ru-RU" sz="1550" spc="15" dirty="0" err="1">
                <a:latin typeface="Arial"/>
                <a:cs typeface="Arial"/>
              </a:rPr>
              <a:t>Спастичность</a:t>
            </a:r>
            <a:endParaRPr sz="155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95"/>
              </a:spcBef>
              <a:buClr>
                <a:srgbClr val="ED7623"/>
              </a:buClr>
              <a:buChar char="•"/>
              <a:tabLst>
                <a:tab pos="241300" algn="l"/>
                <a:tab pos="241935" algn="l"/>
              </a:tabLst>
            </a:pPr>
            <a:r>
              <a:rPr lang="ru-RU" sz="1550" spc="5" dirty="0">
                <a:latin typeface="Arial"/>
                <a:cs typeface="Arial"/>
              </a:rPr>
              <a:t>Хорея</a:t>
            </a:r>
            <a:endParaRPr sz="155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20"/>
              </a:spcBef>
              <a:buClr>
                <a:srgbClr val="ED7623"/>
              </a:buClr>
              <a:buChar char="•"/>
              <a:tabLst>
                <a:tab pos="241300" algn="l"/>
                <a:tab pos="241935" algn="l"/>
              </a:tabLst>
            </a:pPr>
            <a:r>
              <a:rPr lang="ru-RU" sz="1550" spc="-5" dirty="0">
                <a:latin typeface="Arial"/>
                <a:cs typeface="Arial"/>
              </a:rPr>
              <a:t>Судороги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2430" y="1565592"/>
            <a:ext cx="5229225" cy="2236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0800" marR="43180">
              <a:lnSpc>
                <a:spcPts val="1950"/>
              </a:lnSpc>
              <a:spcBef>
                <a:spcPts val="340"/>
              </a:spcBef>
            </a:pPr>
            <a:r>
              <a:rPr lang="ru-RU" b="1" spc="-20" dirty="0">
                <a:latin typeface="Arial"/>
                <a:cs typeface="Arial"/>
              </a:rPr>
              <a:t>Мимикрия церебрального паралича (ЦП) – это состояния, которые демонстрируют клинические признаки, указывающие на ЦП</a:t>
            </a:r>
            <a:r>
              <a:rPr sz="1800" b="1" spc="-15" baseline="25462" dirty="0">
                <a:latin typeface="Arial"/>
                <a:cs typeface="Arial"/>
              </a:rPr>
              <a:t>1</a:t>
            </a:r>
            <a:endParaRPr sz="1800" baseline="25462" dirty="0">
              <a:latin typeface="Arial"/>
              <a:cs typeface="Arial"/>
            </a:endParaRPr>
          </a:p>
          <a:p>
            <a:pPr marL="336550" marR="339090" indent="-286385">
              <a:lnSpc>
                <a:spcPts val="1950"/>
              </a:lnSpc>
              <a:spcBef>
                <a:spcPts val="1135"/>
              </a:spcBef>
              <a:buClr>
                <a:srgbClr val="F66E0A"/>
              </a:buClr>
              <a:buChar char="•"/>
              <a:tabLst>
                <a:tab pos="336550" algn="l"/>
                <a:tab pos="337185" algn="l"/>
              </a:tabLst>
            </a:pPr>
            <a:r>
              <a:rPr lang="ru-RU" b="1" spc="-3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При отсутствии факторов риска или результатов </a:t>
            </a:r>
            <a:r>
              <a:rPr lang="ru-RU" b="1" spc="-3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нейровизуализации</a:t>
            </a:r>
            <a:r>
              <a:rPr lang="ru-RU" spc="-30" dirty="0">
                <a:latin typeface="Arial"/>
                <a:cs typeface="Arial"/>
              </a:rPr>
              <a:t>, соответствующих черепно-мозговой травме или врожденному пороку развития головного мозга</a:t>
            </a:r>
            <a:r>
              <a:rPr sz="1800" baseline="23148" dirty="0">
                <a:latin typeface="Arial"/>
                <a:cs typeface="Arial"/>
              </a:rPr>
              <a:t>1</a:t>
            </a:r>
          </a:p>
        </p:txBody>
      </p:sp>
      <p:sp>
        <p:nvSpPr>
          <p:cNvPr id="12" name="object 12"/>
          <p:cNvSpPr/>
          <p:nvPr/>
        </p:nvSpPr>
        <p:spPr>
          <a:xfrm>
            <a:off x="838200" y="3943477"/>
            <a:ext cx="4900676" cy="1404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96181" y="4110200"/>
            <a:ext cx="4685410" cy="98943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 marR="30480" indent="523875">
              <a:lnSpc>
                <a:spcPct val="100899"/>
              </a:lnSpc>
              <a:spcBef>
                <a:spcPts val="80"/>
              </a:spcBef>
            </a:pPr>
            <a:r>
              <a:rPr lang="ru-RU" sz="1600" spc="-10" dirty="0">
                <a:solidFill>
                  <a:srgbClr val="FFFFFF"/>
                </a:solidFill>
                <a:latin typeface="Arial"/>
                <a:cs typeface="Arial"/>
              </a:rPr>
              <a:t>Характерные клинические признаки, включая </a:t>
            </a:r>
            <a:r>
              <a:rPr lang="ru-RU" sz="1600" b="1" spc="-10" dirty="0" err="1">
                <a:solidFill>
                  <a:srgbClr val="FFFFFF"/>
                </a:solidFill>
                <a:latin typeface="Arial"/>
                <a:cs typeface="Arial"/>
              </a:rPr>
              <a:t>окулогирные</a:t>
            </a:r>
            <a:r>
              <a:rPr lang="ru-RU" sz="1600" b="1" spc="-10" dirty="0">
                <a:solidFill>
                  <a:srgbClr val="FFFFFF"/>
                </a:solidFill>
                <a:latin typeface="Arial"/>
                <a:cs typeface="Arial"/>
              </a:rPr>
              <a:t> кризы и циркадные изменения двигательных симптомов</a:t>
            </a:r>
            <a:r>
              <a:rPr lang="ru-RU" sz="1600" spc="-10" dirty="0">
                <a:solidFill>
                  <a:srgbClr val="FFFFFF"/>
                </a:solidFill>
                <a:latin typeface="Arial"/>
                <a:cs typeface="Arial"/>
              </a:rPr>
              <a:t>, должны натолкнуть на подозрения на дефицит AADC</a:t>
            </a:r>
            <a:r>
              <a:rPr sz="1800" baseline="2546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 baseline="25462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79840" y="2476817"/>
            <a:ext cx="1933575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lang="ru-RU" sz="1550" b="1" spc="5" dirty="0">
                <a:latin typeface="Arial"/>
                <a:cs typeface="Arial"/>
              </a:rPr>
              <a:t>Дефицит </a:t>
            </a:r>
            <a:r>
              <a:rPr sz="1550" b="1" spc="5" dirty="0">
                <a:latin typeface="Arial"/>
                <a:cs typeface="Arial"/>
              </a:rPr>
              <a:t>AADC</a:t>
            </a:r>
            <a:r>
              <a:rPr sz="1575" b="1" baseline="23809" dirty="0">
                <a:latin typeface="Arial"/>
                <a:cs typeface="Arial"/>
              </a:rPr>
              <a:t>3–5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05240" y="2717355"/>
            <a:ext cx="2287905" cy="2667397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560"/>
              </a:spcBef>
              <a:buClr>
                <a:srgbClr val="ED7623"/>
              </a:buClr>
              <a:buChar char="•"/>
              <a:tabLst>
                <a:tab pos="241300" algn="l"/>
                <a:tab pos="241935" algn="l"/>
              </a:tabLst>
            </a:pPr>
            <a:r>
              <a:rPr lang="ru-RU" sz="1550" spc="15" dirty="0">
                <a:latin typeface="Arial"/>
                <a:cs typeface="Arial"/>
              </a:rPr>
              <a:t>Дистония</a:t>
            </a:r>
            <a:endParaRPr sz="155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465"/>
              </a:spcBef>
              <a:buClr>
                <a:srgbClr val="ED7623"/>
              </a:buClr>
              <a:buChar char="•"/>
              <a:tabLst>
                <a:tab pos="241300" algn="l"/>
                <a:tab pos="241935" algn="l"/>
              </a:tabLst>
            </a:pPr>
            <a:r>
              <a:rPr lang="ru-RU" sz="1550" dirty="0">
                <a:latin typeface="Arial"/>
                <a:cs typeface="Arial"/>
              </a:rPr>
              <a:t>Задержка развития</a:t>
            </a:r>
          </a:p>
          <a:p>
            <a:pPr marL="241300" indent="-229235">
              <a:lnSpc>
                <a:spcPct val="100000"/>
              </a:lnSpc>
              <a:spcBef>
                <a:spcPts val="470"/>
              </a:spcBef>
              <a:buClr>
                <a:srgbClr val="ED7623"/>
              </a:buClr>
              <a:buChar char="•"/>
              <a:tabLst>
                <a:tab pos="241300" algn="l"/>
                <a:tab pos="241935" algn="l"/>
              </a:tabLst>
            </a:pPr>
            <a:r>
              <a:rPr lang="ru-RU" sz="1550" dirty="0">
                <a:latin typeface="Arial"/>
                <a:cs typeface="Arial"/>
              </a:rPr>
              <a:t>Гипотония</a:t>
            </a:r>
            <a:endParaRPr sz="155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470"/>
              </a:spcBef>
              <a:buClr>
                <a:srgbClr val="ED7623"/>
              </a:buClr>
              <a:buChar char="•"/>
              <a:tabLst>
                <a:tab pos="241300" algn="l"/>
                <a:tab pos="241935" algn="l"/>
              </a:tabLst>
            </a:pPr>
            <a:r>
              <a:rPr lang="ru-RU" sz="1550" spc="15" dirty="0">
                <a:latin typeface="Arial"/>
                <a:cs typeface="Arial"/>
              </a:rPr>
              <a:t>Дискинезия</a:t>
            </a:r>
            <a:endParaRPr sz="155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465"/>
              </a:spcBef>
              <a:buClr>
                <a:srgbClr val="ED7623"/>
              </a:buClr>
              <a:buChar char="•"/>
              <a:tabLst>
                <a:tab pos="241300" algn="l"/>
                <a:tab pos="241935" algn="l"/>
              </a:tabLst>
            </a:pPr>
            <a:r>
              <a:rPr lang="ru-RU" sz="1550" spc="15" dirty="0" err="1">
                <a:latin typeface="Arial"/>
                <a:cs typeface="Arial"/>
              </a:rPr>
              <a:t>Хореоатетоз</a:t>
            </a:r>
            <a:endParaRPr lang="en-US" sz="1550" spc="15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465"/>
              </a:spcBef>
              <a:buClr>
                <a:srgbClr val="ED7623"/>
              </a:buClr>
              <a:buChar char="•"/>
              <a:tabLst>
                <a:tab pos="241300" algn="l"/>
                <a:tab pos="241935" algn="l"/>
              </a:tabLst>
            </a:pPr>
            <a:r>
              <a:rPr lang="ru-RU" sz="1550" spc="-5" dirty="0">
                <a:latin typeface="Arial"/>
                <a:cs typeface="Arial"/>
              </a:rPr>
              <a:t>Судороги</a:t>
            </a:r>
            <a:endParaRPr sz="155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470"/>
              </a:spcBef>
              <a:buClr>
                <a:srgbClr val="ED7623"/>
              </a:buClr>
              <a:buChar char="•"/>
              <a:tabLst>
                <a:tab pos="241300" algn="l"/>
                <a:tab pos="241935" algn="l"/>
              </a:tabLst>
            </a:pPr>
            <a:r>
              <a:rPr lang="ru-RU" sz="1550" spc="-15" dirty="0">
                <a:latin typeface="Arial"/>
                <a:cs typeface="Arial"/>
              </a:rPr>
              <a:t>Вегетативная дисфункция</a:t>
            </a:r>
            <a:endParaRPr lang="en-US" sz="1550" spc="-15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470"/>
              </a:spcBef>
              <a:buClr>
                <a:srgbClr val="ED7623"/>
              </a:buClr>
              <a:buChar char="•"/>
              <a:tabLst>
                <a:tab pos="241300" algn="l"/>
                <a:tab pos="241935" algn="l"/>
              </a:tabLst>
            </a:pPr>
            <a:r>
              <a:rPr lang="ru-RU" sz="1550" b="1" spc="-10" dirty="0" err="1">
                <a:solidFill>
                  <a:srgbClr val="ED7623"/>
                </a:solidFill>
                <a:latin typeface="Arial"/>
                <a:cs typeface="Arial"/>
              </a:rPr>
              <a:t>Окулогирные</a:t>
            </a:r>
            <a:r>
              <a:rPr lang="ru-RU" sz="1550" b="1" spc="-10" dirty="0">
                <a:solidFill>
                  <a:srgbClr val="ED7623"/>
                </a:solidFill>
                <a:latin typeface="Arial"/>
                <a:cs typeface="Arial"/>
              </a:rPr>
              <a:t> кризы</a:t>
            </a:r>
          </a:p>
        </p:txBody>
      </p:sp>
      <p:sp>
        <p:nvSpPr>
          <p:cNvPr id="16" name="object 16"/>
          <p:cNvSpPr/>
          <p:nvPr/>
        </p:nvSpPr>
        <p:spPr>
          <a:xfrm>
            <a:off x="1452625" y="5157851"/>
            <a:ext cx="3657600" cy="0"/>
          </a:xfrm>
          <a:custGeom>
            <a:avLst/>
            <a:gdLst/>
            <a:ahLst/>
            <a:cxnLst/>
            <a:rect l="l" t="t" r="r" b="b"/>
            <a:pathLst>
              <a:path w="3657600">
                <a:moveTo>
                  <a:pt x="0" y="0"/>
                </a:moveTo>
                <a:lnTo>
                  <a:pt x="3657600" y="0"/>
                </a:lnTo>
              </a:path>
            </a:pathLst>
          </a:custGeom>
          <a:ln w="9534">
            <a:solidFill>
              <a:srgbClr val="ED76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4505" y="5636588"/>
            <a:ext cx="10307955" cy="564898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65"/>
              </a:spcBef>
            </a:pPr>
            <a:r>
              <a:rPr lang="en-US" sz="800" dirty="0">
                <a:latin typeface="Arial"/>
                <a:cs typeface="Arial"/>
              </a:rPr>
              <a:t>AADC, </a:t>
            </a:r>
            <a:r>
              <a:rPr lang="ru-RU" sz="800" dirty="0">
                <a:latin typeface="Arial"/>
                <a:cs typeface="Arial"/>
              </a:rPr>
              <a:t>декарбоксилаза ароматических аминокислот</a:t>
            </a:r>
            <a:endParaRPr lang="en-US" sz="8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65"/>
              </a:spcBef>
            </a:pPr>
            <a:r>
              <a:rPr sz="800" spc="5" dirty="0">
                <a:latin typeface="Arial"/>
                <a:cs typeface="Arial"/>
              </a:rPr>
              <a:t>1. </a:t>
            </a:r>
            <a:r>
              <a:rPr sz="800" dirty="0">
                <a:latin typeface="Arial"/>
                <a:cs typeface="Arial"/>
              </a:rPr>
              <a:t>Pearson </a:t>
            </a:r>
            <a:r>
              <a:rPr sz="800" spc="-15" dirty="0">
                <a:latin typeface="Arial"/>
                <a:cs typeface="Arial"/>
              </a:rPr>
              <a:t>TS,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15" dirty="0">
                <a:latin typeface="Arial"/>
                <a:cs typeface="Arial"/>
              </a:rPr>
              <a:t>al. </a:t>
            </a:r>
            <a:r>
              <a:rPr sz="800" i="1" spc="5" dirty="0">
                <a:latin typeface="Arial"/>
                <a:cs typeface="Arial"/>
              </a:rPr>
              <a:t>Mov </a:t>
            </a:r>
            <a:r>
              <a:rPr sz="800" i="1" spc="20" dirty="0">
                <a:latin typeface="Arial"/>
                <a:cs typeface="Arial"/>
              </a:rPr>
              <a:t>Disord. </a:t>
            </a:r>
            <a:r>
              <a:rPr sz="800" spc="5" dirty="0">
                <a:latin typeface="Arial"/>
                <a:cs typeface="Arial"/>
              </a:rPr>
              <a:t>2019;34(5):625–636; 2. </a:t>
            </a:r>
            <a:r>
              <a:rPr sz="800" spc="-15" dirty="0">
                <a:latin typeface="Arial"/>
                <a:cs typeface="Arial"/>
              </a:rPr>
              <a:t>Hallman-Cooper </a:t>
            </a:r>
            <a:r>
              <a:rPr sz="800" spc="-10" dirty="0">
                <a:latin typeface="Arial"/>
                <a:cs typeface="Arial"/>
              </a:rPr>
              <a:t>JL, </a:t>
            </a:r>
            <a:r>
              <a:rPr sz="800" dirty="0">
                <a:latin typeface="Arial"/>
                <a:cs typeface="Arial"/>
              </a:rPr>
              <a:t>Gossman W. </a:t>
            </a:r>
            <a:r>
              <a:rPr sz="800" spc="-5" dirty="0">
                <a:latin typeface="Arial"/>
                <a:cs typeface="Arial"/>
              </a:rPr>
              <a:t>StatPearls. </a:t>
            </a:r>
            <a:r>
              <a:rPr sz="800" spc="10" dirty="0">
                <a:latin typeface="Arial"/>
                <a:cs typeface="Arial"/>
              </a:rPr>
              <a:t>Treasure </a:t>
            </a:r>
            <a:r>
              <a:rPr sz="800" spc="-10" dirty="0">
                <a:latin typeface="Arial"/>
                <a:cs typeface="Arial"/>
              </a:rPr>
              <a:t>Island, FL: StatPearls Publishing; </a:t>
            </a:r>
            <a:r>
              <a:rPr sz="800" dirty="0">
                <a:latin typeface="Arial"/>
                <a:cs typeface="Arial"/>
              </a:rPr>
              <a:t>2019. https://</a:t>
            </a:r>
            <a:r>
              <a:rPr sz="800" dirty="0">
                <a:latin typeface="Arial"/>
                <a:cs typeface="Arial"/>
                <a:hlinkClick r:id="rId4"/>
              </a:rPr>
              <a:t>w ww.ncbi.nlm.nih.gov/books/NBK538147/. </a:t>
            </a:r>
            <a:r>
              <a:rPr sz="800" spc="-5" dirty="0">
                <a:latin typeface="Arial"/>
                <a:cs typeface="Arial"/>
              </a:rPr>
              <a:t>Updated </a:t>
            </a:r>
            <a:r>
              <a:rPr sz="800" spc="-15" dirty="0">
                <a:latin typeface="Arial"/>
                <a:cs typeface="Arial"/>
              </a:rPr>
              <a:t>July </a:t>
            </a:r>
            <a:r>
              <a:rPr sz="800" dirty="0">
                <a:latin typeface="Arial"/>
                <a:cs typeface="Arial"/>
              </a:rPr>
              <a:t>18, </a:t>
            </a:r>
            <a:r>
              <a:rPr sz="800" spc="5" dirty="0">
                <a:latin typeface="Arial"/>
                <a:cs typeface="Arial"/>
              </a:rPr>
              <a:t>2019  </a:t>
            </a:r>
            <a:r>
              <a:rPr sz="800" spc="20" dirty="0">
                <a:latin typeface="Arial"/>
                <a:cs typeface="Arial"/>
              </a:rPr>
              <a:t>(Accessed: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November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2019);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3.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Ng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J,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Paediatr</a:t>
            </a:r>
            <a:r>
              <a:rPr sz="800" i="1" spc="-30" dirty="0">
                <a:latin typeface="Arial"/>
                <a:cs typeface="Arial"/>
              </a:rPr>
              <a:t> </a:t>
            </a:r>
            <a:r>
              <a:rPr sz="800" i="1" spc="20" dirty="0">
                <a:latin typeface="Arial"/>
                <a:cs typeface="Arial"/>
              </a:rPr>
              <a:t>Drugs</a:t>
            </a:r>
            <a:r>
              <a:rPr sz="800" spc="20" dirty="0">
                <a:latin typeface="Arial"/>
                <a:cs typeface="Arial"/>
              </a:rPr>
              <a:t>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2014;16(4):275–291;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4.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Manegold</a:t>
            </a:r>
            <a:r>
              <a:rPr sz="800" spc="9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C,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10" dirty="0">
                <a:latin typeface="Arial"/>
                <a:cs typeface="Arial"/>
              </a:rPr>
              <a:t> J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Inherit</a:t>
            </a:r>
            <a:r>
              <a:rPr sz="800" i="1" spc="-6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Metab </a:t>
            </a:r>
            <a:r>
              <a:rPr sz="800" i="1" spc="30" dirty="0">
                <a:latin typeface="Arial"/>
                <a:cs typeface="Arial"/>
              </a:rPr>
              <a:t>Dis</a:t>
            </a:r>
            <a:r>
              <a:rPr sz="800" spc="30" dirty="0">
                <a:latin typeface="Arial"/>
                <a:cs typeface="Arial"/>
              </a:rPr>
              <a:t>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2009;32(3):371–380;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5.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Wassenberg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T,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Orphanet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J</a:t>
            </a:r>
            <a:r>
              <a:rPr sz="800" i="1" spc="-3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Rare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30" dirty="0">
                <a:latin typeface="Arial"/>
                <a:cs typeface="Arial"/>
              </a:rPr>
              <a:t>Dis</a:t>
            </a:r>
            <a:r>
              <a:rPr sz="800" spc="30" dirty="0">
                <a:latin typeface="Arial"/>
                <a:cs typeface="Arial"/>
              </a:rPr>
              <a:t>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2017;12(1):12.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doi:10.1186/s13023-  </a:t>
            </a:r>
            <a:r>
              <a:rPr sz="800" spc="15" dirty="0">
                <a:latin typeface="Arial"/>
                <a:cs typeface="Arial"/>
              </a:rPr>
              <a:t>016-0522-z.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>
                <a:solidFill>
                  <a:srgbClr val="888888"/>
                </a:solidFill>
              </a:rPr>
              <a:t>18</a:t>
            </a:fld>
            <a:r>
              <a:rPr spc="10" dirty="0">
                <a:solidFill>
                  <a:srgbClr val="888888"/>
                </a:solidFill>
              </a:rPr>
              <a:t> </a:t>
            </a:r>
            <a:r>
              <a:rPr spc="15" dirty="0"/>
              <a:t>C </a:t>
            </a:r>
            <a:r>
              <a:rPr spc="10" dirty="0"/>
              <a:t>o n </a:t>
            </a:r>
            <a:r>
              <a:rPr spc="5" dirty="0"/>
              <a:t>f i </a:t>
            </a:r>
            <a:r>
              <a:rPr spc="10" dirty="0"/>
              <a:t>d e n </a:t>
            </a:r>
            <a:r>
              <a:rPr spc="5" dirty="0"/>
              <a:t>t i </a:t>
            </a:r>
            <a:r>
              <a:rPr spc="10" dirty="0"/>
              <a:t>a </a:t>
            </a:r>
            <a:r>
              <a:rPr spc="5" dirty="0"/>
              <a:t>l </a:t>
            </a:r>
            <a:r>
              <a:rPr spc="10" dirty="0"/>
              <a:t>a n d </a:t>
            </a:r>
            <a:r>
              <a:rPr spc="15" dirty="0"/>
              <a:t>P </a:t>
            </a:r>
            <a:r>
              <a:rPr spc="5" dirty="0"/>
              <a:t>r </a:t>
            </a:r>
            <a:r>
              <a:rPr spc="10" dirty="0"/>
              <a:t>o p </a:t>
            </a:r>
            <a:r>
              <a:rPr spc="5" dirty="0"/>
              <a:t>r i </a:t>
            </a:r>
            <a:r>
              <a:rPr spc="10" dirty="0"/>
              <a:t>e </a:t>
            </a:r>
            <a:r>
              <a:rPr spc="5" dirty="0"/>
              <a:t>t </a:t>
            </a:r>
            <a:r>
              <a:rPr spc="10" dirty="0"/>
              <a:t>a </a:t>
            </a:r>
            <a:r>
              <a:rPr spc="5" dirty="0"/>
              <a:t>r </a:t>
            </a:r>
            <a:r>
              <a:rPr spc="10" dirty="0"/>
              <a:t>y </a:t>
            </a:r>
            <a:r>
              <a:rPr spc="5" dirty="0"/>
              <a:t>. </a:t>
            </a:r>
            <a:r>
              <a:rPr spc="15" dirty="0"/>
              <a:t>N </a:t>
            </a:r>
            <a:r>
              <a:rPr spc="10" dirty="0"/>
              <a:t>o </a:t>
            </a:r>
            <a:r>
              <a:rPr spc="5" dirty="0"/>
              <a:t>t f </a:t>
            </a:r>
            <a:r>
              <a:rPr spc="10" dirty="0"/>
              <a:t>o </a:t>
            </a:r>
            <a:r>
              <a:rPr spc="5" dirty="0"/>
              <a:t>r </a:t>
            </a:r>
            <a:r>
              <a:rPr spc="10" dirty="0"/>
              <a:t>p </a:t>
            </a:r>
            <a:r>
              <a:rPr spc="5" dirty="0"/>
              <a:t>r </a:t>
            </a:r>
            <a:r>
              <a:rPr spc="10" dirty="0"/>
              <a:t>o </a:t>
            </a:r>
            <a:r>
              <a:rPr spc="20" dirty="0"/>
              <a:t>m </a:t>
            </a:r>
            <a:r>
              <a:rPr spc="10" dirty="0"/>
              <a:t>o </a:t>
            </a:r>
            <a:r>
              <a:rPr spc="5" dirty="0"/>
              <a:t>t i </a:t>
            </a:r>
            <a:r>
              <a:rPr spc="10" dirty="0"/>
              <a:t>o n a </a:t>
            </a:r>
            <a:r>
              <a:rPr spc="5" dirty="0"/>
              <a:t>l </a:t>
            </a:r>
            <a:r>
              <a:rPr spc="10" dirty="0"/>
              <a:t>u s e</a:t>
            </a:r>
            <a:r>
              <a:rPr spc="85" dirty="0"/>
              <a:t> </a:t>
            </a:r>
            <a:r>
              <a:rPr spc="5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57925" y="2867025"/>
            <a:ext cx="5267325" cy="2552700"/>
          </a:xfrm>
          <a:custGeom>
            <a:avLst/>
            <a:gdLst/>
            <a:ahLst/>
            <a:cxnLst/>
            <a:rect l="l" t="t" r="r" b="b"/>
            <a:pathLst>
              <a:path w="5267325" h="2552700">
                <a:moveTo>
                  <a:pt x="0" y="2552700"/>
                </a:moveTo>
                <a:lnTo>
                  <a:pt x="5267325" y="2552700"/>
                </a:lnTo>
                <a:lnTo>
                  <a:pt x="5267325" y="0"/>
                </a:lnTo>
                <a:lnTo>
                  <a:pt x="0" y="0"/>
                </a:lnTo>
                <a:lnTo>
                  <a:pt x="0" y="2552700"/>
                </a:lnTo>
                <a:close/>
              </a:path>
            </a:pathLst>
          </a:custGeom>
          <a:solidFill>
            <a:srgbClr val="F89F5E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29400" y="1078278"/>
            <a:ext cx="5430573" cy="1633781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106680" rIns="0" bIns="0" rtlCol="0">
            <a:spAutoFit/>
          </a:bodyPr>
          <a:lstStyle/>
          <a:p>
            <a:pPr marL="147955" marR="136525">
              <a:lnSpc>
                <a:spcPts val="1730"/>
              </a:lnSpc>
              <a:spcBef>
                <a:spcPts val="840"/>
              </a:spcBef>
            </a:pPr>
            <a:r>
              <a:rPr lang="ru-RU" sz="1550" b="1" spc="45" dirty="0">
                <a:solidFill>
                  <a:srgbClr val="FFFFFF"/>
                </a:solidFill>
                <a:latin typeface="Arial"/>
                <a:cs typeface="Arial"/>
              </a:rPr>
              <a:t>Когда дифференциация эпилептических и </a:t>
            </a:r>
            <a:r>
              <a:rPr lang="ru-RU" sz="1550" b="1" spc="45" dirty="0" err="1">
                <a:solidFill>
                  <a:srgbClr val="FFFFFF"/>
                </a:solidFill>
                <a:latin typeface="Arial"/>
                <a:cs typeface="Arial"/>
              </a:rPr>
              <a:t>неэпилептических</a:t>
            </a:r>
            <a:r>
              <a:rPr lang="ru-RU" sz="1550" b="1" spc="45" dirty="0">
                <a:solidFill>
                  <a:srgbClr val="FFFFFF"/>
                </a:solidFill>
                <a:latin typeface="Arial"/>
                <a:cs typeface="Arial"/>
              </a:rPr>
              <a:t> припадков клинически затруднена, единственным способом постановки определенного дифференциального диагноза является запись ЭЭГ во время припадка и демонстрация на ЭЭГ судорожных разрядов, соответствующих пароксизмам</a:t>
            </a:r>
            <a:r>
              <a:rPr sz="1575" b="1" spc="15" baseline="23809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4505" y="516082"/>
            <a:ext cx="10023475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pc="25" dirty="0"/>
              <a:t>Эпилепсия может быть маской AADCd</a:t>
            </a:r>
            <a:endParaRPr spc="5" dirty="0"/>
          </a:p>
        </p:txBody>
      </p:sp>
      <p:sp>
        <p:nvSpPr>
          <p:cNvPr id="5" name="object 5"/>
          <p:cNvSpPr/>
          <p:nvPr/>
        </p:nvSpPr>
        <p:spPr>
          <a:xfrm>
            <a:off x="847725" y="3028950"/>
            <a:ext cx="1447800" cy="1114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9600" y="1323471"/>
            <a:ext cx="5710873" cy="106952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 marR="30480">
              <a:lnSpc>
                <a:spcPts val="1950"/>
              </a:lnSpc>
              <a:spcBef>
                <a:spcPts val="340"/>
              </a:spcBef>
              <a:tabLst>
                <a:tab pos="4973320" algn="l"/>
              </a:tabLst>
            </a:pPr>
            <a:r>
              <a:rPr lang="ru-RU" b="1" spc="60" dirty="0">
                <a:latin typeface="Arial"/>
                <a:cs typeface="Arial"/>
              </a:rPr>
              <a:t>Пароксизмальное двигательное расстройство при дефиците AADC часто ошибочно интерпретируется как эпилептические припадки </a:t>
            </a:r>
            <a:r>
              <a:rPr sz="1800" b="1" spc="82" baseline="23148" dirty="0">
                <a:latin typeface="Arial"/>
                <a:cs typeface="Arial"/>
              </a:rPr>
              <a:t>1,2</a:t>
            </a:r>
            <a:endParaRPr sz="1800" baseline="23148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955" y="2423157"/>
            <a:ext cx="6637973" cy="190308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36550" marR="61594" indent="-285750">
              <a:lnSpc>
                <a:spcPts val="1950"/>
              </a:lnSpc>
              <a:spcBef>
                <a:spcPts val="340"/>
              </a:spcBef>
              <a:buClr>
                <a:srgbClr val="F66E0A"/>
              </a:buClr>
              <a:buChar char="•"/>
              <a:tabLst>
                <a:tab pos="335915" algn="l"/>
                <a:tab pos="336550" algn="l"/>
              </a:tabLst>
            </a:pPr>
            <a:r>
              <a:rPr lang="ru-RU" spc="10" dirty="0">
                <a:latin typeface="Arial"/>
                <a:cs typeface="Arial"/>
              </a:rPr>
              <a:t>Хотя эпилептические припадки могут возникать у пациентов с дефицитом AADC, они встречаются </a:t>
            </a:r>
            <a:r>
              <a:rPr lang="ru-RU" spc="1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нечасто</a:t>
            </a:r>
            <a:r>
              <a:rPr sz="1800" b="1" spc="-7" baseline="25462" dirty="0">
                <a:solidFill>
                  <a:srgbClr val="ED7623"/>
                </a:solidFill>
                <a:latin typeface="Arial"/>
                <a:cs typeface="Arial"/>
              </a:rPr>
              <a:t>1,3,4</a:t>
            </a:r>
            <a:endParaRPr sz="1800" baseline="25462" dirty="0">
              <a:latin typeface="Arial"/>
              <a:cs typeface="Arial"/>
            </a:endParaRPr>
          </a:p>
          <a:p>
            <a:pPr marL="336550" marR="55880" indent="-285750">
              <a:lnSpc>
                <a:spcPts val="1950"/>
              </a:lnSpc>
              <a:spcBef>
                <a:spcPts val="459"/>
              </a:spcBef>
              <a:buClr>
                <a:srgbClr val="F66E0A"/>
              </a:buClr>
              <a:buChar char="•"/>
              <a:tabLst>
                <a:tab pos="335915" algn="l"/>
                <a:tab pos="336550" algn="l"/>
              </a:tabLst>
            </a:pPr>
            <a:r>
              <a:rPr lang="ru-RU" dirty="0">
                <a:latin typeface="Arial"/>
                <a:cs typeface="Arial"/>
              </a:rPr>
              <a:t>Отклонения от нормы в ЭЭГ были зарегистрированы у 25% пациентов (N=28), хотя они часто описываются как неспецифические и возникают у пациентов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без каких-либо признаков клинических судорог</a:t>
            </a:r>
            <a:r>
              <a:rPr sz="1800" b="1" spc="-22" baseline="23148" dirty="0">
                <a:solidFill>
                  <a:srgbClr val="ED7623"/>
                </a:solidFill>
                <a:latin typeface="Arial"/>
                <a:cs typeface="Arial"/>
              </a:rPr>
              <a:t>4</a:t>
            </a:r>
            <a:endParaRPr sz="1800" baseline="23148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3825" y="4342645"/>
            <a:ext cx="5557900" cy="1376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6750" y="4402451"/>
            <a:ext cx="5429250" cy="111261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30480" algn="ctr">
              <a:lnSpc>
                <a:spcPct val="100800"/>
              </a:lnSpc>
              <a:spcBef>
                <a:spcPts val="85"/>
              </a:spcBef>
            </a:pPr>
            <a:r>
              <a:rPr lang="ru-RU" spc="-5" dirty="0">
                <a:solidFill>
                  <a:srgbClr val="FFFFFF"/>
                </a:solidFill>
                <a:latin typeface="Arial"/>
                <a:cs typeface="Arial"/>
              </a:rPr>
              <a:t>Разграничение понятий эпилептических припадков и непроизвольных </a:t>
            </a:r>
            <a:r>
              <a:rPr lang="ru-RU" spc="-5" dirty="0" err="1">
                <a:solidFill>
                  <a:srgbClr val="FFFFFF"/>
                </a:solidFill>
                <a:latin typeface="Arial"/>
                <a:cs typeface="Arial"/>
              </a:rPr>
              <a:t>неэпилептических</a:t>
            </a:r>
            <a:r>
              <a:rPr lang="ru-RU" spc="-5" dirty="0">
                <a:solidFill>
                  <a:srgbClr val="FFFFFF"/>
                </a:solidFill>
                <a:latin typeface="Arial"/>
                <a:cs typeface="Arial"/>
              </a:rPr>
              <a:t> движений необходимо для правильного лечения пациентов с дефицитом AADC </a:t>
            </a:r>
            <a:r>
              <a:rPr sz="1800" baseline="23148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 baseline="23148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95475" y="5515751"/>
            <a:ext cx="3657600" cy="0"/>
          </a:xfrm>
          <a:custGeom>
            <a:avLst/>
            <a:gdLst/>
            <a:ahLst/>
            <a:cxnLst/>
            <a:rect l="l" t="t" r="r" b="b"/>
            <a:pathLst>
              <a:path w="3657600">
                <a:moveTo>
                  <a:pt x="0" y="0"/>
                </a:moveTo>
                <a:lnTo>
                  <a:pt x="3657600" y="0"/>
                </a:lnTo>
              </a:path>
            </a:pathLst>
          </a:custGeom>
          <a:ln w="9534">
            <a:solidFill>
              <a:srgbClr val="ED76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00950" y="2933700"/>
            <a:ext cx="2505075" cy="2486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86600" y="5449887"/>
            <a:ext cx="4038600" cy="334706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9"/>
              </a:spcBef>
            </a:pPr>
            <a:r>
              <a:rPr lang="ru-RU" sz="950" dirty="0">
                <a:latin typeface="Arial"/>
                <a:cs typeface="Arial"/>
              </a:rPr>
              <a:t>Изображение взято из </a:t>
            </a:r>
            <a:r>
              <a:rPr sz="950" dirty="0">
                <a:latin typeface="Arial"/>
                <a:cs typeface="Arial"/>
              </a:rPr>
              <a:t>Ito </a:t>
            </a:r>
            <a:r>
              <a:rPr sz="950" spc="20" dirty="0">
                <a:latin typeface="Arial"/>
                <a:cs typeface="Arial"/>
              </a:rPr>
              <a:t>S, </a:t>
            </a:r>
            <a:r>
              <a:rPr sz="950" i="1" dirty="0">
                <a:latin typeface="Arial"/>
                <a:cs typeface="Arial"/>
              </a:rPr>
              <a:t>et al.</a:t>
            </a:r>
            <a:r>
              <a:rPr sz="950" i="1" spc="-9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2008</a:t>
            </a:r>
            <a:endParaRPr sz="95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lang="ru-RU" sz="950" spc="-15" dirty="0">
                <a:latin typeface="Arial"/>
                <a:cs typeface="Arial"/>
              </a:rPr>
              <a:t>Изображение представляет собой пример ЭЭГ во время припадка</a:t>
            </a:r>
            <a:r>
              <a:rPr sz="975" spc="30" baseline="25641" dirty="0">
                <a:latin typeface="Arial"/>
                <a:cs typeface="Arial"/>
              </a:rPr>
              <a:t>1</a:t>
            </a:r>
            <a:endParaRPr sz="975" baseline="25641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>
                <a:solidFill>
                  <a:srgbClr val="888888"/>
                </a:solidFill>
              </a:rPr>
              <a:t>19</a:t>
            </a:fld>
            <a:r>
              <a:rPr spc="10" dirty="0">
                <a:solidFill>
                  <a:srgbClr val="888888"/>
                </a:solidFill>
              </a:rPr>
              <a:t> </a:t>
            </a:r>
            <a:r>
              <a:rPr spc="15" dirty="0"/>
              <a:t>C </a:t>
            </a:r>
            <a:r>
              <a:rPr spc="10" dirty="0"/>
              <a:t>o n </a:t>
            </a:r>
            <a:r>
              <a:rPr spc="5" dirty="0"/>
              <a:t>f i </a:t>
            </a:r>
            <a:r>
              <a:rPr spc="10" dirty="0"/>
              <a:t>d e n </a:t>
            </a:r>
            <a:r>
              <a:rPr spc="5" dirty="0"/>
              <a:t>t i </a:t>
            </a:r>
            <a:r>
              <a:rPr spc="10" dirty="0"/>
              <a:t>a </a:t>
            </a:r>
            <a:r>
              <a:rPr spc="5" dirty="0"/>
              <a:t>l </a:t>
            </a:r>
            <a:r>
              <a:rPr spc="10" dirty="0"/>
              <a:t>a n d </a:t>
            </a:r>
            <a:r>
              <a:rPr spc="15" dirty="0"/>
              <a:t>P </a:t>
            </a:r>
            <a:r>
              <a:rPr spc="5" dirty="0"/>
              <a:t>r </a:t>
            </a:r>
            <a:r>
              <a:rPr spc="10" dirty="0"/>
              <a:t>o p </a:t>
            </a:r>
            <a:r>
              <a:rPr spc="5" dirty="0"/>
              <a:t>r i </a:t>
            </a:r>
            <a:r>
              <a:rPr spc="10" dirty="0"/>
              <a:t>e </a:t>
            </a:r>
            <a:r>
              <a:rPr spc="5" dirty="0"/>
              <a:t>t </a:t>
            </a:r>
            <a:r>
              <a:rPr spc="10" dirty="0"/>
              <a:t>a </a:t>
            </a:r>
            <a:r>
              <a:rPr spc="5" dirty="0"/>
              <a:t>r </a:t>
            </a:r>
            <a:r>
              <a:rPr spc="10" dirty="0"/>
              <a:t>y </a:t>
            </a:r>
            <a:r>
              <a:rPr spc="5" dirty="0"/>
              <a:t>. </a:t>
            </a:r>
            <a:r>
              <a:rPr spc="15" dirty="0"/>
              <a:t>N </a:t>
            </a:r>
            <a:r>
              <a:rPr spc="10" dirty="0"/>
              <a:t>o </a:t>
            </a:r>
            <a:r>
              <a:rPr spc="5" dirty="0"/>
              <a:t>t f </a:t>
            </a:r>
            <a:r>
              <a:rPr spc="10" dirty="0"/>
              <a:t>o </a:t>
            </a:r>
            <a:r>
              <a:rPr spc="5" dirty="0"/>
              <a:t>r </a:t>
            </a:r>
            <a:r>
              <a:rPr spc="10" dirty="0"/>
              <a:t>p </a:t>
            </a:r>
            <a:r>
              <a:rPr spc="5" dirty="0"/>
              <a:t>r </a:t>
            </a:r>
            <a:r>
              <a:rPr spc="10" dirty="0"/>
              <a:t>o </a:t>
            </a:r>
            <a:r>
              <a:rPr spc="20" dirty="0"/>
              <a:t>m </a:t>
            </a:r>
            <a:r>
              <a:rPr spc="10" dirty="0"/>
              <a:t>o </a:t>
            </a:r>
            <a:r>
              <a:rPr spc="5" dirty="0"/>
              <a:t>t i </a:t>
            </a:r>
            <a:r>
              <a:rPr spc="10" dirty="0"/>
              <a:t>o n a </a:t>
            </a:r>
            <a:r>
              <a:rPr spc="5" dirty="0"/>
              <a:t>l </a:t>
            </a:r>
            <a:r>
              <a:rPr spc="10" dirty="0"/>
              <a:t>u s e</a:t>
            </a:r>
            <a:r>
              <a:rPr spc="85" dirty="0"/>
              <a:t> </a:t>
            </a:r>
            <a:r>
              <a:rPr spc="5" dirty="0"/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4505" y="5759818"/>
            <a:ext cx="10245090" cy="55592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lang="ru-RU" sz="800" spc="5" dirty="0">
                <a:latin typeface="Arial"/>
                <a:cs typeface="Arial"/>
              </a:rPr>
              <a:t>AADC, декарбоксилаза ароматических аминокислот; ЭЭГ, электроэнцефалограмма.</a:t>
            </a: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800" spc="5" dirty="0">
                <a:latin typeface="Arial"/>
                <a:cs typeface="Arial"/>
              </a:rPr>
              <a:t>1. </a:t>
            </a:r>
            <a:r>
              <a:rPr sz="800" spc="-20" dirty="0">
                <a:latin typeface="Arial"/>
                <a:cs typeface="Arial"/>
              </a:rPr>
              <a:t>Ito</a:t>
            </a:r>
            <a:r>
              <a:rPr sz="800" spc="8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S,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Dev</a:t>
            </a:r>
            <a:r>
              <a:rPr sz="800" i="1" spc="-3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Med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i="1" spc="25" dirty="0">
                <a:latin typeface="Arial"/>
                <a:cs typeface="Arial"/>
              </a:rPr>
              <a:t>Child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Neurol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2008;50:876–878;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2.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Manegold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C,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J</a:t>
            </a:r>
            <a:r>
              <a:rPr sz="800" i="1" spc="5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Inherit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Metab </a:t>
            </a:r>
            <a:r>
              <a:rPr sz="800" i="1" spc="30" dirty="0">
                <a:latin typeface="Arial"/>
                <a:cs typeface="Arial"/>
              </a:rPr>
              <a:t>Dis</a:t>
            </a:r>
            <a:r>
              <a:rPr sz="800" spc="30" dirty="0">
                <a:latin typeface="Arial"/>
                <a:cs typeface="Arial"/>
              </a:rPr>
              <a:t>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2009;32:371–380;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3.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Pons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R,</a:t>
            </a:r>
            <a:r>
              <a:rPr sz="800" spc="7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Neurology.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2004;62:1058–1065;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4. </a:t>
            </a:r>
            <a:r>
              <a:rPr sz="800" spc="15" dirty="0">
                <a:latin typeface="Arial"/>
                <a:cs typeface="Arial"/>
              </a:rPr>
              <a:t>Wassenberg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T,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Orphanet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J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Rare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25" dirty="0">
                <a:latin typeface="Arial"/>
                <a:cs typeface="Arial"/>
              </a:rPr>
              <a:t>Dis</a:t>
            </a:r>
            <a:r>
              <a:rPr sz="800" spc="25" dirty="0">
                <a:latin typeface="Arial"/>
                <a:cs typeface="Arial"/>
              </a:rPr>
              <a:t>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2017;12(1):12.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ts val="930"/>
              </a:lnSpc>
            </a:pPr>
            <a:r>
              <a:rPr sz="800" spc="5" dirty="0">
                <a:latin typeface="Arial"/>
                <a:cs typeface="Arial"/>
              </a:rPr>
              <a:t>doi:10.1186/s13023-016-0522-z.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7712" y="6500812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527"/>
                </a:lnTo>
              </a:path>
            </a:pathLst>
          </a:custGeom>
          <a:ln w="9534">
            <a:solidFill>
              <a:srgbClr val="4D4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925" y="731138"/>
            <a:ext cx="2986405" cy="4366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ru-RU" dirty="0"/>
              <a:t>Содержание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7854" y="6571614"/>
            <a:ext cx="4411337" cy="1160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2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f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d e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n d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f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2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u s e</a:t>
            </a:r>
            <a:r>
              <a:rPr sz="6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6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0902" y="1766252"/>
            <a:ext cx="5987098" cy="34368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indent="-267335">
              <a:lnSpc>
                <a:spcPct val="100000"/>
              </a:lnSpc>
              <a:spcBef>
                <a:spcPts val="100"/>
              </a:spcBef>
              <a:buClr>
                <a:srgbClr val="ED7623"/>
              </a:buClr>
              <a:buChar char="•"/>
              <a:tabLst>
                <a:tab pos="279400" algn="l"/>
                <a:tab pos="280035" algn="l"/>
              </a:tabLst>
            </a:pPr>
            <a:r>
              <a:rPr lang="ru-RU" u="heavy" spc="10" dirty="0">
                <a:solidFill>
                  <a:srgbClr val="335690"/>
                </a:solidFill>
                <a:uFill>
                  <a:solidFill>
                    <a:srgbClr val="335690"/>
                  </a:solidFill>
                </a:uFill>
                <a:latin typeface="Arial"/>
                <a:cs typeface="Arial"/>
              </a:rPr>
              <a:t>Что такое дефицит </a:t>
            </a:r>
            <a:r>
              <a:rPr lang="en-US" u="heavy" spc="10" dirty="0">
                <a:solidFill>
                  <a:srgbClr val="335690"/>
                </a:solidFill>
                <a:uFill>
                  <a:solidFill>
                    <a:srgbClr val="335690"/>
                  </a:solidFill>
                </a:uFill>
                <a:latin typeface="Arial"/>
                <a:cs typeface="Arial"/>
              </a:rPr>
              <a:t>AADC?</a:t>
            </a:r>
            <a:endParaRPr lang="ru-RU" u="heavy" spc="10" dirty="0">
              <a:solidFill>
                <a:srgbClr val="335690"/>
              </a:solidFill>
              <a:uFill>
                <a:solidFill>
                  <a:srgbClr val="335690"/>
                </a:solidFill>
              </a:uFill>
              <a:latin typeface="Arial"/>
              <a:cs typeface="Arial"/>
            </a:endParaRPr>
          </a:p>
          <a:p>
            <a:pPr marL="279400" indent="-267335">
              <a:lnSpc>
                <a:spcPct val="100000"/>
              </a:lnSpc>
              <a:spcBef>
                <a:spcPts val="100"/>
              </a:spcBef>
              <a:buClr>
                <a:srgbClr val="ED7623"/>
              </a:buClr>
              <a:buChar char="•"/>
              <a:tabLst>
                <a:tab pos="279400" algn="l"/>
                <a:tab pos="280035" algn="l"/>
              </a:tabLst>
            </a:pPr>
            <a:endParaRPr lang="ru-RU" sz="1800" u="heavy" spc="10" dirty="0">
              <a:solidFill>
                <a:srgbClr val="335690"/>
              </a:solidFill>
              <a:uFill>
                <a:solidFill>
                  <a:srgbClr val="335690"/>
                </a:solidFill>
              </a:uFill>
              <a:latin typeface="Arial"/>
              <a:cs typeface="Arial"/>
            </a:endParaRPr>
          </a:p>
          <a:p>
            <a:pPr marL="279400" indent="-267335">
              <a:lnSpc>
                <a:spcPct val="100000"/>
              </a:lnSpc>
              <a:spcBef>
                <a:spcPts val="100"/>
              </a:spcBef>
              <a:buClr>
                <a:srgbClr val="ED7623"/>
              </a:buClr>
              <a:buChar char="•"/>
              <a:tabLst>
                <a:tab pos="279400" algn="l"/>
                <a:tab pos="280035" algn="l"/>
              </a:tabLst>
            </a:pPr>
            <a:r>
              <a:rPr lang="ru-RU" u="heavy" spc="-10" dirty="0">
                <a:solidFill>
                  <a:srgbClr val="335690"/>
                </a:solidFill>
                <a:uFill>
                  <a:solidFill>
                    <a:srgbClr val="335690"/>
                  </a:solidFill>
                </a:uFill>
                <a:latin typeface="Arial"/>
                <a:cs typeface="Arial"/>
              </a:rPr>
              <a:t>Дифференциальная диагностика дефицита </a:t>
            </a:r>
            <a:r>
              <a:rPr sz="1800" u="heavy" spc="-50" dirty="0">
                <a:solidFill>
                  <a:srgbClr val="335690"/>
                </a:solidFill>
                <a:uFill>
                  <a:solidFill>
                    <a:srgbClr val="335690"/>
                  </a:solidFill>
                </a:uFill>
                <a:latin typeface="Arial"/>
                <a:cs typeface="Arial"/>
              </a:rPr>
              <a:t>AADC</a:t>
            </a:r>
            <a:endParaRPr lang="ru-RU" sz="1800" u="heavy" spc="-50" dirty="0">
              <a:solidFill>
                <a:srgbClr val="335690"/>
              </a:solidFill>
              <a:uFill>
                <a:solidFill>
                  <a:srgbClr val="335690"/>
                </a:solidFill>
              </a:uFill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100"/>
              </a:spcBef>
              <a:buClr>
                <a:srgbClr val="ED7623"/>
              </a:buClr>
              <a:tabLst>
                <a:tab pos="279400" algn="l"/>
                <a:tab pos="280035" algn="l"/>
              </a:tabLst>
            </a:pPr>
            <a:r>
              <a:rPr sz="1800" u="heavy" spc="175" dirty="0">
                <a:solidFill>
                  <a:srgbClr val="335690"/>
                </a:solidFill>
                <a:uFill>
                  <a:solidFill>
                    <a:srgbClr val="335690"/>
                  </a:solidFill>
                </a:uFill>
                <a:latin typeface="Arial"/>
                <a:cs typeface="Arial"/>
              </a:rPr>
              <a:t> </a:t>
            </a:r>
            <a:endParaRPr lang="ru-RU" sz="1800" u="heavy" spc="175" dirty="0">
              <a:solidFill>
                <a:srgbClr val="335690"/>
              </a:solidFill>
              <a:uFill>
                <a:solidFill>
                  <a:srgbClr val="335690"/>
                </a:solidFill>
              </a:uFill>
              <a:latin typeface="Arial"/>
              <a:cs typeface="Arial"/>
            </a:endParaRPr>
          </a:p>
          <a:p>
            <a:pPr marL="279400" indent="-267335">
              <a:lnSpc>
                <a:spcPct val="100000"/>
              </a:lnSpc>
              <a:spcBef>
                <a:spcPts val="100"/>
              </a:spcBef>
              <a:buClr>
                <a:srgbClr val="ED7623"/>
              </a:buClr>
              <a:buChar char="•"/>
              <a:tabLst>
                <a:tab pos="279400" algn="l"/>
                <a:tab pos="280035" algn="l"/>
              </a:tabLst>
            </a:pPr>
            <a:r>
              <a:rPr lang="ru-RU" u="heavy" spc="-40" dirty="0">
                <a:solidFill>
                  <a:srgbClr val="335690"/>
                </a:solidFill>
                <a:uFill>
                  <a:solidFill>
                    <a:srgbClr val="335690"/>
                  </a:solidFill>
                </a:uFill>
                <a:latin typeface="Arial"/>
                <a:cs typeface="Arial"/>
              </a:rPr>
              <a:t>Тестирование на дефицит </a:t>
            </a:r>
            <a:r>
              <a:rPr sz="1800" u="heavy" spc="-50" dirty="0">
                <a:solidFill>
                  <a:srgbClr val="335690"/>
                </a:solidFill>
                <a:uFill>
                  <a:solidFill>
                    <a:srgbClr val="335690"/>
                  </a:solidFill>
                </a:uFill>
                <a:latin typeface="Arial"/>
                <a:cs typeface="Arial"/>
              </a:rPr>
              <a:t>AADC</a:t>
            </a:r>
            <a:r>
              <a:rPr sz="1800" u="heavy" spc="120" dirty="0">
                <a:solidFill>
                  <a:srgbClr val="335690"/>
                </a:solidFill>
                <a:uFill>
                  <a:solidFill>
                    <a:srgbClr val="335690"/>
                  </a:solidFill>
                </a:uFill>
                <a:latin typeface="Arial"/>
                <a:cs typeface="Arial"/>
              </a:rPr>
              <a:t> </a:t>
            </a:r>
            <a:endParaRPr lang="ru-RU" u="heavy" spc="120" dirty="0">
              <a:solidFill>
                <a:srgbClr val="335690"/>
              </a:solidFill>
              <a:uFill>
                <a:solidFill>
                  <a:srgbClr val="335690"/>
                </a:solidFill>
              </a:uFill>
              <a:latin typeface="Arial"/>
              <a:cs typeface="Arial"/>
            </a:endParaRPr>
          </a:p>
          <a:p>
            <a:pPr marL="279400" indent="-267335">
              <a:lnSpc>
                <a:spcPct val="100000"/>
              </a:lnSpc>
              <a:spcBef>
                <a:spcPts val="100"/>
              </a:spcBef>
              <a:buClr>
                <a:srgbClr val="ED7623"/>
              </a:buClr>
              <a:buChar char="•"/>
              <a:tabLst>
                <a:tab pos="279400" algn="l"/>
                <a:tab pos="280035" algn="l"/>
              </a:tabLst>
            </a:pPr>
            <a:endParaRPr lang="ru-RU" u="heavy" spc="120" dirty="0">
              <a:solidFill>
                <a:srgbClr val="335690"/>
              </a:solidFill>
              <a:uFill>
                <a:solidFill>
                  <a:srgbClr val="335690"/>
                </a:solidFill>
              </a:uFill>
              <a:latin typeface="Arial"/>
              <a:cs typeface="Arial"/>
            </a:endParaRPr>
          </a:p>
          <a:p>
            <a:pPr marL="279400" indent="-267335">
              <a:lnSpc>
                <a:spcPct val="100000"/>
              </a:lnSpc>
              <a:spcBef>
                <a:spcPts val="100"/>
              </a:spcBef>
              <a:buClr>
                <a:srgbClr val="ED7623"/>
              </a:buClr>
              <a:buChar char="•"/>
              <a:tabLst>
                <a:tab pos="279400" algn="l"/>
                <a:tab pos="280035" algn="l"/>
              </a:tabLst>
            </a:pPr>
            <a:r>
              <a:rPr lang="ru-RU" u="heavy" spc="-15" dirty="0">
                <a:solidFill>
                  <a:srgbClr val="335690"/>
                </a:solidFill>
                <a:uFill>
                  <a:solidFill>
                    <a:srgbClr val="335690"/>
                  </a:solidFill>
                </a:uFill>
                <a:latin typeface="Arial"/>
                <a:cs typeface="Arial"/>
              </a:rPr>
              <a:t>Оказание медицинской помощи при дефиците AADC</a:t>
            </a:r>
          </a:p>
          <a:p>
            <a:pPr marL="279400" indent="-267335">
              <a:lnSpc>
                <a:spcPct val="100000"/>
              </a:lnSpc>
              <a:spcBef>
                <a:spcPts val="1520"/>
              </a:spcBef>
              <a:buClr>
                <a:srgbClr val="ED7623"/>
              </a:buClr>
              <a:buChar char="•"/>
              <a:tabLst>
                <a:tab pos="279400" algn="l"/>
                <a:tab pos="280035" algn="l"/>
              </a:tabLst>
            </a:pPr>
            <a:r>
              <a:rPr lang="ru-RU" u="heavy" spc="-15" dirty="0">
                <a:solidFill>
                  <a:srgbClr val="335690"/>
                </a:solidFill>
                <a:uFill>
                  <a:solidFill>
                    <a:srgbClr val="335690"/>
                  </a:solidFill>
                </a:uFill>
                <a:latin typeface="Arial"/>
                <a:cs typeface="Arial"/>
              </a:rPr>
              <a:t>Разрабатываемые методы лечения дефицита AADC</a:t>
            </a:r>
          </a:p>
          <a:p>
            <a:pPr marL="279400" indent="-267335">
              <a:lnSpc>
                <a:spcPct val="100000"/>
              </a:lnSpc>
              <a:spcBef>
                <a:spcPts val="1520"/>
              </a:spcBef>
              <a:buClr>
                <a:srgbClr val="ED7623"/>
              </a:buClr>
              <a:buChar char="•"/>
              <a:tabLst>
                <a:tab pos="279400" algn="l"/>
                <a:tab pos="280035" algn="l"/>
              </a:tabLst>
            </a:pPr>
            <a:r>
              <a:rPr lang="ru-RU" u="heavy" spc="5" dirty="0">
                <a:solidFill>
                  <a:srgbClr val="335690"/>
                </a:solidFill>
                <a:uFill>
                  <a:solidFill>
                    <a:srgbClr val="335690"/>
                  </a:solidFill>
                </a:uFill>
                <a:latin typeface="Arial"/>
                <a:cs typeface="Arial"/>
              </a:rPr>
              <a:t>Выводы</a:t>
            </a:r>
          </a:p>
          <a:p>
            <a:pPr marL="279400" indent="-267335">
              <a:lnSpc>
                <a:spcPct val="100000"/>
              </a:lnSpc>
              <a:spcBef>
                <a:spcPts val="1520"/>
              </a:spcBef>
              <a:buClr>
                <a:srgbClr val="ED7623"/>
              </a:buClr>
              <a:buChar char="•"/>
              <a:tabLst>
                <a:tab pos="279400" algn="l"/>
                <a:tab pos="280035" algn="l"/>
              </a:tabLst>
            </a:pPr>
            <a:r>
              <a:rPr lang="ru-RU" u="heavy" spc="5" dirty="0">
                <a:solidFill>
                  <a:srgbClr val="335690"/>
                </a:solidFill>
                <a:uFill>
                  <a:solidFill>
                    <a:srgbClr val="335690"/>
                  </a:solidFill>
                </a:uFill>
                <a:latin typeface="Arial"/>
                <a:cs typeface="Arial"/>
              </a:rPr>
              <a:t>Приложение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850" y="1962150"/>
            <a:ext cx="4867275" cy="1714500"/>
          </a:xfrm>
          <a:custGeom>
            <a:avLst/>
            <a:gdLst/>
            <a:ahLst/>
            <a:cxnLst/>
            <a:rect l="l" t="t" r="r" b="b"/>
            <a:pathLst>
              <a:path w="4867275" h="1323975">
                <a:moveTo>
                  <a:pt x="0" y="1323975"/>
                </a:moveTo>
                <a:lnTo>
                  <a:pt x="4867275" y="1323975"/>
                </a:lnTo>
                <a:lnTo>
                  <a:pt x="4867275" y="0"/>
                </a:lnTo>
                <a:lnTo>
                  <a:pt x="0" y="0"/>
                </a:lnTo>
                <a:lnTo>
                  <a:pt x="0" y="1323975"/>
                </a:lnTo>
                <a:close/>
              </a:path>
            </a:pathLst>
          </a:custGeom>
          <a:solidFill>
            <a:srgbClr val="F89F5E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925" y="226631"/>
            <a:ext cx="9490075" cy="847667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409"/>
              </a:spcBef>
            </a:pPr>
            <a:r>
              <a:rPr lang="ru-RU" spc="-5" dirty="0"/>
              <a:t>Пациенты с </a:t>
            </a:r>
            <a:r>
              <a:rPr lang="ru-RU" spc="-5" dirty="0" err="1"/>
              <a:t>окулогирными</a:t>
            </a:r>
            <a:r>
              <a:rPr lang="ru-RU" spc="-5" dirty="0"/>
              <a:t> кризами должны быть обследованы на наличие дефицита AADC</a:t>
            </a:r>
            <a:endParaRPr spc="10" dirty="0"/>
          </a:p>
        </p:txBody>
      </p:sp>
      <p:sp>
        <p:nvSpPr>
          <p:cNvPr id="4" name="object 4"/>
          <p:cNvSpPr/>
          <p:nvPr/>
        </p:nvSpPr>
        <p:spPr>
          <a:xfrm>
            <a:off x="6076950" y="1514475"/>
            <a:ext cx="4057650" cy="17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2251" y="1509649"/>
            <a:ext cx="4067175" cy="1724025"/>
          </a:xfrm>
          <a:custGeom>
            <a:avLst/>
            <a:gdLst/>
            <a:ahLst/>
            <a:cxnLst/>
            <a:rect l="l" t="t" r="r" b="b"/>
            <a:pathLst>
              <a:path w="4067175" h="1724025">
                <a:moveTo>
                  <a:pt x="0" y="1724025"/>
                </a:moveTo>
                <a:lnTo>
                  <a:pt x="4067175" y="1724025"/>
                </a:lnTo>
                <a:lnTo>
                  <a:pt x="4067175" y="0"/>
                </a:lnTo>
                <a:lnTo>
                  <a:pt x="0" y="0"/>
                </a:lnTo>
                <a:lnTo>
                  <a:pt x="0" y="1724025"/>
                </a:lnTo>
                <a:close/>
              </a:path>
            </a:pathLst>
          </a:custGeom>
          <a:ln w="95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09334" y="3260407"/>
            <a:ext cx="3796666" cy="334706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9"/>
              </a:spcBef>
            </a:pPr>
            <a:r>
              <a:rPr lang="ru-RU" sz="950" spc="-5" dirty="0">
                <a:latin typeface="Arial"/>
                <a:cs typeface="Arial"/>
              </a:rPr>
              <a:t>Изображение взято из </a:t>
            </a:r>
            <a:r>
              <a:rPr sz="950" dirty="0">
                <a:latin typeface="Arial"/>
                <a:cs typeface="Arial"/>
              </a:rPr>
              <a:t>Lee HF</a:t>
            </a:r>
            <a:r>
              <a:rPr lang="ru-RU" sz="950" dirty="0">
                <a:latin typeface="Arial"/>
                <a:cs typeface="Arial"/>
              </a:rPr>
              <a:t> и </a:t>
            </a:r>
            <a:r>
              <a:rPr lang="ru-RU" sz="950" dirty="0" err="1">
                <a:latin typeface="Arial"/>
                <a:cs typeface="Arial"/>
              </a:rPr>
              <a:t>соавт</a:t>
            </a:r>
            <a:r>
              <a:rPr sz="950" i="1" dirty="0">
                <a:latin typeface="Arial"/>
                <a:cs typeface="Arial"/>
              </a:rPr>
              <a:t>.</a:t>
            </a:r>
            <a:r>
              <a:rPr sz="950" i="1" spc="-15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2009</a:t>
            </a:r>
            <a:endParaRPr sz="95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lang="ru-RU" sz="950" spc="-20" dirty="0">
                <a:latin typeface="Arial"/>
                <a:cs typeface="Arial"/>
              </a:rPr>
              <a:t>Изображение представляет собой пример </a:t>
            </a:r>
            <a:r>
              <a:rPr lang="ru-RU" sz="950" spc="-20" dirty="0" err="1">
                <a:latin typeface="Arial"/>
                <a:cs typeface="Arial"/>
              </a:rPr>
              <a:t>окулогирного</a:t>
            </a:r>
            <a:r>
              <a:rPr lang="ru-RU" sz="950" spc="-20" dirty="0">
                <a:latin typeface="Arial"/>
                <a:cs typeface="Arial"/>
              </a:rPr>
              <a:t> криза</a:t>
            </a:r>
            <a:r>
              <a:rPr sz="975" spc="37" baseline="25641" dirty="0">
                <a:latin typeface="Arial"/>
                <a:cs typeface="Arial"/>
              </a:rPr>
              <a:t>2</a:t>
            </a:r>
            <a:endParaRPr sz="975" baseline="25641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0024" y="2105449"/>
            <a:ext cx="4867275" cy="153439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41630" indent="-180975">
              <a:lnSpc>
                <a:spcPct val="100000"/>
              </a:lnSpc>
              <a:spcBef>
                <a:spcPts val="865"/>
              </a:spcBef>
              <a:buClr>
                <a:srgbClr val="F66E0A"/>
              </a:buClr>
              <a:buChar char="•"/>
              <a:tabLst>
                <a:tab pos="341630" algn="l"/>
              </a:tabLst>
            </a:pPr>
            <a:r>
              <a:rPr lang="ru-RU" sz="1550" spc="-5" dirty="0">
                <a:latin typeface="Arial"/>
                <a:cs typeface="Arial"/>
              </a:rPr>
              <a:t>Острая дистоническая реакция глазных мышц</a:t>
            </a:r>
          </a:p>
          <a:p>
            <a:pPr marL="341630" indent="-180975">
              <a:lnSpc>
                <a:spcPct val="100000"/>
              </a:lnSpc>
              <a:spcBef>
                <a:spcPts val="865"/>
              </a:spcBef>
              <a:buClr>
                <a:srgbClr val="F66E0A"/>
              </a:buClr>
              <a:buChar char="•"/>
              <a:tabLst>
                <a:tab pos="341630" algn="l"/>
              </a:tabLst>
            </a:pPr>
            <a:r>
              <a:rPr lang="ru-RU" sz="1550" spc="10" dirty="0">
                <a:latin typeface="Arial"/>
                <a:cs typeface="Arial"/>
              </a:rPr>
              <a:t>Двустороннее дистоническое возвышение взгляда</a:t>
            </a:r>
          </a:p>
          <a:p>
            <a:pPr marL="341630" indent="-180975">
              <a:lnSpc>
                <a:spcPct val="100000"/>
              </a:lnSpc>
              <a:spcBef>
                <a:spcPts val="865"/>
              </a:spcBef>
              <a:buClr>
                <a:srgbClr val="F66E0A"/>
              </a:buClr>
              <a:buChar char="•"/>
              <a:tabLst>
                <a:tab pos="341630" algn="l"/>
              </a:tabLst>
            </a:pPr>
            <a:r>
              <a:rPr lang="ru-RU" sz="1550" spc="-10" dirty="0">
                <a:latin typeface="Arial"/>
                <a:cs typeface="Arial"/>
              </a:rPr>
              <a:t>Обычно длится от нескольких минут до нескольких часов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4850" y="1504950"/>
            <a:ext cx="4867275" cy="598241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74295" rIns="0" bIns="0" rtlCol="0">
            <a:spAutoFit/>
          </a:bodyPr>
          <a:lstStyle/>
          <a:p>
            <a:pPr marL="327660">
              <a:lnSpc>
                <a:spcPct val="100000"/>
              </a:lnSpc>
              <a:spcBef>
                <a:spcPts val="585"/>
              </a:spcBef>
            </a:pPr>
            <a:r>
              <a:rPr lang="ru-RU" sz="1700" b="1" spc="25" dirty="0">
                <a:solidFill>
                  <a:srgbClr val="FFFFFF"/>
                </a:solidFill>
                <a:latin typeface="Arial"/>
                <a:cs typeface="Arial"/>
              </a:rPr>
              <a:t>Основные характеристики </a:t>
            </a:r>
            <a:r>
              <a:rPr lang="ru-RU" sz="1700" b="1" spc="25" dirty="0" err="1">
                <a:solidFill>
                  <a:srgbClr val="FFFFFF"/>
                </a:solidFill>
                <a:latin typeface="Arial"/>
                <a:cs typeface="Arial"/>
              </a:rPr>
              <a:t>окулогирного</a:t>
            </a:r>
            <a:r>
              <a:rPr lang="ru-RU" sz="1700" b="1" spc="25" dirty="0">
                <a:solidFill>
                  <a:srgbClr val="FFFFFF"/>
                </a:solidFill>
                <a:latin typeface="Arial"/>
                <a:cs typeface="Arial"/>
              </a:rPr>
              <a:t> криза</a:t>
            </a:r>
            <a:r>
              <a:rPr sz="1700" b="1" spc="2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50" b="1" spc="37" baseline="27777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50" baseline="27777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2000" y="4125673"/>
            <a:ext cx="4867275" cy="1249712"/>
          </a:xfrm>
          <a:custGeom>
            <a:avLst/>
            <a:gdLst/>
            <a:ahLst/>
            <a:cxnLst/>
            <a:rect l="l" t="t" r="r" b="b"/>
            <a:pathLst>
              <a:path w="4867275" h="1114425">
                <a:moveTo>
                  <a:pt x="0" y="1114425"/>
                </a:moveTo>
                <a:lnTo>
                  <a:pt x="4867275" y="1114425"/>
                </a:lnTo>
                <a:lnTo>
                  <a:pt x="4867275" y="0"/>
                </a:lnTo>
                <a:lnTo>
                  <a:pt x="0" y="0"/>
                </a:lnTo>
                <a:lnTo>
                  <a:pt x="0" y="1114425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2053" y="4202350"/>
            <a:ext cx="4918075" cy="909223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55575" marR="163830" indent="14604" algn="ctr">
              <a:lnSpc>
                <a:spcPts val="1730"/>
              </a:lnSpc>
              <a:spcBef>
                <a:spcPts val="290"/>
              </a:spcBef>
            </a:pPr>
            <a:r>
              <a:rPr lang="ru-RU" sz="1550" spc="-15" dirty="0">
                <a:solidFill>
                  <a:srgbClr val="FFFFFF"/>
                </a:solidFill>
                <a:latin typeface="Arial"/>
                <a:cs typeface="Arial"/>
              </a:rPr>
              <a:t>Нормальная ЭЭГ и/или отсутствие реакции на противоэпилептические препараты могут быть важными подсказками для определения отличий </a:t>
            </a:r>
            <a:r>
              <a:rPr lang="ru-RU" sz="1550" spc="-15" dirty="0" err="1">
                <a:solidFill>
                  <a:srgbClr val="FFFFFF"/>
                </a:solidFill>
                <a:latin typeface="Arial"/>
                <a:cs typeface="Arial"/>
              </a:rPr>
              <a:t>окулогирных</a:t>
            </a:r>
            <a:r>
              <a:rPr lang="ru-RU" sz="1550" spc="-15" dirty="0">
                <a:solidFill>
                  <a:srgbClr val="FFFFFF"/>
                </a:solidFill>
                <a:latin typeface="Arial"/>
                <a:cs typeface="Arial"/>
              </a:rPr>
              <a:t> кризов от судорог</a:t>
            </a:r>
            <a:r>
              <a:rPr sz="1575" spc="15" baseline="23809" dirty="0">
                <a:solidFill>
                  <a:srgbClr val="FFFFFF"/>
                </a:solidFill>
                <a:latin typeface="Arial"/>
                <a:cs typeface="Arial"/>
              </a:rPr>
              <a:t>2,3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12662" y="5111573"/>
            <a:ext cx="3810000" cy="0"/>
          </a:xfrm>
          <a:custGeom>
            <a:avLst/>
            <a:gdLst/>
            <a:ahLst/>
            <a:cxnLst/>
            <a:rect l="l" t="t" r="r" b="b"/>
            <a:pathLst>
              <a:path w="3810000">
                <a:moveTo>
                  <a:pt x="0" y="0"/>
                </a:moveTo>
                <a:lnTo>
                  <a:pt x="3810000" y="0"/>
                </a:lnTo>
              </a:path>
            </a:pathLst>
          </a:custGeom>
          <a:ln w="9534">
            <a:solidFill>
              <a:srgbClr val="ED76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>
                <a:solidFill>
                  <a:srgbClr val="888888"/>
                </a:solidFill>
              </a:rPr>
              <a:t>20</a:t>
            </a:fld>
            <a:r>
              <a:rPr spc="10" dirty="0">
                <a:solidFill>
                  <a:srgbClr val="888888"/>
                </a:solidFill>
              </a:rPr>
              <a:t> </a:t>
            </a:r>
            <a:r>
              <a:rPr spc="15" dirty="0"/>
              <a:t>C </a:t>
            </a:r>
            <a:r>
              <a:rPr spc="10" dirty="0"/>
              <a:t>o n </a:t>
            </a:r>
            <a:r>
              <a:rPr spc="5" dirty="0"/>
              <a:t>f i </a:t>
            </a:r>
            <a:r>
              <a:rPr spc="10" dirty="0"/>
              <a:t>d e n </a:t>
            </a:r>
            <a:r>
              <a:rPr spc="5" dirty="0"/>
              <a:t>t i </a:t>
            </a:r>
            <a:r>
              <a:rPr spc="10" dirty="0"/>
              <a:t>a </a:t>
            </a:r>
            <a:r>
              <a:rPr spc="5" dirty="0"/>
              <a:t>l </a:t>
            </a:r>
            <a:r>
              <a:rPr spc="10" dirty="0"/>
              <a:t>a n d </a:t>
            </a:r>
            <a:r>
              <a:rPr spc="15" dirty="0"/>
              <a:t>P </a:t>
            </a:r>
            <a:r>
              <a:rPr spc="5" dirty="0"/>
              <a:t>r </a:t>
            </a:r>
            <a:r>
              <a:rPr spc="10" dirty="0"/>
              <a:t>o p </a:t>
            </a:r>
            <a:r>
              <a:rPr spc="5" dirty="0"/>
              <a:t>r i </a:t>
            </a:r>
            <a:r>
              <a:rPr spc="10" dirty="0"/>
              <a:t>e </a:t>
            </a:r>
            <a:r>
              <a:rPr spc="5" dirty="0"/>
              <a:t>t </a:t>
            </a:r>
            <a:r>
              <a:rPr spc="10" dirty="0"/>
              <a:t>a </a:t>
            </a:r>
            <a:r>
              <a:rPr spc="5" dirty="0"/>
              <a:t>r </a:t>
            </a:r>
            <a:r>
              <a:rPr spc="10" dirty="0"/>
              <a:t>y </a:t>
            </a:r>
            <a:r>
              <a:rPr spc="5" dirty="0"/>
              <a:t>. </a:t>
            </a:r>
            <a:r>
              <a:rPr spc="15" dirty="0"/>
              <a:t>N </a:t>
            </a:r>
            <a:r>
              <a:rPr spc="10" dirty="0"/>
              <a:t>o </a:t>
            </a:r>
            <a:r>
              <a:rPr spc="5" dirty="0"/>
              <a:t>t f </a:t>
            </a:r>
            <a:r>
              <a:rPr spc="10" dirty="0"/>
              <a:t>o </a:t>
            </a:r>
            <a:r>
              <a:rPr spc="5" dirty="0"/>
              <a:t>r </a:t>
            </a:r>
            <a:r>
              <a:rPr spc="10" dirty="0"/>
              <a:t>p </a:t>
            </a:r>
            <a:r>
              <a:rPr spc="5" dirty="0"/>
              <a:t>r </a:t>
            </a:r>
            <a:r>
              <a:rPr spc="10" dirty="0"/>
              <a:t>o </a:t>
            </a:r>
            <a:r>
              <a:rPr spc="20" dirty="0"/>
              <a:t>m </a:t>
            </a:r>
            <a:r>
              <a:rPr spc="10" dirty="0"/>
              <a:t>o </a:t>
            </a:r>
            <a:r>
              <a:rPr spc="5" dirty="0"/>
              <a:t>t i </a:t>
            </a:r>
            <a:r>
              <a:rPr spc="10" dirty="0"/>
              <a:t>o n a </a:t>
            </a:r>
            <a:r>
              <a:rPr spc="5" dirty="0"/>
              <a:t>l </a:t>
            </a:r>
            <a:r>
              <a:rPr spc="10" dirty="0"/>
              <a:t>u s e</a:t>
            </a:r>
            <a:r>
              <a:rPr spc="85" dirty="0"/>
              <a:t> </a:t>
            </a:r>
            <a:r>
              <a:rPr spc="5" dirty="0"/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74980" y="5789295"/>
            <a:ext cx="10435590" cy="52129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800" spc="5" dirty="0">
                <a:latin typeface="Arial"/>
                <a:cs typeface="Arial"/>
              </a:rPr>
              <a:t>AADC, декарбоксилаза ароматических аминокислот; ЭЭГ, электроэнцефалограмма.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latin typeface="Arial"/>
                <a:cs typeface="Arial"/>
              </a:rPr>
              <a:t>1. </a:t>
            </a:r>
            <a:r>
              <a:rPr sz="800" spc="-5" dirty="0">
                <a:latin typeface="Arial"/>
                <a:cs typeface="Arial"/>
              </a:rPr>
              <a:t>Slow</a:t>
            </a:r>
            <a:r>
              <a:rPr sz="800" spc="9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EJ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and Lang </a:t>
            </a:r>
            <a:r>
              <a:rPr sz="800" spc="-5" dirty="0">
                <a:latin typeface="Arial"/>
                <a:cs typeface="Arial"/>
              </a:rPr>
              <a:t>AE.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Mov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i="1" spc="20" dirty="0">
                <a:latin typeface="Arial"/>
                <a:cs typeface="Arial"/>
              </a:rPr>
              <a:t>Disord.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2017;32(2):193–202;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Lee </a:t>
            </a:r>
            <a:r>
              <a:rPr sz="800" spc="-35" dirty="0">
                <a:latin typeface="Arial"/>
                <a:cs typeface="Arial"/>
              </a:rPr>
              <a:t>HF,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Eur</a:t>
            </a:r>
            <a:r>
              <a:rPr sz="800" i="1" spc="4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J</a:t>
            </a:r>
            <a:r>
              <a:rPr sz="800" i="1" spc="-2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Paediatr</a:t>
            </a:r>
            <a:r>
              <a:rPr sz="800" i="1" spc="-4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Neurol.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2009;13(2):135–140;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3. Barow</a:t>
            </a:r>
            <a:r>
              <a:rPr sz="800" spc="95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E,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Parkinsonism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Relat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Disord</a:t>
            </a:r>
            <a:r>
              <a:rPr sz="800" spc="10" dirty="0">
                <a:latin typeface="Arial"/>
                <a:cs typeface="Arial"/>
              </a:rPr>
              <a:t>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2017;36: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3–9;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4. </a:t>
            </a:r>
            <a:r>
              <a:rPr sz="800" dirty="0">
                <a:latin typeface="Arial"/>
                <a:cs typeface="Arial"/>
              </a:rPr>
              <a:t>Suthar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R,</a:t>
            </a:r>
            <a:r>
              <a:rPr sz="800" spc="9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</a:t>
            </a:r>
            <a:r>
              <a:rPr sz="800" spc="15" dirty="0">
                <a:latin typeface="Arial"/>
                <a:cs typeface="Arial"/>
              </a:rPr>
              <a:t>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Teaching</a:t>
            </a:r>
            <a:r>
              <a:rPr sz="800" spc="8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Video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NeuroImages: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dirty="0">
                <a:latin typeface="Arial"/>
                <a:cs typeface="Arial"/>
              </a:rPr>
              <a:t>Neurology. </a:t>
            </a:r>
            <a:r>
              <a:rPr sz="800" spc="5" dirty="0">
                <a:latin typeface="Arial"/>
                <a:cs typeface="Arial"/>
              </a:rPr>
              <a:t>2019 </a:t>
            </a:r>
            <a:r>
              <a:rPr sz="800" spc="-5" dirty="0">
                <a:latin typeface="Arial"/>
                <a:cs typeface="Arial"/>
              </a:rPr>
              <a:t>Jan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1;92(1):e82.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4200" y="2895600"/>
            <a:ext cx="5106669" cy="1618392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ts val="5860"/>
              </a:lnSpc>
              <a:spcBef>
                <a:spcPts val="820"/>
              </a:spcBef>
              <a:tabLst>
                <a:tab pos="3025775" algn="l"/>
              </a:tabLst>
            </a:pPr>
            <a:r>
              <a:rPr lang="ru-RU" sz="5400" spc="-300" dirty="0">
                <a:solidFill>
                  <a:srgbClr val="39395E"/>
                </a:solidFill>
              </a:rPr>
              <a:t>Диагностика </a:t>
            </a:r>
            <a:r>
              <a:rPr lang="en-US" sz="5400" spc="-300" dirty="0">
                <a:solidFill>
                  <a:srgbClr val="39395E"/>
                </a:solidFill>
              </a:rPr>
              <a:t>AADC</a:t>
            </a:r>
            <a:r>
              <a:rPr lang="en-GB" sz="5400" spc="-300" dirty="0">
                <a:solidFill>
                  <a:srgbClr val="39395E"/>
                </a:solidFill>
              </a:rPr>
              <a:t>d</a:t>
            </a:r>
            <a:endParaRPr sz="5400" dirty="0"/>
          </a:p>
        </p:txBody>
      </p:sp>
      <p:sp>
        <p:nvSpPr>
          <p:cNvPr id="3" name="object 3"/>
          <p:cNvSpPr/>
          <p:nvPr/>
        </p:nvSpPr>
        <p:spPr>
          <a:xfrm>
            <a:off x="11394724" y="231029"/>
            <a:ext cx="528320" cy="275590"/>
          </a:xfrm>
          <a:custGeom>
            <a:avLst/>
            <a:gdLst/>
            <a:ahLst/>
            <a:cxnLst/>
            <a:rect l="l" t="t" r="r" b="b"/>
            <a:pathLst>
              <a:path w="528320" h="275590">
                <a:moveTo>
                  <a:pt x="263951" y="0"/>
                </a:moveTo>
                <a:lnTo>
                  <a:pt x="0" y="251382"/>
                </a:lnTo>
                <a:lnTo>
                  <a:pt x="28280" y="275263"/>
                </a:lnTo>
                <a:lnTo>
                  <a:pt x="263951" y="51533"/>
                </a:lnTo>
                <a:lnTo>
                  <a:pt x="318061" y="51533"/>
                </a:lnTo>
                <a:lnTo>
                  <a:pt x="263951" y="0"/>
                </a:lnTo>
                <a:close/>
              </a:path>
              <a:path w="528320" h="275590">
                <a:moveTo>
                  <a:pt x="318061" y="51533"/>
                </a:moveTo>
                <a:lnTo>
                  <a:pt x="263951" y="51533"/>
                </a:lnTo>
                <a:lnTo>
                  <a:pt x="499622" y="275263"/>
                </a:lnTo>
                <a:lnTo>
                  <a:pt x="527903" y="251382"/>
                </a:lnTo>
                <a:lnTo>
                  <a:pt x="318061" y="51533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70139" y="317756"/>
            <a:ext cx="377190" cy="365760"/>
          </a:xfrm>
          <a:custGeom>
            <a:avLst/>
            <a:gdLst/>
            <a:ahLst/>
            <a:cxnLst/>
            <a:rect l="l" t="t" r="r" b="b"/>
            <a:pathLst>
              <a:path w="377190" h="365759">
                <a:moveTo>
                  <a:pt x="188536" y="0"/>
                </a:moveTo>
                <a:lnTo>
                  <a:pt x="0" y="179110"/>
                </a:lnTo>
                <a:lnTo>
                  <a:pt x="0" y="365761"/>
                </a:lnTo>
                <a:lnTo>
                  <a:pt x="150829" y="365761"/>
                </a:lnTo>
                <a:lnTo>
                  <a:pt x="150829" y="208647"/>
                </a:lnTo>
                <a:lnTo>
                  <a:pt x="377073" y="208647"/>
                </a:lnTo>
                <a:lnTo>
                  <a:pt x="377073" y="179110"/>
                </a:lnTo>
                <a:lnTo>
                  <a:pt x="188536" y="0"/>
                </a:lnTo>
                <a:close/>
              </a:path>
              <a:path w="377190" h="365759">
                <a:moveTo>
                  <a:pt x="377073" y="208647"/>
                </a:moveTo>
                <a:lnTo>
                  <a:pt x="226244" y="208647"/>
                </a:lnTo>
                <a:lnTo>
                  <a:pt x="226244" y="365761"/>
                </a:lnTo>
                <a:lnTo>
                  <a:pt x="377073" y="365761"/>
                </a:lnTo>
                <a:lnTo>
                  <a:pt x="377073" y="208647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7712" y="6500812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527"/>
                </a:lnTo>
              </a:path>
            </a:pathLst>
          </a:custGeom>
          <a:ln w="9534">
            <a:solidFill>
              <a:srgbClr val="4D4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05802" y="3047999"/>
            <a:ext cx="3624326" cy="1109727"/>
          </a:xfrm>
          <a:custGeom>
            <a:avLst/>
            <a:gdLst/>
            <a:ahLst/>
            <a:cxnLst/>
            <a:rect l="l" t="t" r="r" b="b"/>
            <a:pathLst>
              <a:path w="3743325" h="866775">
                <a:moveTo>
                  <a:pt x="0" y="866775"/>
                </a:moveTo>
                <a:lnTo>
                  <a:pt x="3743325" y="866775"/>
                </a:lnTo>
                <a:lnTo>
                  <a:pt x="3743325" y="0"/>
                </a:lnTo>
                <a:lnTo>
                  <a:pt x="0" y="0"/>
                </a:lnTo>
                <a:lnTo>
                  <a:pt x="0" y="866775"/>
                </a:lnTo>
                <a:close/>
              </a:path>
            </a:pathLst>
          </a:custGeom>
          <a:ln w="9534">
            <a:solidFill>
              <a:srgbClr val="ED76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0525" y="282193"/>
            <a:ext cx="10887075" cy="84830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8100" marR="30480">
              <a:lnSpc>
                <a:spcPts val="3080"/>
              </a:lnSpc>
              <a:spcBef>
                <a:spcPts val="415"/>
              </a:spcBef>
            </a:pPr>
            <a:r>
              <a:rPr lang="ru-RU" sz="2800" spc="-10" dirty="0"/>
              <a:t>Диагностика пациентов с ключевыми признаками и симптомами дефицита AADC</a:t>
            </a:r>
            <a:r>
              <a:rPr sz="2800" spc="22" baseline="24024" dirty="0"/>
              <a:t>1,2</a:t>
            </a:r>
            <a:endParaRPr sz="2800" baseline="24024" dirty="0"/>
          </a:p>
        </p:txBody>
      </p:sp>
      <p:sp>
        <p:nvSpPr>
          <p:cNvPr id="5" name="object 5"/>
          <p:cNvSpPr/>
          <p:nvPr/>
        </p:nvSpPr>
        <p:spPr>
          <a:xfrm>
            <a:off x="1085850" y="5381625"/>
            <a:ext cx="6157976" cy="395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90827" y="5445799"/>
            <a:ext cx="4952999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lang="ru-RU" sz="1550" b="1" spc="-15" dirty="0">
                <a:solidFill>
                  <a:srgbClr val="FFFFFF"/>
                </a:solidFill>
                <a:latin typeface="Arial"/>
                <a:cs typeface="Arial"/>
              </a:rPr>
              <a:t>Тестирование на дефицит </a:t>
            </a:r>
            <a:r>
              <a:rPr sz="15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5" dirty="0" err="1">
                <a:solidFill>
                  <a:srgbClr val="FFFFFF"/>
                </a:solidFill>
                <a:latin typeface="Arial"/>
                <a:cs typeface="Arial"/>
              </a:rPr>
              <a:t>AADC</a:t>
            </a:r>
            <a:r>
              <a:rPr sz="1575" b="1" baseline="23809" dirty="0" err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42224" y="3286491"/>
            <a:ext cx="3624326" cy="623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96787" y="3146978"/>
            <a:ext cx="3249295" cy="9621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>
              <a:lnSpc>
                <a:spcPct val="101000"/>
              </a:lnSpc>
              <a:spcBef>
                <a:spcPts val="105"/>
              </a:spcBef>
            </a:pPr>
            <a:r>
              <a:rPr lang="ru-RU" sz="1550" spc="5" dirty="0">
                <a:latin typeface="Arial"/>
                <a:cs typeface="Arial"/>
              </a:rPr>
              <a:t>Учитывайте дифференциальную диагностику детского церебрального паралича, эпилепсии или аутизма</a:t>
            </a:r>
            <a:r>
              <a:rPr sz="1575" spc="-7" baseline="23809" dirty="0">
                <a:latin typeface="Arial"/>
                <a:cs typeface="Arial"/>
              </a:rPr>
              <a:t>2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82683" y="3893685"/>
            <a:ext cx="784569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1400" spc="35" dirty="0">
                <a:latin typeface="Arial"/>
                <a:cs typeface="Arial"/>
              </a:rPr>
              <a:t>И</a:t>
            </a:r>
            <a:r>
              <a:rPr sz="1400" spc="-20" dirty="0">
                <a:latin typeface="Arial"/>
                <a:cs typeface="Arial"/>
              </a:rPr>
              <a:t>/</a:t>
            </a:r>
            <a:r>
              <a:rPr lang="ru-RU" sz="1400" spc="35" dirty="0">
                <a:latin typeface="Arial"/>
                <a:cs typeface="Arial"/>
              </a:rPr>
              <a:t>ИЛИ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67252" y="3681729"/>
            <a:ext cx="3171479" cy="1500411"/>
          </a:xfrm>
          <a:prstGeom prst="rect">
            <a:avLst/>
          </a:prstGeom>
          <a:solidFill>
            <a:srgbClr val="F89F5E">
              <a:alpha val="12940"/>
            </a:srgbClr>
          </a:solidFill>
        </p:spPr>
        <p:txBody>
          <a:bodyPr vert="horz" wrap="square" lIns="0" tIns="114300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900"/>
              </a:spcBef>
            </a:pPr>
            <a:r>
              <a:rPr lang="ru-RU" sz="1550" b="1" spc="10" dirty="0">
                <a:latin typeface="Arial"/>
                <a:cs typeface="Arial"/>
              </a:rPr>
              <a:t>Вегетативные симптомы</a:t>
            </a:r>
            <a:endParaRPr lang="ru-RU" sz="1550" dirty="0">
              <a:latin typeface="Arial"/>
              <a:cs typeface="Arial"/>
            </a:endParaRPr>
          </a:p>
          <a:p>
            <a:pPr marL="541338" indent="-180975">
              <a:lnSpc>
                <a:spcPct val="100000"/>
              </a:lnSpc>
              <a:spcBef>
                <a:spcPts val="320"/>
              </a:spcBef>
              <a:buClr>
                <a:srgbClr val="ED7623"/>
              </a:buClr>
              <a:buChar char="•"/>
              <a:tabLst>
                <a:tab pos="360363" algn="l"/>
              </a:tabLst>
            </a:pPr>
            <a:r>
              <a:rPr lang="ru-RU" sz="1550" spc="20" dirty="0">
                <a:latin typeface="Arial"/>
                <a:cs typeface="Arial"/>
              </a:rPr>
              <a:t>Птоз</a:t>
            </a:r>
            <a:endParaRPr lang="ru-RU" sz="1550" dirty="0">
              <a:latin typeface="Arial"/>
              <a:cs typeface="Arial"/>
            </a:endParaRPr>
          </a:p>
          <a:p>
            <a:pPr marL="522605" indent="-181610">
              <a:lnSpc>
                <a:spcPct val="100000"/>
              </a:lnSpc>
              <a:spcBef>
                <a:spcPts val="390"/>
              </a:spcBef>
              <a:buClr>
                <a:srgbClr val="ED7623"/>
              </a:buClr>
              <a:buChar char="•"/>
              <a:tabLst>
                <a:tab pos="523240" algn="l"/>
              </a:tabLst>
            </a:pPr>
            <a:r>
              <a:rPr lang="ru-RU" sz="1550" spc="25" dirty="0">
                <a:latin typeface="Arial"/>
                <a:cs typeface="Arial"/>
              </a:rPr>
              <a:t>Чрезмерное потоотделение</a:t>
            </a:r>
          </a:p>
          <a:p>
            <a:pPr marL="522605" indent="-181610">
              <a:lnSpc>
                <a:spcPct val="100000"/>
              </a:lnSpc>
              <a:spcBef>
                <a:spcPts val="390"/>
              </a:spcBef>
              <a:buClr>
                <a:srgbClr val="ED7623"/>
              </a:buClr>
              <a:buChar char="•"/>
              <a:tabLst>
                <a:tab pos="523240" algn="l"/>
              </a:tabLst>
            </a:pPr>
            <a:r>
              <a:rPr lang="ru-RU" sz="1550" spc="10" dirty="0">
                <a:latin typeface="Arial"/>
                <a:cs typeface="Arial"/>
              </a:rPr>
              <a:t>Заложенность носа</a:t>
            </a:r>
          </a:p>
          <a:p>
            <a:pPr marL="522605" indent="-181610">
              <a:lnSpc>
                <a:spcPct val="100000"/>
              </a:lnSpc>
              <a:spcBef>
                <a:spcPts val="390"/>
              </a:spcBef>
              <a:buClr>
                <a:srgbClr val="ED7623"/>
              </a:buClr>
              <a:buChar char="•"/>
              <a:tabLst>
                <a:tab pos="523240" algn="l"/>
              </a:tabLst>
            </a:pPr>
            <a:r>
              <a:rPr lang="ru-RU" sz="1550" spc="-20" dirty="0">
                <a:latin typeface="Arial"/>
                <a:cs typeface="Arial"/>
              </a:rPr>
              <a:t>Перепады температуры тела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4801" y="3651873"/>
            <a:ext cx="3343464" cy="1758174"/>
          </a:xfrm>
          <a:prstGeom prst="rect">
            <a:avLst/>
          </a:prstGeom>
          <a:solidFill>
            <a:srgbClr val="F89F5E">
              <a:alpha val="12940"/>
            </a:srgbClr>
          </a:solidFill>
        </p:spPr>
        <p:txBody>
          <a:bodyPr vert="horz" wrap="square" lIns="0" tIns="11430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00"/>
              </a:spcBef>
            </a:pPr>
            <a:r>
              <a:rPr lang="ru-RU" sz="1550" b="1" spc="30" dirty="0">
                <a:latin typeface="Arial"/>
                <a:cs typeface="Arial"/>
              </a:rPr>
              <a:t>Двигательные расстройства</a:t>
            </a:r>
          </a:p>
          <a:p>
            <a:pPr marL="831850" marR="352425" indent="-476884">
              <a:lnSpc>
                <a:spcPts val="1730"/>
              </a:lnSpc>
              <a:spcBef>
                <a:spcPts val="560"/>
              </a:spcBef>
              <a:buClr>
                <a:srgbClr val="ED7623"/>
              </a:buClr>
              <a:buChar char="•"/>
              <a:tabLst>
                <a:tab pos="536575" algn="l"/>
              </a:tabLst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Окулогирный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криз</a:t>
            </a:r>
          </a:p>
          <a:p>
            <a:pPr marL="831850" marR="352425" indent="-476884">
              <a:lnSpc>
                <a:spcPts val="1730"/>
              </a:lnSpc>
              <a:spcBef>
                <a:spcPts val="560"/>
              </a:spcBef>
              <a:buClr>
                <a:srgbClr val="ED7623"/>
              </a:buClr>
              <a:buChar char="•"/>
              <a:tabLst>
                <a:tab pos="536575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Дистония</a:t>
            </a:r>
          </a:p>
          <a:p>
            <a:pPr marL="831850" marR="352425" indent="-476884">
              <a:lnSpc>
                <a:spcPts val="1730"/>
              </a:lnSpc>
              <a:spcBef>
                <a:spcPts val="560"/>
              </a:spcBef>
              <a:buClr>
                <a:srgbClr val="ED7623"/>
              </a:buClr>
              <a:buChar char="•"/>
              <a:tabLst>
                <a:tab pos="536575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Гипокинезия и/или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брадикинезия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1850" marR="352425" indent="-476884">
              <a:lnSpc>
                <a:spcPts val="1730"/>
              </a:lnSpc>
              <a:spcBef>
                <a:spcPts val="560"/>
              </a:spcBef>
              <a:buClr>
                <a:srgbClr val="ED7623"/>
              </a:buClr>
              <a:buChar char="•"/>
              <a:tabLst>
                <a:tab pos="536575" algn="l"/>
              </a:tabLst>
            </a:pPr>
            <a:endParaRPr lang="ru-RU" dirty="0"/>
          </a:p>
        </p:txBody>
      </p:sp>
      <p:sp>
        <p:nvSpPr>
          <p:cNvPr id="12" name="object 12"/>
          <p:cNvSpPr/>
          <p:nvPr/>
        </p:nvSpPr>
        <p:spPr>
          <a:xfrm>
            <a:off x="4029483" y="4157345"/>
            <a:ext cx="299720" cy="1177925"/>
          </a:xfrm>
          <a:custGeom>
            <a:avLst/>
            <a:gdLst/>
            <a:ahLst/>
            <a:cxnLst/>
            <a:rect l="l" t="t" r="r" b="b"/>
            <a:pathLst>
              <a:path w="299720" h="1177925">
                <a:moveTo>
                  <a:pt x="29178" y="877343"/>
                </a:moveTo>
                <a:lnTo>
                  <a:pt x="16609" y="881506"/>
                </a:lnTo>
                <a:lnTo>
                  <a:pt x="6627" y="890218"/>
                </a:lnTo>
                <a:lnTo>
                  <a:pt x="956" y="901668"/>
                </a:lnTo>
                <a:lnTo>
                  <a:pt x="0" y="914403"/>
                </a:lnTo>
                <a:lnTo>
                  <a:pt x="4163" y="926972"/>
                </a:lnTo>
                <a:lnTo>
                  <a:pt x="147165" y="1177670"/>
                </a:lnTo>
                <a:lnTo>
                  <a:pt x="186427" y="1111884"/>
                </a:lnTo>
                <a:lnTo>
                  <a:pt x="181201" y="1111884"/>
                </a:lnTo>
                <a:lnTo>
                  <a:pt x="114526" y="1111249"/>
                </a:lnTo>
                <a:lnTo>
                  <a:pt x="115710" y="987874"/>
                </a:lnTo>
                <a:lnTo>
                  <a:pt x="62075" y="893952"/>
                </a:lnTo>
                <a:lnTo>
                  <a:pt x="53363" y="883971"/>
                </a:lnTo>
                <a:lnTo>
                  <a:pt x="41913" y="878300"/>
                </a:lnTo>
                <a:lnTo>
                  <a:pt x="29178" y="877343"/>
                </a:lnTo>
                <a:close/>
              </a:path>
              <a:path w="299720" h="1177925">
                <a:moveTo>
                  <a:pt x="115710" y="987874"/>
                </a:moveTo>
                <a:lnTo>
                  <a:pt x="114526" y="1111249"/>
                </a:lnTo>
                <a:lnTo>
                  <a:pt x="181201" y="1111884"/>
                </a:lnTo>
                <a:lnTo>
                  <a:pt x="181363" y="1094993"/>
                </a:lnTo>
                <a:lnTo>
                  <a:pt x="176883" y="1094993"/>
                </a:lnTo>
                <a:lnTo>
                  <a:pt x="119225" y="1094485"/>
                </a:lnTo>
                <a:lnTo>
                  <a:pt x="148532" y="1045348"/>
                </a:lnTo>
                <a:lnTo>
                  <a:pt x="115710" y="987874"/>
                </a:lnTo>
                <a:close/>
              </a:path>
              <a:path w="299720" h="1177925">
                <a:moveTo>
                  <a:pt x="271043" y="879655"/>
                </a:moveTo>
                <a:lnTo>
                  <a:pt x="182384" y="988588"/>
                </a:lnTo>
                <a:lnTo>
                  <a:pt x="181201" y="1111884"/>
                </a:lnTo>
                <a:lnTo>
                  <a:pt x="186427" y="1111884"/>
                </a:lnTo>
                <a:lnTo>
                  <a:pt x="295120" y="929766"/>
                </a:lnTo>
                <a:lnTo>
                  <a:pt x="299493" y="917247"/>
                </a:lnTo>
                <a:lnTo>
                  <a:pt x="298771" y="904478"/>
                </a:lnTo>
                <a:lnTo>
                  <a:pt x="293334" y="892923"/>
                </a:lnTo>
                <a:lnTo>
                  <a:pt x="283563" y="884046"/>
                </a:lnTo>
                <a:lnTo>
                  <a:pt x="271043" y="879655"/>
                </a:lnTo>
                <a:close/>
              </a:path>
              <a:path w="299720" h="1177925">
                <a:moveTo>
                  <a:pt x="148532" y="1045348"/>
                </a:moveTo>
                <a:lnTo>
                  <a:pt x="119225" y="1094485"/>
                </a:lnTo>
                <a:lnTo>
                  <a:pt x="176883" y="1094993"/>
                </a:lnTo>
                <a:lnTo>
                  <a:pt x="148532" y="1045348"/>
                </a:lnTo>
                <a:close/>
              </a:path>
              <a:path w="299720" h="1177925">
                <a:moveTo>
                  <a:pt x="182384" y="988588"/>
                </a:moveTo>
                <a:lnTo>
                  <a:pt x="148532" y="1045348"/>
                </a:lnTo>
                <a:lnTo>
                  <a:pt x="176883" y="1094993"/>
                </a:lnTo>
                <a:lnTo>
                  <a:pt x="181363" y="1094993"/>
                </a:lnTo>
                <a:lnTo>
                  <a:pt x="182384" y="988588"/>
                </a:lnTo>
                <a:close/>
              </a:path>
              <a:path w="299720" h="1177925">
                <a:moveTo>
                  <a:pt x="125194" y="0"/>
                </a:moveTo>
                <a:lnTo>
                  <a:pt x="115710" y="987874"/>
                </a:lnTo>
                <a:lnTo>
                  <a:pt x="148532" y="1045348"/>
                </a:lnTo>
                <a:lnTo>
                  <a:pt x="182384" y="988588"/>
                </a:lnTo>
                <a:lnTo>
                  <a:pt x="191869" y="634"/>
                </a:lnTo>
                <a:lnTo>
                  <a:pt x="125194" y="0"/>
                </a:lnTo>
                <a:close/>
              </a:path>
            </a:pathLst>
          </a:custGeom>
          <a:solidFill>
            <a:srgbClr val="90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375" y="2152650"/>
            <a:ext cx="6124575" cy="1341393"/>
          </a:xfrm>
          <a:prstGeom prst="rect">
            <a:avLst/>
          </a:prstGeom>
          <a:solidFill>
            <a:srgbClr val="F89F5E">
              <a:alpha val="12940"/>
            </a:srgbClr>
          </a:solidFill>
        </p:spPr>
        <p:txBody>
          <a:bodyPr vert="horz" wrap="square" lIns="0" tIns="78740" rIns="0" bIns="0" rtlCol="0">
            <a:spAutoFit/>
          </a:bodyPr>
          <a:lstStyle/>
          <a:p>
            <a:pPr marL="50800" algn="ctr">
              <a:lnSpc>
                <a:spcPct val="100000"/>
              </a:lnSpc>
              <a:spcBef>
                <a:spcPts val="620"/>
              </a:spcBef>
            </a:pPr>
            <a:r>
              <a:rPr lang="ru-RU" sz="1550" b="1" spc="-5" dirty="0">
                <a:latin typeface="Arial"/>
                <a:cs typeface="Arial"/>
              </a:rPr>
              <a:t>Гипотония, гипертония</a:t>
            </a:r>
          </a:p>
          <a:p>
            <a:pPr marL="50800" algn="ctr">
              <a:lnSpc>
                <a:spcPct val="100000"/>
              </a:lnSpc>
              <a:spcBef>
                <a:spcPts val="620"/>
              </a:spcBef>
            </a:pPr>
            <a:r>
              <a:rPr lang="ru-RU" sz="1400" spc="-35" dirty="0">
                <a:latin typeface="Arial"/>
                <a:cs typeface="Arial"/>
              </a:rPr>
              <a:t>и</a:t>
            </a:r>
            <a:endParaRPr sz="1400" dirty="0">
              <a:latin typeface="Arial"/>
              <a:cs typeface="Arial"/>
            </a:endParaRPr>
          </a:p>
          <a:p>
            <a:pPr marL="37465" algn="ctr">
              <a:lnSpc>
                <a:spcPct val="100000"/>
              </a:lnSpc>
              <a:spcBef>
                <a:spcPts val="50"/>
              </a:spcBef>
            </a:pPr>
            <a:r>
              <a:rPr lang="ru-RU" sz="1550" b="1" dirty="0">
                <a:latin typeface="Arial"/>
                <a:cs typeface="Arial"/>
              </a:rPr>
              <a:t>Задержка моторного развития</a:t>
            </a:r>
          </a:p>
          <a:p>
            <a:pPr marL="37465" algn="ctr">
              <a:lnSpc>
                <a:spcPct val="100000"/>
              </a:lnSpc>
              <a:spcBef>
                <a:spcPts val="50"/>
              </a:spcBef>
            </a:pPr>
            <a:r>
              <a:rPr lang="ru-RU" sz="1400" spc="-30" dirty="0">
                <a:latin typeface="Arial"/>
                <a:cs typeface="Arial"/>
              </a:rPr>
              <a:t>и</a:t>
            </a:r>
            <a:endParaRPr sz="1400" dirty="0">
              <a:latin typeface="Arial"/>
              <a:cs typeface="Arial"/>
            </a:endParaRPr>
          </a:p>
          <a:p>
            <a:pPr marL="34925" algn="ctr">
              <a:lnSpc>
                <a:spcPct val="100000"/>
              </a:lnSpc>
              <a:spcBef>
                <a:spcPts val="125"/>
              </a:spcBef>
            </a:pPr>
            <a:r>
              <a:rPr lang="ru-RU" sz="1550" b="1" spc="-5" dirty="0">
                <a:latin typeface="Arial"/>
                <a:cs typeface="Arial"/>
              </a:rPr>
              <a:t>Данные МРТ несовместимы с клиническими симптомами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23950" y="1323975"/>
            <a:ext cx="6105525" cy="611706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97790" rIns="0" bIns="0" rtlCol="0">
            <a:spAutoFit/>
          </a:bodyPr>
          <a:lstStyle/>
          <a:p>
            <a:pPr marL="360363" marR="207010" indent="-277813" algn="ctr">
              <a:lnSpc>
                <a:spcPts val="1950"/>
              </a:lnSpc>
              <a:spcBef>
                <a:spcPts val="770"/>
              </a:spcBef>
            </a:pPr>
            <a:r>
              <a:rPr lang="ru-RU" b="1" spc="5" dirty="0">
                <a:solidFill>
                  <a:srgbClr val="FFFFFF"/>
                </a:solidFill>
                <a:latin typeface="Arial"/>
                <a:cs typeface="Arial"/>
              </a:rPr>
              <a:t>Диагностика дефицита AADC у детей с подозрением на </a:t>
            </a:r>
            <a:r>
              <a:rPr lang="ru-RU" b="1" spc="5" dirty="0" err="1">
                <a:solidFill>
                  <a:srgbClr val="FFFFFF"/>
                </a:solidFill>
                <a:latin typeface="Arial"/>
                <a:cs typeface="Arial"/>
              </a:rPr>
              <a:t>нейромедиаторные</a:t>
            </a:r>
            <a:r>
              <a:rPr lang="ru-RU" b="1" spc="5" dirty="0">
                <a:solidFill>
                  <a:srgbClr val="FFFFFF"/>
                </a:solidFill>
                <a:latin typeface="Arial"/>
                <a:cs typeface="Arial"/>
              </a:rPr>
              <a:t> нарушения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20000" y="3105086"/>
            <a:ext cx="409575" cy="471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771383" y="3161728"/>
            <a:ext cx="102870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15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>
                <a:solidFill>
                  <a:srgbClr val="888888"/>
                </a:solidFill>
              </a:rPr>
              <a:t>22</a:t>
            </a:fld>
            <a:r>
              <a:rPr spc="10" dirty="0">
                <a:solidFill>
                  <a:srgbClr val="888888"/>
                </a:solidFill>
              </a:rPr>
              <a:t> </a:t>
            </a:r>
            <a:r>
              <a:rPr spc="15" dirty="0"/>
              <a:t>C </a:t>
            </a:r>
            <a:r>
              <a:rPr spc="10" dirty="0"/>
              <a:t>o n </a:t>
            </a:r>
            <a:r>
              <a:rPr spc="5" dirty="0"/>
              <a:t>f i </a:t>
            </a:r>
            <a:r>
              <a:rPr spc="10" dirty="0"/>
              <a:t>d e n </a:t>
            </a:r>
            <a:r>
              <a:rPr spc="5" dirty="0"/>
              <a:t>t i </a:t>
            </a:r>
            <a:r>
              <a:rPr spc="10" dirty="0"/>
              <a:t>a </a:t>
            </a:r>
            <a:r>
              <a:rPr spc="5" dirty="0"/>
              <a:t>l </a:t>
            </a:r>
            <a:r>
              <a:rPr spc="10" dirty="0"/>
              <a:t>a n d </a:t>
            </a:r>
            <a:r>
              <a:rPr spc="15" dirty="0"/>
              <a:t>P </a:t>
            </a:r>
            <a:r>
              <a:rPr spc="5" dirty="0"/>
              <a:t>r </a:t>
            </a:r>
            <a:r>
              <a:rPr spc="10" dirty="0"/>
              <a:t>o p </a:t>
            </a:r>
            <a:r>
              <a:rPr spc="5" dirty="0"/>
              <a:t>r i </a:t>
            </a:r>
            <a:r>
              <a:rPr spc="10" dirty="0"/>
              <a:t>e </a:t>
            </a:r>
            <a:r>
              <a:rPr spc="5" dirty="0"/>
              <a:t>t </a:t>
            </a:r>
            <a:r>
              <a:rPr spc="10" dirty="0"/>
              <a:t>a </a:t>
            </a:r>
            <a:r>
              <a:rPr spc="5" dirty="0"/>
              <a:t>r </a:t>
            </a:r>
            <a:r>
              <a:rPr spc="10" dirty="0"/>
              <a:t>y </a:t>
            </a:r>
            <a:r>
              <a:rPr spc="5" dirty="0"/>
              <a:t>. </a:t>
            </a:r>
            <a:r>
              <a:rPr spc="15" dirty="0"/>
              <a:t>N </a:t>
            </a:r>
            <a:r>
              <a:rPr spc="10" dirty="0"/>
              <a:t>o </a:t>
            </a:r>
            <a:r>
              <a:rPr spc="5" dirty="0"/>
              <a:t>t f </a:t>
            </a:r>
            <a:r>
              <a:rPr spc="10" dirty="0"/>
              <a:t>o </a:t>
            </a:r>
            <a:r>
              <a:rPr spc="5" dirty="0"/>
              <a:t>r </a:t>
            </a:r>
            <a:r>
              <a:rPr spc="10" dirty="0"/>
              <a:t>p </a:t>
            </a:r>
            <a:r>
              <a:rPr spc="5" dirty="0"/>
              <a:t>r </a:t>
            </a:r>
            <a:r>
              <a:rPr spc="10" dirty="0"/>
              <a:t>o </a:t>
            </a:r>
            <a:r>
              <a:rPr spc="20" dirty="0"/>
              <a:t>m </a:t>
            </a:r>
            <a:r>
              <a:rPr spc="10" dirty="0"/>
              <a:t>o </a:t>
            </a:r>
            <a:r>
              <a:rPr spc="5" dirty="0"/>
              <a:t>t i </a:t>
            </a:r>
            <a:r>
              <a:rPr spc="10" dirty="0"/>
              <a:t>o n a </a:t>
            </a:r>
            <a:r>
              <a:rPr spc="5" dirty="0"/>
              <a:t>l </a:t>
            </a:r>
            <a:r>
              <a:rPr spc="10" dirty="0"/>
              <a:t>u s e</a:t>
            </a:r>
            <a:r>
              <a:rPr spc="85" dirty="0"/>
              <a:t> </a:t>
            </a:r>
            <a:r>
              <a:rPr spc="5" dirty="0"/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11797" y="5836920"/>
            <a:ext cx="7226934" cy="411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7" baseline="22222" dirty="0">
                <a:latin typeface="Arial"/>
                <a:cs typeface="Arial"/>
              </a:rPr>
              <a:t>a</a:t>
            </a:r>
            <a:r>
              <a:rPr lang="ru-RU" sz="800" spc="5" dirty="0">
                <a:latin typeface="Arial"/>
                <a:cs typeface="Arial"/>
              </a:rPr>
              <a:t>Доступно бесплатное тестирование на дефицит AADC</a:t>
            </a:r>
          </a:p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lang="ru-RU" sz="800" dirty="0">
                <a:latin typeface="Arial"/>
                <a:cs typeface="Arial"/>
              </a:rPr>
              <a:t>AADC, декарбоксилаза ароматических аминокислот; МРТ, магнитно-резонансная томография</a:t>
            </a:r>
          </a:p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latin typeface="Arial"/>
                <a:cs typeface="Arial"/>
              </a:rPr>
              <a:t>1.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Wassenberg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T</a:t>
            </a:r>
            <a:r>
              <a:rPr sz="800" i="1" spc="-15" dirty="0">
                <a:latin typeface="Arial"/>
                <a:cs typeface="Arial"/>
              </a:rPr>
              <a:t>,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Orphanet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J</a:t>
            </a:r>
            <a:r>
              <a:rPr sz="800" i="1" spc="-3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Rare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i="1" spc="30" dirty="0">
                <a:latin typeface="Arial"/>
                <a:cs typeface="Arial"/>
              </a:rPr>
              <a:t>Dis.</a:t>
            </a:r>
            <a:r>
              <a:rPr sz="800" i="1" spc="-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2017;12(1):12.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doi: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10.1186/s13023-016-0522-z;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2.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Himmelreich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N,</a:t>
            </a:r>
            <a:r>
              <a:rPr sz="800" spc="8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Mol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Genet</a:t>
            </a:r>
            <a:r>
              <a:rPr sz="800" i="1" spc="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Metab.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2019;127(1):12–22</a:t>
            </a:r>
            <a:r>
              <a:rPr sz="800" spc="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7712" y="6500812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527"/>
                </a:lnTo>
              </a:path>
            </a:pathLst>
          </a:custGeom>
          <a:ln w="9534">
            <a:solidFill>
              <a:srgbClr val="4D4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30480">
              <a:lnSpc>
                <a:spcPts val="3080"/>
              </a:lnSpc>
              <a:spcBef>
                <a:spcPts val="415"/>
              </a:spcBef>
            </a:pPr>
            <a:r>
              <a:rPr lang="ru-RU" spc="30" dirty="0"/>
              <a:t>Снижение активности AADC приводит к дефициту </a:t>
            </a:r>
            <a:r>
              <a:rPr lang="ru-RU" spc="30" dirty="0" err="1"/>
              <a:t>моноаминовых</a:t>
            </a:r>
            <a:r>
              <a:rPr lang="ru-RU" spc="30" dirty="0"/>
              <a:t> нейромедиаторов</a:t>
            </a:r>
            <a:r>
              <a:rPr sz="2775" spc="22" baseline="24024" dirty="0"/>
              <a:t>1</a:t>
            </a:r>
            <a:endParaRPr sz="2775" baseline="24024" dirty="0"/>
          </a:p>
        </p:txBody>
      </p:sp>
      <p:sp>
        <p:nvSpPr>
          <p:cNvPr id="4" name="object 4"/>
          <p:cNvSpPr/>
          <p:nvPr/>
        </p:nvSpPr>
        <p:spPr>
          <a:xfrm>
            <a:off x="1095375" y="1562100"/>
            <a:ext cx="5105400" cy="3762375"/>
          </a:xfrm>
          <a:custGeom>
            <a:avLst/>
            <a:gdLst/>
            <a:ahLst/>
            <a:cxnLst/>
            <a:rect l="l" t="t" r="r" b="b"/>
            <a:pathLst>
              <a:path w="5105400" h="3762375">
                <a:moveTo>
                  <a:pt x="0" y="3762375"/>
                </a:moveTo>
                <a:lnTo>
                  <a:pt x="5105400" y="3762375"/>
                </a:lnTo>
                <a:lnTo>
                  <a:pt x="5105400" y="0"/>
                </a:lnTo>
                <a:lnTo>
                  <a:pt x="0" y="0"/>
                </a:lnTo>
                <a:lnTo>
                  <a:pt x="0" y="3762375"/>
                </a:lnTo>
                <a:close/>
              </a:path>
            </a:pathLst>
          </a:custGeom>
          <a:solidFill>
            <a:srgbClr val="FDEBD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19187" y="1219451"/>
            <a:ext cx="5105400" cy="289823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ru-RU" sz="1550" spc="5" dirty="0">
                <a:solidFill>
                  <a:srgbClr val="FFFFFF"/>
                </a:solidFill>
                <a:latin typeface="Arial"/>
                <a:cs typeface="Arial"/>
              </a:rPr>
              <a:t>Компактная часть чёрного вещества</a:t>
            </a:r>
            <a:r>
              <a:rPr sz="1575" spc="7" baseline="23809" dirty="0">
                <a:solidFill>
                  <a:srgbClr val="FFFFFF"/>
                </a:solidFill>
                <a:latin typeface="Arial"/>
                <a:cs typeface="Arial"/>
              </a:rPr>
              <a:t>2,3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1298" y="3738498"/>
            <a:ext cx="584200" cy="76200"/>
          </a:xfrm>
          <a:custGeom>
            <a:avLst/>
            <a:gdLst/>
            <a:ahLst/>
            <a:cxnLst/>
            <a:rect l="l" t="t" r="r" b="b"/>
            <a:pathLst>
              <a:path w="584200" h="76200">
                <a:moveTo>
                  <a:pt x="507873" y="0"/>
                </a:moveTo>
                <a:lnTo>
                  <a:pt x="507873" y="76200"/>
                </a:lnTo>
                <a:lnTo>
                  <a:pt x="574421" y="42925"/>
                </a:lnTo>
                <a:lnTo>
                  <a:pt x="520573" y="42925"/>
                </a:lnTo>
                <a:lnTo>
                  <a:pt x="520573" y="33400"/>
                </a:lnTo>
                <a:lnTo>
                  <a:pt x="574675" y="33400"/>
                </a:lnTo>
                <a:lnTo>
                  <a:pt x="507873" y="0"/>
                </a:lnTo>
                <a:close/>
              </a:path>
              <a:path w="584200" h="76200">
                <a:moveTo>
                  <a:pt x="507873" y="33400"/>
                </a:moveTo>
                <a:lnTo>
                  <a:pt x="0" y="33400"/>
                </a:lnTo>
                <a:lnTo>
                  <a:pt x="0" y="42925"/>
                </a:lnTo>
                <a:lnTo>
                  <a:pt x="507873" y="42925"/>
                </a:lnTo>
                <a:lnTo>
                  <a:pt x="507873" y="33400"/>
                </a:lnTo>
                <a:close/>
              </a:path>
              <a:path w="584200" h="76200">
                <a:moveTo>
                  <a:pt x="574675" y="33400"/>
                </a:moveTo>
                <a:lnTo>
                  <a:pt x="520573" y="33400"/>
                </a:lnTo>
                <a:lnTo>
                  <a:pt x="520573" y="42925"/>
                </a:lnTo>
                <a:lnTo>
                  <a:pt x="574421" y="42925"/>
                </a:lnTo>
                <a:lnTo>
                  <a:pt x="584073" y="38100"/>
                </a:lnTo>
                <a:lnTo>
                  <a:pt x="574675" y="33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52776" y="2109723"/>
            <a:ext cx="76200" cy="313055"/>
          </a:xfrm>
          <a:custGeom>
            <a:avLst/>
            <a:gdLst/>
            <a:ahLst/>
            <a:cxnLst/>
            <a:rect l="l" t="t" r="r" b="b"/>
            <a:pathLst>
              <a:path w="76200" h="313055">
                <a:moveTo>
                  <a:pt x="33274" y="236854"/>
                </a:moveTo>
                <a:lnTo>
                  <a:pt x="0" y="236854"/>
                </a:lnTo>
                <a:lnTo>
                  <a:pt x="38100" y="313054"/>
                </a:lnTo>
                <a:lnTo>
                  <a:pt x="69850" y="249554"/>
                </a:lnTo>
                <a:lnTo>
                  <a:pt x="33274" y="249554"/>
                </a:lnTo>
                <a:lnTo>
                  <a:pt x="33274" y="236854"/>
                </a:lnTo>
                <a:close/>
              </a:path>
              <a:path w="76200" h="313055">
                <a:moveTo>
                  <a:pt x="42799" y="0"/>
                </a:moveTo>
                <a:lnTo>
                  <a:pt x="33274" y="0"/>
                </a:lnTo>
                <a:lnTo>
                  <a:pt x="33274" y="249554"/>
                </a:lnTo>
                <a:lnTo>
                  <a:pt x="42799" y="249554"/>
                </a:lnTo>
                <a:lnTo>
                  <a:pt x="42799" y="0"/>
                </a:lnTo>
                <a:close/>
              </a:path>
              <a:path w="76200" h="313055">
                <a:moveTo>
                  <a:pt x="76200" y="236854"/>
                </a:moveTo>
                <a:lnTo>
                  <a:pt x="42799" y="236854"/>
                </a:lnTo>
                <a:lnTo>
                  <a:pt x="42799" y="249554"/>
                </a:lnTo>
                <a:lnTo>
                  <a:pt x="69850" y="249554"/>
                </a:lnTo>
                <a:lnTo>
                  <a:pt x="76200" y="236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52776" y="2776473"/>
            <a:ext cx="76200" cy="813435"/>
          </a:xfrm>
          <a:custGeom>
            <a:avLst/>
            <a:gdLst/>
            <a:ahLst/>
            <a:cxnLst/>
            <a:rect l="l" t="t" r="r" b="b"/>
            <a:pathLst>
              <a:path w="76200" h="813435">
                <a:moveTo>
                  <a:pt x="33274" y="737235"/>
                </a:moveTo>
                <a:lnTo>
                  <a:pt x="0" y="737235"/>
                </a:lnTo>
                <a:lnTo>
                  <a:pt x="38100" y="813435"/>
                </a:lnTo>
                <a:lnTo>
                  <a:pt x="69850" y="749935"/>
                </a:lnTo>
                <a:lnTo>
                  <a:pt x="33274" y="749935"/>
                </a:lnTo>
                <a:lnTo>
                  <a:pt x="33274" y="737235"/>
                </a:lnTo>
                <a:close/>
              </a:path>
              <a:path w="76200" h="813435">
                <a:moveTo>
                  <a:pt x="42799" y="0"/>
                </a:moveTo>
                <a:lnTo>
                  <a:pt x="33274" y="0"/>
                </a:lnTo>
                <a:lnTo>
                  <a:pt x="33274" y="749935"/>
                </a:lnTo>
                <a:lnTo>
                  <a:pt x="42799" y="749935"/>
                </a:lnTo>
                <a:lnTo>
                  <a:pt x="42799" y="0"/>
                </a:lnTo>
                <a:close/>
              </a:path>
              <a:path w="76200" h="813435">
                <a:moveTo>
                  <a:pt x="76200" y="737235"/>
                </a:moveTo>
                <a:lnTo>
                  <a:pt x="42799" y="737235"/>
                </a:lnTo>
                <a:lnTo>
                  <a:pt x="42799" y="749935"/>
                </a:lnTo>
                <a:lnTo>
                  <a:pt x="69850" y="749935"/>
                </a:lnTo>
                <a:lnTo>
                  <a:pt x="76200" y="737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2248" y="2557526"/>
            <a:ext cx="590550" cy="76200"/>
          </a:xfrm>
          <a:custGeom>
            <a:avLst/>
            <a:gdLst/>
            <a:ahLst/>
            <a:cxnLst/>
            <a:rect l="l" t="t" r="r" b="b"/>
            <a:pathLst>
              <a:path w="590550" h="76200">
                <a:moveTo>
                  <a:pt x="514096" y="0"/>
                </a:moveTo>
                <a:lnTo>
                  <a:pt x="514096" y="76200"/>
                </a:lnTo>
                <a:lnTo>
                  <a:pt x="580898" y="42799"/>
                </a:lnTo>
                <a:lnTo>
                  <a:pt x="526796" y="42799"/>
                </a:lnTo>
                <a:lnTo>
                  <a:pt x="526796" y="33274"/>
                </a:lnTo>
                <a:lnTo>
                  <a:pt x="580644" y="33274"/>
                </a:lnTo>
                <a:lnTo>
                  <a:pt x="514096" y="0"/>
                </a:lnTo>
                <a:close/>
              </a:path>
              <a:path w="590550" h="76200">
                <a:moveTo>
                  <a:pt x="514096" y="33274"/>
                </a:moveTo>
                <a:lnTo>
                  <a:pt x="0" y="33274"/>
                </a:lnTo>
                <a:lnTo>
                  <a:pt x="0" y="42799"/>
                </a:lnTo>
                <a:lnTo>
                  <a:pt x="514096" y="42799"/>
                </a:lnTo>
                <a:lnTo>
                  <a:pt x="514096" y="33274"/>
                </a:lnTo>
                <a:close/>
              </a:path>
              <a:path w="590550" h="76200">
                <a:moveTo>
                  <a:pt x="580644" y="33274"/>
                </a:moveTo>
                <a:lnTo>
                  <a:pt x="526796" y="33274"/>
                </a:lnTo>
                <a:lnTo>
                  <a:pt x="526796" y="42799"/>
                </a:lnTo>
                <a:lnTo>
                  <a:pt x="580898" y="42799"/>
                </a:lnTo>
                <a:lnTo>
                  <a:pt x="590296" y="38100"/>
                </a:lnTo>
                <a:lnTo>
                  <a:pt x="580644" y="3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85975" y="1743075"/>
            <a:ext cx="1190625" cy="282770"/>
          </a:xfrm>
          <a:prstGeom prst="rect">
            <a:avLst/>
          </a:prstGeom>
          <a:solidFill>
            <a:srgbClr val="FAC59E"/>
          </a:solidFill>
        </p:spPr>
        <p:txBody>
          <a:bodyPr vert="horz" wrap="square" lIns="0" tIns="66675" rIns="0" bIns="0" rtlCol="0">
            <a:spAutoFit/>
          </a:bodyPr>
          <a:lstStyle/>
          <a:p>
            <a:pPr marL="255904">
              <a:lnSpc>
                <a:spcPct val="100000"/>
              </a:lnSpc>
              <a:spcBef>
                <a:spcPts val="525"/>
              </a:spcBef>
            </a:pPr>
            <a:r>
              <a:rPr lang="en-US" sz="1400" spc="-5" dirty="0">
                <a:latin typeface="Arial"/>
                <a:cs typeface="Arial"/>
              </a:rPr>
              <a:t>Tyrosine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85975" y="2409825"/>
            <a:ext cx="1190625" cy="291105"/>
          </a:xfrm>
          <a:prstGeom prst="rect">
            <a:avLst/>
          </a:prstGeom>
          <a:solidFill>
            <a:srgbClr val="FAC59E"/>
          </a:solidFill>
        </p:spPr>
        <p:txBody>
          <a:bodyPr vert="horz" wrap="square" lIns="0" tIns="74930" rIns="0" bIns="0" rtlCol="0">
            <a:spAutoFit/>
          </a:bodyPr>
          <a:lstStyle/>
          <a:p>
            <a:pPr marL="294005">
              <a:lnSpc>
                <a:spcPct val="100000"/>
              </a:lnSpc>
              <a:spcBef>
                <a:spcPts val="590"/>
              </a:spcBef>
            </a:pPr>
            <a:r>
              <a:rPr sz="1400" spc="25" dirty="0">
                <a:latin typeface="Arial"/>
                <a:cs typeface="Arial"/>
              </a:rPr>
              <a:t>L-</a:t>
            </a:r>
            <a:r>
              <a:rPr lang="en-US" sz="1400" spc="25" dirty="0">
                <a:latin typeface="Arial"/>
                <a:cs typeface="Arial"/>
              </a:rPr>
              <a:t>Dopa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85975" y="3590925"/>
            <a:ext cx="1190625" cy="361950"/>
          </a:xfrm>
          <a:custGeom>
            <a:avLst/>
            <a:gdLst/>
            <a:ahLst/>
            <a:cxnLst/>
            <a:rect l="l" t="t" r="r" b="b"/>
            <a:pathLst>
              <a:path w="1190625" h="361950">
                <a:moveTo>
                  <a:pt x="0" y="361950"/>
                </a:moveTo>
                <a:lnTo>
                  <a:pt x="1190625" y="361950"/>
                </a:lnTo>
                <a:lnTo>
                  <a:pt x="119062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FAC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85975" y="3644328"/>
            <a:ext cx="119062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25"/>
              </a:spcBef>
            </a:pPr>
            <a:r>
              <a:rPr lang="en-US" sz="1400" spc="10" dirty="0">
                <a:latin typeface="Arial"/>
                <a:cs typeface="Arial"/>
              </a:rPr>
              <a:t>Dopamine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00200" y="3467100"/>
            <a:ext cx="600075" cy="600075"/>
          </a:xfrm>
          <a:custGeom>
            <a:avLst/>
            <a:gdLst/>
            <a:ahLst/>
            <a:cxnLst/>
            <a:rect l="l" t="t" r="r" b="b"/>
            <a:pathLst>
              <a:path w="600075" h="600075">
                <a:moveTo>
                  <a:pt x="300100" y="0"/>
                </a:moveTo>
                <a:lnTo>
                  <a:pt x="251424" y="3927"/>
                </a:lnTo>
                <a:lnTo>
                  <a:pt x="205248" y="15298"/>
                </a:lnTo>
                <a:lnTo>
                  <a:pt x="162190" y="33494"/>
                </a:lnTo>
                <a:lnTo>
                  <a:pt x="122867" y="57895"/>
                </a:lnTo>
                <a:lnTo>
                  <a:pt x="87899" y="87884"/>
                </a:lnTo>
                <a:lnTo>
                  <a:pt x="57903" y="122840"/>
                </a:lnTo>
                <a:lnTo>
                  <a:pt x="33497" y="162146"/>
                </a:lnTo>
                <a:lnTo>
                  <a:pt x="15299" y="205183"/>
                </a:lnTo>
                <a:lnTo>
                  <a:pt x="3927" y="251331"/>
                </a:lnTo>
                <a:lnTo>
                  <a:pt x="0" y="299974"/>
                </a:lnTo>
                <a:lnTo>
                  <a:pt x="3927" y="348650"/>
                </a:lnTo>
                <a:lnTo>
                  <a:pt x="15299" y="394826"/>
                </a:lnTo>
                <a:lnTo>
                  <a:pt x="33497" y="437884"/>
                </a:lnTo>
                <a:lnTo>
                  <a:pt x="57903" y="477207"/>
                </a:lnTo>
                <a:lnTo>
                  <a:pt x="87899" y="512175"/>
                </a:lnTo>
                <a:lnTo>
                  <a:pt x="122867" y="542171"/>
                </a:lnTo>
                <a:lnTo>
                  <a:pt x="162190" y="566577"/>
                </a:lnTo>
                <a:lnTo>
                  <a:pt x="205248" y="584775"/>
                </a:lnTo>
                <a:lnTo>
                  <a:pt x="251424" y="596147"/>
                </a:lnTo>
                <a:lnTo>
                  <a:pt x="300100" y="600075"/>
                </a:lnTo>
                <a:lnTo>
                  <a:pt x="348743" y="596147"/>
                </a:lnTo>
                <a:lnTo>
                  <a:pt x="394891" y="584775"/>
                </a:lnTo>
                <a:lnTo>
                  <a:pt x="437928" y="566577"/>
                </a:lnTo>
                <a:lnTo>
                  <a:pt x="477234" y="542171"/>
                </a:lnTo>
                <a:lnTo>
                  <a:pt x="512190" y="512175"/>
                </a:lnTo>
                <a:lnTo>
                  <a:pt x="542179" y="477207"/>
                </a:lnTo>
                <a:lnTo>
                  <a:pt x="566580" y="437884"/>
                </a:lnTo>
                <a:lnTo>
                  <a:pt x="584776" y="394826"/>
                </a:lnTo>
                <a:lnTo>
                  <a:pt x="596147" y="348650"/>
                </a:lnTo>
                <a:lnTo>
                  <a:pt x="600075" y="299974"/>
                </a:lnTo>
                <a:lnTo>
                  <a:pt x="596147" y="251331"/>
                </a:lnTo>
                <a:lnTo>
                  <a:pt x="584776" y="205183"/>
                </a:lnTo>
                <a:lnTo>
                  <a:pt x="566580" y="162146"/>
                </a:lnTo>
                <a:lnTo>
                  <a:pt x="542179" y="122840"/>
                </a:lnTo>
                <a:lnTo>
                  <a:pt x="512191" y="87884"/>
                </a:lnTo>
                <a:lnTo>
                  <a:pt x="477234" y="57895"/>
                </a:lnTo>
                <a:lnTo>
                  <a:pt x="437928" y="33494"/>
                </a:lnTo>
                <a:lnTo>
                  <a:pt x="394891" y="15298"/>
                </a:lnTo>
                <a:lnTo>
                  <a:pt x="348743" y="3927"/>
                </a:lnTo>
                <a:lnTo>
                  <a:pt x="300100" y="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30226" y="3585083"/>
            <a:ext cx="76986" cy="65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08892" y="3655195"/>
            <a:ext cx="278130" cy="202565"/>
          </a:xfrm>
          <a:custGeom>
            <a:avLst/>
            <a:gdLst/>
            <a:ahLst/>
            <a:cxnLst/>
            <a:rect l="l" t="t" r="r" b="b"/>
            <a:pathLst>
              <a:path w="278130" h="202564">
                <a:moveTo>
                  <a:pt x="268371" y="32993"/>
                </a:moveTo>
                <a:lnTo>
                  <a:pt x="184285" y="32993"/>
                </a:lnTo>
                <a:lnTo>
                  <a:pt x="99119" y="169093"/>
                </a:lnTo>
                <a:lnTo>
                  <a:pt x="8660" y="169093"/>
                </a:lnTo>
                <a:lnTo>
                  <a:pt x="0" y="176516"/>
                </a:lnTo>
                <a:lnTo>
                  <a:pt x="0" y="194663"/>
                </a:lnTo>
                <a:lnTo>
                  <a:pt x="8660" y="202086"/>
                </a:lnTo>
                <a:lnTo>
                  <a:pt x="71095" y="202086"/>
                </a:lnTo>
                <a:lnTo>
                  <a:pt x="268371" y="32993"/>
                </a:lnTo>
                <a:close/>
              </a:path>
              <a:path w="278130" h="202564">
                <a:moveTo>
                  <a:pt x="229995" y="0"/>
                </a:moveTo>
                <a:lnTo>
                  <a:pt x="137131" y="0"/>
                </a:lnTo>
                <a:lnTo>
                  <a:pt x="130876" y="3299"/>
                </a:lnTo>
                <a:lnTo>
                  <a:pt x="96232" y="58151"/>
                </a:lnTo>
                <a:lnTo>
                  <a:pt x="93916" y="64357"/>
                </a:lnTo>
                <a:lnTo>
                  <a:pt x="94668" y="70678"/>
                </a:lnTo>
                <a:lnTo>
                  <a:pt x="119809" y="82484"/>
                </a:lnTo>
                <a:lnTo>
                  <a:pt x="126545" y="79185"/>
                </a:lnTo>
                <a:lnTo>
                  <a:pt x="129913" y="73823"/>
                </a:lnTo>
                <a:lnTo>
                  <a:pt x="155896" y="32993"/>
                </a:lnTo>
                <a:lnTo>
                  <a:pt x="268371" y="32993"/>
                </a:lnTo>
                <a:lnTo>
                  <a:pt x="277804" y="24908"/>
                </a:lnTo>
                <a:lnTo>
                  <a:pt x="236250" y="2474"/>
                </a:lnTo>
                <a:lnTo>
                  <a:pt x="233363" y="824"/>
                </a:lnTo>
                <a:lnTo>
                  <a:pt x="2299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81475" y="3609975"/>
            <a:ext cx="1257300" cy="361950"/>
          </a:xfrm>
          <a:custGeom>
            <a:avLst/>
            <a:gdLst/>
            <a:ahLst/>
            <a:cxnLst/>
            <a:rect l="l" t="t" r="r" b="b"/>
            <a:pathLst>
              <a:path w="1257300" h="361950">
                <a:moveTo>
                  <a:pt x="0" y="361950"/>
                </a:moveTo>
                <a:lnTo>
                  <a:pt x="1257300" y="361950"/>
                </a:lnTo>
                <a:lnTo>
                  <a:pt x="12573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57700" y="3657766"/>
            <a:ext cx="97168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1400" spc="-30" dirty="0" err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lang="en-US" sz="1400" spc="-20" dirty="0" err="1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lang="en-US" sz="1400" spc="5" dirty="0" err="1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lang="en-US" sz="1400" spc="25" dirty="0">
                <a:solidFill>
                  <a:srgbClr val="FFFFFF"/>
                </a:solidFill>
                <a:latin typeface="Gill Sans MT"/>
                <a:cs typeface="Gill Sans MT"/>
              </a:rPr>
              <a:t>/N</a:t>
            </a:r>
            <a:r>
              <a:rPr lang="en-US" sz="1400" dirty="0">
                <a:solidFill>
                  <a:srgbClr val="FFFFFF"/>
                </a:solidFill>
                <a:latin typeface="Gill Sans MT"/>
                <a:cs typeface="Gill Sans MT"/>
              </a:rPr>
              <a:t>or</a:t>
            </a:r>
            <a:endParaRPr lang="en-US" sz="1400" dirty="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67150" y="3467100"/>
            <a:ext cx="590550" cy="600075"/>
          </a:xfrm>
          <a:custGeom>
            <a:avLst/>
            <a:gdLst/>
            <a:ahLst/>
            <a:cxnLst/>
            <a:rect l="l" t="t" r="r" b="b"/>
            <a:pathLst>
              <a:path w="590550" h="600075">
                <a:moveTo>
                  <a:pt x="295275" y="0"/>
                </a:moveTo>
                <a:lnTo>
                  <a:pt x="247381" y="3927"/>
                </a:lnTo>
                <a:lnTo>
                  <a:pt x="201948" y="15298"/>
                </a:lnTo>
                <a:lnTo>
                  <a:pt x="159582" y="33494"/>
                </a:lnTo>
                <a:lnTo>
                  <a:pt x="120892" y="57895"/>
                </a:lnTo>
                <a:lnTo>
                  <a:pt x="86487" y="87884"/>
                </a:lnTo>
                <a:lnTo>
                  <a:pt x="56973" y="122840"/>
                </a:lnTo>
                <a:lnTo>
                  <a:pt x="32959" y="162146"/>
                </a:lnTo>
                <a:lnTo>
                  <a:pt x="15054" y="205183"/>
                </a:lnTo>
                <a:lnTo>
                  <a:pt x="3864" y="251331"/>
                </a:lnTo>
                <a:lnTo>
                  <a:pt x="0" y="299974"/>
                </a:lnTo>
                <a:lnTo>
                  <a:pt x="3864" y="348650"/>
                </a:lnTo>
                <a:lnTo>
                  <a:pt x="15054" y="394826"/>
                </a:lnTo>
                <a:lnTo>
                  <a:pt x="32959" y="437884"/>
                </a:lnTo>
                <a:lnTo>
                  <a:pt x="56973" y="477207"/>
                </a:lnTo>
                <a:lnTo>
                  <a:pt x="86487" y="512175"/>
                </a:lnTo>
                <a:lnTo>
                  <a:pt x="120892" y="542171"/>
                </a:lnTo>
                <a:lnTo>
                  <a:pt x="159582" y="566577"/>
                </a:lnTo>
                <a:lnTo>
                  <a:pt x="201948" y="584775"/>
                </a:lnTo>
                <a:lnTo>
                  <a:pt x="247381" y="596147"/>
                </a:lnTo>
                <a:lnTo>
                  <a:pt x="295275" y="600075"/>
                </a:lnTo>
                <a:lnTo>
                  <a:pt x="343168" y="596147"/>
                </a:lnTo>
                <a:lnTo>
                  <a:pt x="388601" y="584775"/>
                </a:lnTo>
                <a:lnTo>
                  <a:pt x="430967" y="566577"/>
                </a:lnTo>
                <a:lnTo>
                  <a:pt x="469657" y="542171"/>
                </a:lnTo>
                <a:lnTo>
                  <a:pt x="504062" y="512175"/>
                </a:lnTo>
                <a:lnTo>
                  <a:pt x="533576" y="477207"/>
                </a:lnTo>
                <a:lnTo>
                  <a:pt x="557590" y="437884"/>
                </a:lnTo>
                <a:lnTo>
                  <a:pt x="575495" y="394826"/>
                </a:lnTo>
                <a:lnTo>
                  <a:pt x="586685" y="348650"/>
                </a:lnTo>
                <a:lnTo>
                  <a:pt x="590550" y="299974"/>
                </a:lnTo>
                <a:lnTo>
                  <a:pt x="586685" y="251331"/>
                </a:lnTo>
                <a:lnTo>
                  <a:pt x="575495" y="205183"/>
                </a:lnTo>
                <a:lnTo>
                  <a:pt x="557590" y="162146"/>
                </a:lnTo>
                <a:lnTo>
                  <a:pt x="533576" y="122840"/>
                </a:lnTo>
                <a:lnTo>
                  <a:pt x="504063" y="87884"/>
                </a:lnTo>
                <a:lnTo>
                  <a:pt x="469657" y="57895"/>
                </a:lnTo>
                <a:lnTo>
                  <a:pt x="430967" y="33494"/>
                </a:lnTo>
                <a:lnTo>
                  <a:pt x="388601" y="15298"/>
                </a:lnTo>
                <a:lnTo>
                  <a:pt x="343168" y="3927"/>
                </a:lnTo>
                <a:lnTo>
                  <a:pt x="295275" y="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97332" y="3609975"/>
            <a:ext cx="317500" cy="333375"/>
          </a:xfrm>
          <a:custGeom>
            <a:avLst/>
            <a:gdLst/>
            <a:ahLst/>
            <a:cxnLst/>
            <a:rect l="l" t="t" r="r" b="b"/>
            <a:pathLst>
              <a:path w="317500" h="333375">
                <a:moveTo>
                  <a:pt x="120191" y="284733"/>
                </a:moveTo>
                <a:lnTo>
                  <a:pt x="100322" y="284733"/>
                </a:lnTo>
                <a:lnTo>
                  <a:pt x="102227" y="284988"/>
                </a:lnTo>
                <a:lnTo>
                  <a:pt x="103370" y="284988"/>
                </a:lnTo>
                <a:lnTo>
                  <a:pt x="104513" y="291973"/>
                </a:lnTo>
                <a:lnTo>
                  <a:pt x="104437" y="294894"/>
                </a:lnTo>
                <a:lnTo>
                  <a:pt x="104005" y="302132"/>
                </a:lnTo>
                <a:lnTo>
                  <a:pt x="103940" y="306197"/>
                </a:lnTo>
                <a:lnTo>
                  <a:pt x="126484" y="333375"/>
                </a:lnTo>
                <a:lnTo>
                  <a:pt x="238244" y="333375"/>
                </a:lnTo>
                <a:lnTo>
                  <a:pt x="266196" y="318897"/>
                </a:lnTo>
                <a:lnTo>
                  <a:pt x="126738" y="318897"/>
                </a:lnTo>
                <a:lnTo>
                  <a:pt x="120261" y="313436"/>
                </a:lnTo>
                <a:lnTo>
                  <a:pt x="121023" y="294131"/>
                </a:lnTo>
                <a:lnTo>
                  <a:pt x="121658" y="291973"/>
                </a:lnTo>
                <a:lnTo>
                  <a:pt x="120191" y="284733"/>
                </a:lnTo>
                <a:close/>
              </a:path>
              <a:path w="317500" h="333375">
                <a:moveTo>
                  <a:pt x="171188" y="0"/>
                </a:moveTo>
                <a:lnTo>
                  <a:pt x="171188" y="14477"/>
                </a:lnTo>
                <a:lnTo>
                  <a:pt x="190859" y="15468"/>
                </a:lnTo>
                <a:lnTo>
                  <a:pt x="210446" y="18494"/>
                </a:lnTo>
                <a:lnTo>
                  <a:pt x="247134" y="30987"/>
                </a:lnTo>
                <a:lnTo>
                  <a:pt x="287789" y="71453"/>
                </a:lnTo>
                <a:lnTo>
                  <a:pt x="300728" y="121919"/>
                </a:lnTo>
                <a:lnTo>
                  <a:pt x="295026" y="153427"/>
                </a:lnTo>
                <a:lnTo>
                  <a:pt x="281217" y="178054"/>
                </a:lnTo>
                <a:lnTo>
                  <a:pt x="264241" y="202680"/>
                </a:lnTo>
                <a:lnTo>
                  <a:pt x="249039" y="234187"/>
                </a:lnTo>
                <a:lnTo>
                  <a:pt x="245985" y="250803"/>
                </a:lnTo>
                <a:lnTo>
                  <a:pt x="246514" y="268430"/>
                </a:lnTo>
                <a:lnTo>
                  <a:pt x="249164" y="286176"/>
                </a:lnTo>
                <a:lnTo>
                  <a:pt x="252468" y="303149"/>
                </a:lnTo>
                <a:lnTo>
                  <a:pt x="253865" y="311150"/>
                </a:lnTo>
                <a:lnTo>
                  <a:pt x="247134" y="318643"/>
                </a:lnTo>
                <a:lnTo>
                  <a:pt x="238244" y="318897"/>
                </a:lnTo>
                <a:lnTo>
                  <a:pt x="266196" y="318897"/>
                </a:lnTo>
                <a:lnTo>
                  <a:pt x="267835" y="317119"/>
                </a:lnTo>
                <a:lnTo>
                  <a:pt x="270502" y="308863"/>
                </a:lnTo>
                <a:lnTo>
                  <a:pt x="268978" y="300863"/>
                </a:lnTo>
                <a:lnTo>
                  <a:pt x="268470" y="298957"/>
                </a:lnTo>
                <a:lnTo>
                  <a:pt x="268216" y="296925"/>
                </a:lnTo>
                <a:lnTo>
                  <a:pt x="267585" y="293624"/>
                </a:lnTo>
                <a:lnTo>
                  <a:pt x="264969" y="280310"/>
                </a:lnTo>
                <a:lnTo>
                  <a:pt x="262913" y="265477"/>
                </a:lnTo>
                <a:lnTo>
                  <a:pt x="262732" y="256635"/>
                </a:lnTo>
                <a:lnTo>
                  <a:pt x="262692" y="250803"/>
                </a:lnTo>
                <a:lnTo>
                  <a:pt x="265041" y="238251"/>
                </a:lnTo>
                <a:lnTo>
                  <a:pt x="270470" y="225123"/>
                </a:lnTo>
                <a:lnTo>
                  <a:pt x="276661" y="213613"/>
                </a:lnTo>
                <a:lnTo>
                  <a:pt x="283329" y="203247"/>
                </a:lnTo>
                <a:lnTo>
                  <a:pt x="290187" y="193548"/>
                </a:lnTo>
                <a:lnTo>
                  <a:pt x="300079" y="178944"/>
                </a:lnTo>
                <a:lnTo>
                  <a:pt x="308840" y="162925"/>
                </a:lnTo>
                <a:lnTo>
                  <a:pt x="315100" y="144309"/>
                </a:lnTo>
                <a:lnTo>
                  <a:pt x="317492" y="121919"/>
                </a:lnTo>
                <a:lnTo>
                  <a:pt x="316551" y="107513"/>
                </a:lnTo>
                <a:lnTo>
                  <a:pt x="303014" y="65150"/>
                </a:lnTo>
                <a:lnTo>
                  <a:pt x="269670" y="26521"/>
                </a:lnTo>
                <a:lnTo>
                  <a:pt x="215431" y="4587"/>
                </a:lnTo>
                <a:lnTo>
                  <a:pt x="193577" y="1156"/>
                </a:lnTo>
                <a:lnTo>
                  <a:pt x="171188" y="0"/>
                </a:lnTo>
                <a:close/>
              </a:path>
              <a:path w="317500" h="333375">
                <a:moveTo>
                  <a:pt x="171188" y="0"/>
                </a:moveTo>
                <a:lnTo>
                  <a:pt x="130040" y="4232"/>
                </a:lnTo>
                <a:lnTo>
                  <a:pt x="72745" y="28487"/>
                </a:lnTo>
                <a:lnTo>
                  <a:pt x="34244" y="75858"/>
                </a:lnTo>
                <a:lnTo>
                  <a:pt x="29329" y="93852"/>
                </a:lnTo>
                <a:lnTo>
                  <a:pt x="28948" y="95123"/>
                </a:lnTo>
                <a:lnTo>
                  <a:pt x="28948" y="96138"/>
                </a:lnTo>
                <a:lnTo>
                  <a:pt x="28694" y="97155"/>
                </a:lnTo>
                <a:lnTo>
                  <a:pt x="27233" y="107197"/>
                </a:lnTo>
                <a:lnTo>
                  <a:pt x="27487" y="116728"/>
                </a:lnTo>
                <a:lnTo>
                  <a:pt x="28694" y="125140"/>
                </a:lnTo>
                <a:lnTo>
                  <a:pt x="30091" y="131825"/>
                </a:lnTo>
                <a:lnTo>
                  <a:pt x="30091" y="132080"/>
                </a:lnTo>
                <a:lnTo>
                  <a:pt x="27805" y="135636"/>
                </a:lnTo>
                <a:lnTo>
                  <a:pt x="23614" y="141097"/>
                </a:lnTo>
                <a:lnTo>
                  <a:pt x="19042" y="146050"/>
                </a:lnTo>
                <a:lnTo>
                  <a:pt x="19042" y="146304"/>
                </a:lnTo>
                <a:lnTo>
                  <a:pt x="18788" y="146557"/>
                </a:lnTo>
                <a:lnTo>
                  <a:pt x="9604" y="158785"/>
                </a:lnTo>
                <a:lnTo>
                  <a:pt x="2659" y="170656"/>
                </a:lnTo>
                <a:lnTo>
                  <a:pt x="0" y="182098"/>
                </a:lnTo>
                <a:lnTo>
                  <a:pt x="3675" y="193039"/>
                </a:lnTo>
                <a:lnTo>
                  <a:pt x="7104" y="198247"/>
                </a:lnTo>
                <a:lnTo>
                  <a:pt x="12438" y="200787"/>
                </a:lnTo>
                <a:lnTo>
                  <a:pt x="17645" y="202311"/>
                </a:lnTo>
                <a:lnTo>
                  <a:pt x="17010" y="204216"/>
                </a:lnTo>
                <a:lnTo>
                  <a:pt x="16756" y="206248"/>
                </a:lnTo>
                <a:lnTo>
                  <a:pt x="16756" y="208533"/>
                </a:lnTo>
                <a:lnTo>
                  <a:pt x="17010" y="212979"/>
                </a:lnTo>
                <a:lnTo>
                  <a:pt x="19042" y="216788"/>
                </a:lnTo>
                <a:lnTo>
                  <a:pt x="21328" y="219710"/>
                </a:lnTo>
                <a:lnTo>
                  <a:pt x="20693" y="221995"/>
                </a:lnTo>
                <a:lnTo>
                  <a:pt x="20814" y="225298"/>
                </a:lnTo>
                <a:lnTo>
                  <a:pt x="21328" y="227456"/>
                </a:lnTo>
                <a:lnTo>
                  <a:pt x="22090" y="232537"/>
                </a:lnTo>
                <a:lnTo>
                  <a:pt x="24757" y="235712"/>
                </a:lnTo>
                <a:lnTo>
                  <a:pt x="27043" y="237744"/>
                </a:lnTo>
                <a:lnTo>
                  <a:pt x="27043" y="238506"/>
                </a:lnTo>
                <a:lnTo>
                  <a:pt x="26662" y="239013"/>
                </a:lnTo>
                <a:lnTo>
                  <a:pt x="25773" y="248038"/>
                </a:lnTo>
                <a:lnTo>
                  <a:pt x="26884" y="256635"/>
                </a:lnTo>
                <a:lnTo>
                  <a:pt x="59991" y="284364"/>
                </a:lnTo>
                <a:lnTo>
                  <a:pt x="70858" y="285369"/>
                </a:lnTo>
                <a:lnTo>
                  <a:pt x="77462" y="285369"/>
                </a:lnTo>
                <a:lnTo>
                  <a:pt x="82034" y="285242"/>
                </a:lnTo>
                <a:lnTo>
                  <a:pt x="86352" y="284988"/>
                </a:lnTo>
                <a:lnTo>
                  <a:pt x="90035" y="284733"/>
                </a:lnTo>
                <a:lnTo>
                  <a:pt x="120191" y="284733"/>
                </a:lnTo>
                <a:lnTo>
                  <a:pt x="119626" y="281939"/>
                </a:lnTo>
                <a:lnTo>
                  <a:pt x="117020" y="275842"/>
                </a:lnTo>
                <a:lnTo>
                  <a:pt x="112021" y="272208"/>
                </a:lnTo>
                <a:lnTo>
                  <a:pt x="105851" y="270637"/>
                </a:lnTo>
                <a:lnTo>
                  <a:pt x="71239" y="270637"/>
                </a:lnTo>
                <a:lnTo>
                  <a:pt x="57658" y="268398"/>
                </a:lnTo>
                <a:lnTo>
                  <a:pt x="48125" y="262445"/>
                </a:lnTo>
                <a:lnTo>
                  <a:pt x="43164" y="253349"/>
                </a:lnTo>
                <a:lnTo>
                  <a:pt x="43299" y="241681"/>
                </a:lnTo>
                <a:lnTo>
                  <a:pt x="45748" y="230250"/>
                </a:lnTo>
                <a:lnTo>
                  <a:pt x="38727" y="230250"/>
                </a:lnTo>
                <a:lnTo>
                  <a:pt x="37838" y="225298"/>
                </a:lnTo>
                <a:lnTo>
                  <a:pt x="36695" y="220218"/>
                </a:lnTo>
                <a:lnTo>
                  <a:pt x="41267" y="216281"/>
                </a:lnTo>
                <a:lnTo>
                  <a:pt x="33901" y="212217"/>
                </a:lnTo>
                <a:lnTo>
                  <a:pt x="33520" y="208025"/>
                </a:lnTo>
                <a:lnTo>
                  <a:pt x="33266" y="203581"/>
                </a:lnTo>
                <a:lnTo>
                  <a:pt x="37838" y="199008"/>
                </a:lnTo>
                <a:lnTo>
                  <a:pt x="37584" y="194056"/>
                </a:lnTo>
                <a:lnTo>
                  <a:pt x="37298" y="190245"/>
                </a:lnTo>
                <a:lnTo>
                  <a:pt x="20947" y="190245"/>
                </a:lnTo>
                <a:lnTo>
                  <a:pt x="17899" y="185547"/>
                </a:lnTo>
                <a:lnTo>
                  <a:pt x="34702" y="152064"/>
                </a:lnTo>
                <a:lnTo>
                  <a:pt x="39838" y="145780"/>
                </a:lnTo>
                <a:lnTo>
                  <a:pt x="45021" y="138900"/>
                </a:lnTo>
                <a:lnTo>
                  <a:pt x="47490" y="134366"/>
                </a:lnTo>
                <a:lnTo>
                  <a:pt x="46718" y="129668"/>
                </a:lnTo>
                <a:lnTo>
                  <a:pt x="45029" y="121459"/>
                </a:lnTo>
                <a:lnTo>
                  <a:pt x="43936" y="111130"/>
                </a:lnTo>
                <a:lnTo>
                  <a:pt x="58602" y="63833"/>
                </a:lnTo>
                <a:lnTo>
                  <a:pt x="123309" y="21208"/>
                </a:lnTo>
                <a:lnTo>
                  <a:pt x="171188" y="14477"/>
                </a:lnTo>
                <a:lnTo>
                  <a:pt x="171188" y="0"/>
                </a:lnTo>
                <a:close/>
              </a:path>
              <a:path w="317500" h="333375">
                <a:moveTo>
                  <a:pt x="96893" y="270001"/>
                </a:moveTo>
                <a:lnTo>
                  <a:pt x="89400" y="270001"/>
                </a:lnTo>
                <a:lnTo>
                  <a:pt x="80891" y="270637"/>
                </a:lnTo>
                <a:lnTo>
                  <a:pt x="105851" y="270637"/>
                </a:lnTo>
                <a:lnTo>
                  <a:pt x="105142" y="270456"/>
                </a:lnTo>
                <a:lnTo>
                  <a:pt x="96893" y="270001"/>
                </a:lnTo>
                <a:close/>
              </a:path>
              <a:path w="317500" h="333375">
                <a:moveTo>
                  <a:pt x="46347" y="227456"/>
                </a:moveTo>
                <a:lnTo>
                  <a:pt x="38727" y="230250"/>
                </a:lnTo>
                <a:lnTo>
                  <a:pt x="45748" y="230250"/>
                </a:lnTo>
                <a:lnTo>
                  <a:pt x="46347" y="227456"/>
                </a:lnTo>
                <a:close/>
              </a:path>
              <a:path w="317500" h="333375">
                <a:moveTo>
                  <a:pt x="37203" y="188975"/>
                </a:moveTo>
                <a:lnTo>
                  <a:pt x="20947" y="190245"/>
                </a:lnTo>
                <a:lnTo>
                  <a:pt x="37298" y="190245"/>
                </a:lnTo>
                <a:lnTo>
                  <a:pt x="37203" y="1889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29075" y="3819525"/>
            <a:ext cx="19050" cy="38100"/>
          </a:xfrm>
          <a:custGeom>
            <a:avLst/>
            <a:gdLst/>
            <a:ahLst/>
            <a:cxnLst/>
            <a:rect l="l" t="t" r="r" b="b"/>
            <a:pathLst>
              <a:path w="19050" h="38100">
                <a:moveTo>
                  <a:pt x="19050" y="0"/>
                </a:moveTo>
                <a:lnTo>
                  <a:pt x="0" y="27305"/>
                </a:lnTo>
                <a:lnTo>
                  <a:pt x="1777" y="33400"/>
                </a:lnTo>
                <a:lnTo>
                  <a:pt x="5841" y="35813"/>
                </a:lnTo>
                <a:lnTo>
                  <a:pt x="10033" y="38100"/>
                </a:lnTo>
                <a:lnTo>
                  <a:pt x="14986" y="35813"/>
                </a:lnTo>
                <a:lnTo>
                  <a:pt x="19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90975" y="3848100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8575" y="0"/>
                </a:moveTo>
                <a:lnTo>
                  <a:pt x="0" y="18668"/>
                </a:lnTo>
                <a:lnTo>
                  <a:pt x="1397" y="23749"/>
                </a:lnTo>
                <a:lnTo>
                  <a:pt x="6096" y="26162"/>
                </a:lnTo>
                <a:lnTo>
                  <a:pt x="11049" y="28575"/>
                </a:lnTo>
                <a:lnTo>
                  <a:pt x="17779" y="27431"/>
                </a:lnTo>
                <a:lnTo>
                  <a:pt x="20954" y="23749"/>
                </a:lnTo>
                <a:lnTo>
                  <a:pt x="24511" y="20066"/>
                </a:lnTo>
                <a:lnTo>
                  <a:pt x="28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10025" y="3867150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8575" y="0"/>
                </a:moveTo>
                <a:lnTo>
                  <a:pt x="0" y="20700"/>
                </a:lnTo>
                <a:lnTo>
                  <a:pt x="3048" y="25273"/>
                </a:lnTo>
                <a:lnTo>
                  <a:pt x="9525" y="26924"/>
                </a:lnTo>
                <a:lnTo>
                  <a:pt x="15621" y="28575"/>
                </a:lnTo>
                <a:lnTo>
                  <a:pt x="23113" y="26924"/>
                </a:lnTo>
                <a:lnTo>
                  <a:pt x="25908" y="22987"/>
                </a:lnTo>
                <a:lnTo>
                  <a:pt x="28575" y="18923"/>
                </a:lnTo>
                <a:lnTo>
                  <a:pt x="28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86225" y="37623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732" y="0"/>
                </a:moveTo>
                <a:lnTo>
                  <a:pt x="4317" y="0"/>
                </a:lnTo>
                <a:lnTo>
                  <a:pt x="0" y="4063"/>
                </a:lnTo>
                <a:lnTo>
                  <a:pt x="0" y="14731"/>
                </a:lnTo>
                <a:lnTo>
                  <a:pt x="4317" y="19050"/>
                </a:lnTo>
                <a:lnTo>
                  <a:pt x="14732" y="19050"/>
                </a:lnTo>
                <a:lnTo>
                  <a:pt x="19050" y="14731"/>
                </a:lnTo>
                <a:lnTo>
                  <a:pt x="19050" y="4063"/>
                </a:lnTo>
                <a:lnTo>
                  <a:pt x="14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05275" y="379095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986" y="0"/>
                </a:moveTo>
                <a:lnTo>
                  <a:pt x="4317" y="0"/>
                </a:lnTo>
                <a:lnTo>
                  <a:pt x="0" y="4318"/>
                </a:lnTo>
                <a:lnTo>
                  <a:pt x="0" y="14731"/>
                </a:lnTo>
                <a:lnTo>
                  <a:pt x="4317" y="19050"/>
                </a:lnTo>
                <a:lnTo>
                  <a:pt x="14986" y="19050"/>
                </a:lnTo>
                <a:lnTo>
                  <a:pt x="19050" y="14731"/>
                </a:lnTo>
                <a:lnTo>
                  <a:pt x="19050" y="4318"/>
                </a:lnTo>
                <a:lnTo>
                  <a:pt x="14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14800" y="37242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732" y="0"/>
                </a:moveTo>
                <a:lnTo>
                  <a:pt x="4317" y="0"/>
                </a:lnTo>
                <a:lnTo>
                  <a:pt x="0" y="4318"/>
                </a:lnTo>
                <a:lnTo>
                  <a:pt x="0" y="14731"/>
                </a:lnTo>
                <a:lnTo>
                  <a:pt x="4317" y="19050"/>
                </a:lnTo>
                <a:lnTo>
                  <a:pt x="14732" y="19050"/>
                </a:lnTo>
                <a:lnTo>
                  <a:pt x="19050" y="14731"/>
                </a:lnTo>
                <a:lnTo>
                  <a:pt x="19050" y="4318"/>
                </a:lnTo>
                <a:lnTo>
                  <a:pt x="14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33850" y="375285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986" y="0"/>
                </a:moveTo>
                <a:lnTo>
                  <a:pt x="4317" y="0"/>
                </a:lnTo>
                <a:lnTo>
                  <a:pt x="0" y="4063"/>
                </a:lnTo>
                <a:lnTo>
                  <a:pt x="0" y="14731"/>
                </a:lnTo>
                <a:lnTo>
                  <a:pt x="4317" y="19050"/>
                </a:lnTo>
                <a:lnTo>
                  <a:pt x="14986" y="19050"/>
                </a:lnTo>
                <a:lnTo>
                  <a:pt x="19050" y="14731"/>
                </a:lnTo>
                <a:lnTo>
                  <a:pt x="19050" y="4063"/>
                </a:lnTo>
                <a:lnTo>
                  <a:pt x="14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2900" y="37814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986" y="0"/>
                </a:moveTo>
                <a:lnTo>
                  <a:pt x="4317" y="0"/>
                </a:lnTo>
                <a:lnTo>
                  <a:pt x="0" y="4063"/>
                </a:lnTo>
                <a:lnTo>
                  <a:pt x="0" y="14731"/>
                </a:lnTo>
                <a:lnTo>
                  <a:pt x="4317" y="19050"/>
                </a:lnTo>
                <a:lnTo>
                  <a:pt x="14986" y="19050"/>
                </a:lnTo>
                <a:lnTo>
                  <a:pt x="19050" y="14731"/>
                </a:lnTo>
                <a:lnTo>
                  <a:pt x="19050" y="4063"/>
                </a:lnTo>
                <a:lnTo>
                  <a:pt x="14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62425" y="3743325"/>
            <a:ext cx="28575" cy="19050"/>
          </a:xfrm>
          <a:custGeom>
            <a:avLst/>
            <a:gdLst/>
            <a:ahLst/>
            <a:cxnLst/>
            <a:rect l="l" t="t" r="r" b="b"/>
            <a:pathLst>
              <a:path w="28575" h="19050">
                <a:moveTo>
                  <a:pt x="22098" y="0"/>
                </a:moveTo>
                <a:lnTo>
                  <a:pt x="6476" y="0"/>
                </a:lnTo>
                <a:lnTo>
                  <a:pt x="0" y="4318"/>
                </a:lnTo>
                <a:lnTo>
                  <a:pt x="0" y="14731"/>
                </a:lnTo>
                <a:lnTo>
                  <a:pt x="6476" y="19050"/>
                </a:lnTo>
                <a:lnTo>
                  <a:pt x="22098" y="19050"/>
                </a:lnTo>
                <a:lnTo>
                  <a:pt x="28575" y="14731"/>
                </a:lnTo>
                <a:lnTo>
                  <a:pt x="28575" y="4318"/>
                </a:lnTo>
                <a:lnTo>
                  <a:pt x="22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085975" y="4438650"/>
            <a:ext cx="1190625" cy="292388"/>
          </a:xfrm>
          <a:prstGeom prst="rect">
            <a:avLst/>
          </a:prstGeom>
          <a:solidFill>
            <a:srgbClr val="FAC59E"/>
          </a:solidFill>
        </p:spPr>
        <p:txBody>
          <a:bodyPr vert="horz" wrap="square" lIns="0" tIns="762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600"/>
              </a:spcBef>
            </a:pPr>
            <a:r>
              <a:rPr lang="en-US" sz="1400" spc="-20" dirty="0">
                <a:latin typeface="Arial"/>
                <a:cs typeface="Arial"/>
              </a:rPr>
              <a:t>HVA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67150" y="2409825"/>
            <a:ext cx="1190625" cy="291105"/>
          </a:xfrm>
          <a:prstGeom prst="rect">
            <a:avLst/>
          </a:prstGeom>
          <a:solidFill>
            <a:srgbClr val="FAC59E"/>
          </a:solidFill>
        </p:spPr>
        <p:txBody>
          <a:bodyPr vert="horz" wrap="square" lIns="0" tIns="74930" rIns="0" bIns="0" rtlCol="0">
            <a:spAutoFit/>
          </a:bodyPr>
          <a:lstStyle/>
          <a:p>
            <a:pPr marL="301625">
              <a:lnSpc>
                <a:spcPct val="100000"/>
              </a:lnSpc>
              <a:spcBef>
                <a:spcPts val="590"/>
              </a:spcBef>
            </a:pPr>
            <a:r>
              <a:rPr sz="1400" spc="5" dirty="0">
                <a:latin typeface="Arial"/>
                <a:cs typeface="Arial"/>
              </a:rPr>
              <a:t>3-OM</a:t>
            </a:r>
            <a:r>
              <a:rPr lang="en-US" sz="1400" spc="5" dirty="0">
                <a:latin typeface="Arial"/>
                <a:cs typeface="Arial"/>
              </a:rPr>
              <a:t>D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477000" y="1566925"/>
            <a:ext cx="4648200" cy="3757929"/>
          </a:xfrm>
          <a:custGeom>
            <a:avLst/>
            <a:gdLst/>
            <a:ahLst/>
            <a:cxnLst/>
            <a:rect l="l" t="t" r="r" b="b"/>
            <a:pathLst>
              <a:path w="4648200" h="3757929">
                <a:moveTo>
                  <a:pt x="0" y="3757549"/>
                </a:moveTo>
                <a:lnTo>
                  <a:pt x="4648200" y="3757549"/>
                </a:lnTo>
                <a:lnTo>
                  <a:pt x="4648200" y="0"/>
                </a:lnTo>
                <a:lnTo>
                  <a:pt x="0" y="0"/>
                </a:lnTo>
                <a:lnTo>
                  <a:pt x="0" y="3757549"/>
                </a:lnTo>
                <a:close/>
              </a:path>
            </a:pathLst>
          </a:custGeom>
          <a:solidFill>
            <a:srgbClr val="E7E2E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481826" y="1224025"/>
            <a:ext cx="4648200" cy="284693"/>
          </a:xfrm>
          <a:prstGeom prst="rect">
            <a:avLst/>
          </a:prstGeom>
          <a:solidFill>
            <a:srgbClr val="39395E"/>
          </a:solidFill>
          <a:ln w="9534">
            <a:solidFill>
              <a:srgbClr val="221D34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520700">
              <a:lnSpc>
                <a:spcPct val="100000"/>
              </a:lnSpc>
              <a:spcBef>
                <a:spcPts val="360"/>
              </a:spcBef>
            </a:pPr>
            <a:r>
              <a:rPr lang="ru-RU" sz="1550" spc="10" dirty="0" err="1">
                <a:solidFill>
                  <a:srgbClr val="FFFFFF"/>
                </a:solidFill>
                <a:latin typeface="Arial"/>
                <a:cs typeface="Arial"/>
              </a:rPr>
              <a:t>Серотонинергические</a:t>
            </a:r>
            <a:r>
              <a:rPr lang="ru-RU" sz="1550" spc="10" dirty="0">
                <a:solidFill>
                  <a:srgbClr val="FFFFFF"/>
                </a:solidFill>
                <a:latin typeface="Arial"/>
                <a:cs typeface="Arial"/>
              </a:rPr>
              <a:t> проекции, ядра шва</a:t>
            </a:r>
            <a:r>
              <a:rPr sz="1575" baseline="23809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643873" y="2119248"/>
            <a:ext cx="76200" cy="313055"/>
          </a:xfrm>
          <a:custGeom>
            <a:avLst/>
            <a:gdLst/>
            <a:ahLst/>
            <a:cxnLst/>
            <a:rect l="l" t="t" r="r" b="b"/>
            <a:pathLst>
              <a:path w="76200" h="313055">
                <a:moveTo>
                  <a:pt x="33400" y="236854"/>
                </a:moveTo>
                <a:lnTo>
                  <a:pt x="0" y="236854"/>
                </a:lnTo>
                <a:lnTo>
                  <a:pt x="38100" y="313054"/>
                </a:lnTo>
                <a:lnTo>
                  <a:pt x="69850" y="249554"/>
                </a:lnTo>
                <a:lnTo>
                  <a:pt x="33400" y="249554"/>
                </a:lnTo>
                <a:lnTo>
                  <a:pt x="33400" y="236854"/>
                </a:lnTo>
                <a:close/>
              </a:path>
              <a:path w="76200" h="313055">
                <a:moveTo>
                  <a:pt x="42925" y="0"/>
                </a:moveTo>
                <a:lnTo>
                  <a:pt x="33400" y="0"/>
                </a:lnTo>
                <a:lnTo>
                  <a:pt x="33400" y="249554"/>
                </a:lnTo>
                <a:lnTo>
                  <a:pt x="42925" y="249554"/>
                </a:lnTo>
                <a:lnTo>
                  <a:pt x="42925" y="0"/>
                </a:lnTo>
                <a:close/>
              </a:path>
              <a:path w="76200" h="313055">
                <a:moveTo>
                  <a:pt x="76200" y="236854"/>
                </a:moveTo>
                <a:lnTo>
                  <a:pt x="42925" y="236854"/>
                </a:lnTo>
                <a:lnTo>
                  <a:pt x="42925" y="249554"/>
                </a:lnTo>
                <a:lnTo>
                  <a:pt x="69850" y="249554"/>
                </a:lnTo>
                <a:lnTo>
                  <a:pt x="76200" y="236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43873" y="2795523"/>
            <a:ext cx="76200" cy="681355"/>
          </a:xfrm>
          <a:custGeom>
            <a:avLst/>
            <a:gdLst/>
            <a:ahLst/>
            <a:cxnLst/>
            <a:rect l="l" t="t" r="r" b="b"/>
            <a:pathLst>
              <a:path w="76200" h="681354">
                <a:moveTo>
                  <a:pt x="33400" y="605027"/>
                </a:moveTo>
                <a:lnTo>
                  <a:pt x="0" y="605027"/>
                </a:lnTo>
                <a:lnTo>
                  <a:pt x="38100" y="681227"/>
                </a:lnTo>
                <a:lnTo>
                  <a:pt x="69850" y="617727"/>
                </a:lnTo>
                <a:lnTo>
                  <a:pt x="33400" y="617727"/>
                </a:lnTo>
                <a:lnTo>
                  <a:pt x="33400" y="605027"/>
                </a:lnTo>
                <a:close/>
              </a:path>
              <a:path w="76200" h="681354">
                <a:moveTo>
                  <a:pt x="42925" y="0"/>
                </a:moveTo>
                <a:lnTo>
                  <a:pt x="33400" y="0"/>
                </a:lnTo>
                <a:lnTo>
                  <a:pt x="33400" y="617727"/>
                </a:lnTo>
                <a:lnTo>
                  <a:pt x="42925" y="617727"/>
                </a:lnTo>
                <a:lnTo>
                  <a:pt x="42925" y="0"/>
                </a:lnTo>
                <a:close/>
              </a:path>
              <a:path w="76200" h="681354">
                <a:moveTo>
                  <a:pt x="76200" y="605027"/>
                </a:moveTo>
                <a:lnTo>
                  <a:pt x="42925" y="605027"/>
                </a:lnTo>
                <a:lnTo>
                  <a:pt x="42925" y="617727"/>
                </a:lnTo>
                <a:lnTo>
                  <a:pt x="69850" y="617727"/>
                </a:lnTo>
                <a:lnTo>
                  <a:pt x="76200" y="605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91498" y="3063239"/>
            <a:ext cx="702310" cy="76200"/>
          </a:xfrm>
          <a:custGeom>
            <a:avLst/>
            <a:gdLst/>
            <a:ahLst/>
            <a:cxnLst/>
            <a:rect l="l" t="t" r="r" b="b"/>
            <a:pathLst>
              <a:path w="702309" h="76200">
                <a:moveTo>
                  <a:pt x="76707" y="0"/>
                </a:moveTo>
                <a:lnTo>
                  <a:pt x="0" y="37211"/>
                </a:lnTo>
                <a:lnTo>
                  <a:pt x="75819" y="76200"/>
                </a:lnTo>
                <a:lnTo>
                  <a:pt x="76208" y="42823"/>
                </a:lnTo>
                <a:lnTo>
                  <a:pt x="63500" y="42672"/>
                </a:lnTo>
                <a:lnTo>
                  <a:pt x="63626" y="33147"/>
                </a:lnTo>
                <a:lnTo>
                  <a:pt x="76321" y="33147"/>
                </a:lnTo>
                <a:lnTo>
                  <a:pt x="76707" y="0"/>
                </a:lnTo>
                <a:close/>
              </a:path>
              <a:path w="702309" h="76200">
                <a:moveTo>
                  <a:pt x="76319" y="33298"/>
                </a:moveTo>
                <a:lnTo>
                  <a:pt x="76208" y="42823"/>
                </a:lnTo>
                <a:lnTo>
                  <a:pt x="701801" y="50292"/>
                </a:lnTo>
                <a:lnTo>
                  <a:pt x="701928" y="40767"/>
                </a:lnTo>
                <a:lnTo>
                  <a:pt x="76319" y="33298"/>
                </a:lnTo>
                <a:close/>
              </a:path>
              <a:path w="702309" h="76200">
                <a:moveTo>
                  <a:pt x="63626" y="33147"/>
                </a:moveTo>
                <a:lnTo>
                  <a:pt x="63500" y="42672"/>
                </a:lnTo>
                <a:lnTo>
                  <a:pt x="76208" y="42823"/>
                </a:lnTo>
                <a:lnTo>
                  <a:pt x="76319" y="33298"/>
                </a:lnTo>
                <a:lnTo>
                  <a:pt x="63626" y="33147"/>
                </a:lnTo>
                <a:close/>
              </a:path>
              <a:path w="702309" h="76200">
                <a:moveTo>
                  <a:pt x="76321" y="33147"/>
                </a:moveTo>
                <a:lnTo>
                  <a:pt x="63626" y="33147"/>
                </a:lnTo>
                <a:lnTo>
                  <a:pt x="76319" y="33298"/>
                </a:lnTo>
                <a:lnTo>
                  <a:pt x="76321" y="33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391650" y="2914650"/>
            <a:ext cx="1047750" cy="361950"/>
          </a:xfrm>
          <a:custGeom>
            <a:avLst/>
            <a:gdLst/>
            <a:ahLst/>
            <a:cxnLst/>
            <a:rect l="l" t="t" r="r" b="b"/>
            <a:pathLst>
              <a:path w="1047750" h="361950">
                <a:moveTo>
                  <a:pt x="0" y="361950"/>
                </a:moveTo>
                <a:lnTo>
                  <a:pt x="1047750" y="361950"/>
                </a:lnTo>
                <a:lnTo>
                  <a:pt x="104775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659619" y="2974657"/>
            <a:ext cx="52451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AA</a:t>
            </a:r>
            <a:r>
              <a:rPr sz="1400" b="1" spc="3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648340" y="2861900"/>
            <a:ext cx="563245" cy="487045"/>
          </a:xfrm>
          <a:custGeom>
            <a:avLst/>
            <a:gdLst/>
            <a:ahLst/>
            <a:cxnLst/>
            <a:rect l="l" t="t" r="r" b="b"/>
            <a:pathLst>
              <a:path w="563245" h="487045">
                <a:moveTo>
                  <a:pt x="67607" y="0"/>
                </a:moveTo>
                <a:lnTo>
                  <a:pt x="0" y="58426"/>
                </a:lnTo>
                <a:lnTo>
                  <a:pt x="213959" y="243330"/>
                </a:lnTo>
                <a:lnTo>
                  <a:pt x="0" y="428233"/>
                </a:lnTo>
                <a:lnTo>
                  <a:pt x="67608" y="486660"/>
                </a:lnTo>
                <a:lnTo>
                  <a:pt x="281566" y="301757"/>
                </a:lnTo>
                <a:lnTo>
                  <a:pt x="416782" y="301757"/>
                </a:lnTo>
                <a:lnTo>
                  <a:pt x="349174" y="243330"/>
                </a:lnTo>
                <a:lnTo>
                  <a:pt x="416782" y="184903"/>
                </a:lnTo>
                <a:lnTo>
                  <a:pt x="281566" y="184903"/>
                </a:lnTo>
                <a:lnTo>
                  <a:pt x="67607" y="0"/>
                </a:lnTo>
                <a:close/>
              </a:path>
              <a:path w="563245" h="487045">
                <a:moveTo>
                  <a:pt x="416782" y="301757"/>
                </a:moveTo>
                <a:lnTo>
                  <a:pt x="281566" y="301757"/>
                </a:lnTo>
                <a:lnTo>
                  <a:pt x="495525" y="486660"/>
                </a:lnTo>
                <a:lnTo>
                  <a:pt x="563133" y="428234"/>
                </a:lnTo>
                <a:lnTo>
                  <a:pt x="416782" y="301757"/>
                </a:lnTo>
                <a:close/>
              </a:path>
              <a:path w="563245" h="487045">
                <a:moveTo>
                  <a:pt x="495525" y="0"/>
                </a:moveTo>
                <a:lnTo>
                  <a:pt x="281566" y="184903"/>
                </a:lnTo>
                <a:lnTo>
                  <a:pt x="416782" y="184903"/>
                </a:lnTo>
                <a:lnTo>
                  <a:pt x="563133" y="58426"/>
                </a:lnTo>
                <a:lnTo>
                  <a:pt x="495525" y="0"/>
                </a:lnTo>
                <a:close/>
              </a:path>
            </a:pathLst>
          </a:custGeom>
          <a:solidFill>
            <a:srgbClr val="C32B16">
              <a:alpha val="6195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9642709" y="2857034"/>
            <a:ext cx="574675" cy="496570"/>
          </a:xfrm>
          <a:custGeom>
            <a:avLst/>
            <a:gdLst/>
            <a:ahLst/>
            <a:cxnLst/>
            <a:rect l="l" t="t" r="r" b="b"/>
            <a:pathLst>
              <a:path w="574675" h="496570">
                <a:moveTo>
                  <a:pt x="213968" y="248196"/>
                </a:moveTo>
                <a:lnTo>
                  <a:pt x="0" y="433100"/>
                </a:lnTo>
                <a:lnTo>
                  <a:pt x="73238" y="496392"/>
                </a:lnTo>
                <a:lnTo>
                  <a:pt x="81678" y="489098"/>
                </a:lnTo>
                <a:lnTo>
                  <a:pt x="70428" y="489098"/>
                </a:lnTo>
                <a:lnTo>
                  <a:pt x="73238" y="486669"/>
                </a:lnTo>
                <a:lnTo>
                  <a:pt x="14061" y="435529"/>
                </a:lnTo>
                <a:lnTo>
                  <a:pt x="8441" y="435529"/>
                </a:lnTo>
                <a:lnTo>
                  <a:pt x="8441" y="430671"/>
                </a:lnTo>
                <a:lnTo>
                  <a:pt x="14062" y="430671"/>
                </a:lnTo>
                <a:lnTo>
                  <a:pt x="222410" y="250625"/>
                </a:lnTo>
                <a:lnTo>
                  <a:pt x="216778" y="250625"/>
                </a:lnTo>
                <a:lnTo>
                  <a:pt x="213968" y="248196"/>
                </a:lnTo>
                <a:close/>
              </a:path>
              <a:path w="574675" h="496570">
                <a:moveTo>
                  <a:pt x="295638" y="309052"/>
                </a:moveTo>
                <a:lnTo>
                  <a:pt x="290007" y="309052"/>
                </a:lnTo>
                <a:lnTo>
                  <a:pt x="287197" y="311481"/>
                </a:lnTo>
                <a:lnTo>
                  <a:pt x="501156" y="496393"/>
                </a:lnTo>
                <a:lnTo>
                  <a:pt x="509596" y="489098"/>
                </a:lnTo>
                <a:lnTo>
                  <a:pt x="498345" y="489098"/>
                </a:lnTo>
                <a:lnTo>
                  <a:pt x="501156" y="486669"/>
                </a:lnTo>
                <a:lnTo>
                  <a:pt x="295638" y="309052"/>
                </a:lnTo>
                <a:close/>
              </a:path>
              <a:path w="574675" h="496570">
                <a:moveTo>
                  <a:pt x="73238" y="486669"/>
                </a:moveTo>
                <a:lnTo>
                  <a:pt x="70428" y="489098"/>
                </a:lnTo>
                <a:lnTo>
                  <a:pt x="76048" y="489098"/>
                </a:lnTo>
                <a:lnTo>
                  <a:pt x="73238" y="486669"/>
                </a:lnTo>
                <a:close/>
              </a:path>
              <a:path w="574675" h="496570">
                <a:moveTo>
                  <a:pt x="287197" y="301757"/>
                </a:moveTo>
                <a:lnTo>
                  <a:pt x="73238" y="486669"/>
                </a:lnTo>
                <a:lnTo>
                  <a:pt x="76048" y="489098"/>
                </a:lnTo>
                <a:lnTo>
                  <a:pt x="81678" y="489098"/>
                </a:lnTo>
                <a:lnTo>
                  <a:pt x="287197" y="311481"/>
                </a:lnTo>
                <a:lnTo>
                  <a:pt x="284386" y="309052"/>
                </a:lnTo>
                <a:lnTo>
                  <a:pt x="295638" y="309052"/>
                </a:lnTo>
                <a:lnTo>
                  <a:pt x="287197" y="301757"/>
                </a:lnTo>
                <a:close/>
              </a:path>
              <a:path w="574675" h="496570">
                <a:moveTo>
                  <a:pt x="501156" y="486669"/>
                </a:moveTo>
                <a:lnTo>
                  <a:pt x="498345" y="489098"/>
                </a:lnTo>
                <a:lnTo>
                  <a:pt x="503966" y="489098"/>
                </a:lnTo>
                <a:lnTo>
                  <a:pt x="501156" y="486669"/>
                </a:lnTo>
                <a:close/>
              </a:path>
              <a:path w="574675" h="496570">
                <a:moveTo>
                  <a:pt x="563143" y="433100"/>
                </a:moveTo>
                <a:lnTo>
                  <a:pt x="501156" y="486669"/>
                </a:lnTo>
                <a:lnTo>
                  <a:pt x="503966" y="489098"/>
                </a:lnTo>
                <a:lnTo>
                  <a:pt x="509596" y="489098"/>
                </a:lnTo>
                <a:lnTo>
                  <a:pt x="571584" y="435529"/>
                </a:lnTo>
                <a:lnTo>
                  <a:pt x="565953" y="435529"/>
                </a:lnTo>
                <a:lnTo>
                  <a:pt x="563143" y="433100"/>
                </a:lnTo>
                <a:close/>
              </a:path>
              <a:path w="574675" h="496570">
                <a:moveTo>
                  <a:pt x="8441" y="430671"/>
                </a:moveTo>
                <a:lnTo>
                  <a:pt x="8441" y="435529"/>
                </a:lnTo>
                <a:lnTo>
                  <a:pt x="11251" y="433100"/>
                </a:lnTo>
                <a:lnTo>
                  <a:pt x="8441" y="430671"/>
                </a:lnTo>
                <a:close/>
              </a:path>
              <a:path w="574675" h="496570">
                <a:moveTo>
                  <a:pt x="11251" y="433100"/>
                </a:moveTo>
                <a:lnTo>
                  <a:pt x="8441" y="435529"/>
                </a:lnTo>
                <a:lnTo>
                  <a:pt x="14061" y="435529"/>
                </a:lnTo>
                <a:lnTo>
                  <a:pt x="11251" y="433100"/>
                </a:lnTo>
                <a:close/>
              </a:path>
              <a:path w="574675" h="496570">
                <a:moveTo>
                  <a:pt x="565953" y="430671"/>
                </a:moveTo>
                <a:lnTo>
                  <a:pt x="563143" y="433100"/>
                </a:lnTo>
                <a:lnTo>
                  <a:pt x="565953" y="435529"/>
                </a:lnTo>
                <a:lnTo>
                  <a:pt x="565953" y="430671"/>
                </a:lnTo>
                <a:close/>
              </a:path>
              <a:path w="574675" h="496570">
                <a:moveTo>
                  <a:pt x="571584" y="430671"/>
                </a:moveTo>
                <a:lnTo>
                  <a:pt x="565953" y="430671"/>
                </a:lnTo>
                <a:lnTo>
                  <a:pt x="565953" y="435529"/>
                </a:lnTo>
                <a:lnTo>
                  <a:pt x="571584" y="435529"/>
                </a:lnTo>
                <a:lnTo>
                  <a:pt x="574395" y="433100"/>
                </a:lnTo>
                <a:lnTo>
                  <a:pt x="571584" y="430671"/>
                </a:lnTo>
                <a:close/>
              </a:path>
              <a:path w="574675" h="496570">
                <a:moveTo>
                  <a:pt x="14062" y="430671"/>
                </a:moveTo>
                <a:lnTo>
                  <a:pt x="8441" y="430671"/>
                </a:lnTo>
                <a:lnTo>
                  <a:pt x="11251" y="433100"/>
                </a:lnTo>
                <a:lnTo>
                  <a:pt x="14062" y="430671"/>
                </a:lnTo>
                <a:close/>
              </a:path>
              <a:path w="574675" h="496570">
                <a:moveTo>
                  <a:pt x="563142" y="63293"/>
                </a:moveTo>
                <a:lnTo>
                  <a:pt x="349173" y="248197"/>
                </a:lnTo>
                <a:lnTo>
                  <a:pt x="563143" y="433100"/>
                </a:lnTo>
                <a:lnTo>
                  <a:pt x="565953" y="430671"/>
                </a:lnTo>
                <a:lnTo>
                  <a:pt x="571584" y="430671"/>
                </a:lnTo>
                <a:lnTo>
                  <a:pt x="363236" y="250625"/>
                </a:lnTo>
                <a:lnTo>
                  <a:pt x="357615" y="250625"/>
                </a:lnTo>
                <a:lnTo>
                  <a:pt x="357615" y="245768"/>
                </a:lnTo>
                <a:lnTo>
                  <a:pt x="363236" y="245768"/>
                </a:lnTo>
                <a:lnTo>
                  <a:pt x="571584" y="65722"/>
                </a:lnTo>
                <a:lnTo>
                  <a:pt x="565953" y="65722"/>
                </a:lnTo>
                <a:lnTo>
                  <a:pt x="563142" y="63293"/>
                </a:lnTo>
                <a:close/>
              </a:path>
              <a:path w="574675" h="496570">
                <a:moveTo>
                  <a:pt x="290007" y="309052"/>
                </a:moveTo>
                <a:lnTo>
                  <a:pt x="284386" y="309052"/>
                </a:lnTo>
                <a:lnTo>
                  <a:pt x="287197" y="311481"/>
                </a:lnTo>
                <a:lnTo>
                  <a:pt x="290007" y="309052"/>
                </a:lnTo>
                <a:close/>
              </a:path>
              <a:path w="574675" h="496570">
                <a:moveTo>
                  <a:pt x="216778" y="245768"/>
                </a:moveTo>
                <a:lnTo>
                  <a:pt x="213968" y="248196"/>
                </a:lnTo>
                <a:lnTo>
                  <a:pt x="216778" y="250625"/>
                </a:lnTo>
                <a:lnTo>
                  <a:pt x="216778" y="245768"/>
                </a:lnTo>
                <a:close/>
              </a:path>
              <a:path w="574675" h="496570">
                <a:moveTo>
                  <a:pt x="222410" y="245768"/>
                </a:moveTo>
                <a:lnTo>
                  <a:pt x="216778" y="245768"/>
                </a:lnTo>
                <a:lnTo>
                  <a:pt x="216778" y="250625"/>
                </a:lnTo>
                <a:lnTo>
                  <a:pt x="222410" y="250625"/>
                </a:lnTo>
                <a:lnTo>
                  <a:pt x="225220" y="248196"/>
                </a:lnTo>
                <a:lnTo>
                  <a:pt x="222410" y="245768"/>
                </a:lnTo>
                <a:close/>
              </a:path>
              <a:path w="574675" h="496570">
                <a:moveTo>
                  <a:pt x="357615" y="245768"/>
                </a:moveTo>
                <a:lnTo>
                  <a:pt x="357615" y="250625"/>
                </a:lnTo>
                <a:lnTo>
                  <a:pt x="360425" y="248197"/>
                </a:lnTo>
                <a:lnTo>
                  <a:pt x="357615" y="245768"/>
                </a:lnTo>
                <a:close/>
              </a:path>
              <a:path w="574675" h="496570">
                <a:moveTo>
                  <a:pt x="360425" y="248197"/>
                </a:moveTo>
                <a:lnTo>
                  <a:pt x="357615" y="250625"/>
                </a:lnTo>
                <a:lnTo>
                  <a:pt x="363236" y="250625"/>
                </a:lnTo>
                <a:lnTo>
                  <a:pt x="360425" y="248197"/>
                </a:lnTo>
                <a:close/>
              </a:path>
              <a:path w="574675" h="496570">
                <a:moveTo>
                  <a:pt x="73238" y="0"/>
                </a:moveTo>
                <a:lnTo>
                  <a:pt x="0" y="63293"/>
                </a:lnTo>
                <a:lnTo>
                  <a:pt x="213968" y="248196"/>
                </a:lnTo>
                <a:lnTo>
                  <a:pt x="216778" y="245768"/>
                </a:lnTo>
                <a:lnTo>
                  <a:pt x="222410" y="245768"/>
                </a:lnTo>
                <a:lnTo>
                  <a:pt x="14061" y="65722"/>
                </a:lnTo>
                <a:lnTo>
                  <a:pt x="8440" y="65722"/>
                </a:lnTo>
                <a:lnTo>
                  <a:pt x="8440" y="60864"/>
                </a:lnTo>
                <a:lnTo>
                  <a:pt x="14061" y="60864"/>
                </a:lnTo>
                <a:lnTo>
                  <a:pt x="73237" y="9724"/>
                </a:lnTo>
                <a:lnTo>
                  <a:pt x="70427" y="7295"/>
                </a:lnTo>
                <a:lnTo>
                  <a:pt x="81679" y="7295"/>
                </a:lnTo>
                <a:lnTo>
                  <a:pt x="73238" y="0"/>
                </a:lnTo>
                <a:close/>
              </a:path>
              <a:path w="574675" h="496570">
                <a:moveTo>
                  <a:pt x="363236" y="245768"/>
                </a:moveTo>
                <a:lnTo>
                  <a:pt x="357615" y="245768"/>
                </a:lnTo>
                <a:lnTo>
                  <a:pt x="360425" y="248197"/>
                </a:lnTo>
                <a:lnTo>
                  <a:pt x="363236" y="245768"/>
                </a:lnTo>
                <a:close/>
              </a:path>
              <a:path w="574675" h="496570">
                <a:moveTo>
                  <a:pt x="81679" y="7295"/>
                </a:moveTo>
                <a:lnTo>
                  <a:pt x="76048" y="7295"/>
                </a:lnTo>
                <a:lnTo>
                  <a:pt x="73237" y="9724"/>
                </a:lnTo>
                <a:lnTo>
                  <a:pt x="287197" y="194636"/>
                </a:lnTo>
                <a:lnTo>
                  <a:pt x="295638" y="187341"/>
                </a:lnTo>
                <a:lnTo>
                  <a:pt x="284386" y="187341"/>
                </a:lnTo>
                <a:lnTo>
                  <a:pt x="287197" y="184912"/>
                </a:lnTo>
                <a:lnTo>
                  <a:pt x="81679" y="7295"/>
                </a:lnTo>
                <a:close/>
              </a:path>
              <a:path w="574675" h="496570">
                <a:moveTo>
                  <a:pt x="287197" y="184912"/>
                </a:moveTo>
                <a:lnTo>
                  <a:pt x="284386" y="187341"/>
                </a:lnTo>
                <a:lnTo>
                  <a:pt x="290007" y="187341"/>
                </a:lnTo>
                <a:lnTo>
                  <a:pt x="287197" y="184912"/>
                </a:lnTo>
                <a:close/>
              </a:path>
              <a:path w="574675" h="496570">
                <a:moveTo>
                  <a:pt x="501155" y="0"/>
                </a:moveTo>
                <a:lnTo>
                  <a:pt x="287197" y="184912"/>
                </a:lnTo>
                <a:lnTo>
                  <a:pt x="290007" y="187341"/>
                </a:lnTo>
                <a:lnTo>
                  <a:pt x="295638" y="187341"/>
                </a:lnTo>
                <a:lnTo>
                  <a:pt x="501155" y="9724"/>
                </a:lnTo>
                <a:lnTo>
                  <a:pt x="498345" y="7295"/>
                </a:lnTo>
                <a:lnTo>
                  <a:pt x="509597" y="7295"/>
                </a:lnTo>
                <a:lnTo>
                  <a:pt x="501155" y="0"/>
                </a:lnTo>
                <a:close/>
              </a:path>
              <a:path w="574675" h="496570">
                <a:moveTo>
                  <a:pt x="8440" y="60864"/>
                </a:moveTo>
                <a:lnTo>
                  <a:pt x="8440" y="65722"/>
                </a:lnTo>
                <a:lnTo>
                  <a:pt x="11251" y="63293"/>
                </a:lnTo>
                <a:lnTo>
                  <a:pt x="8440" y="60864"/>
                </a:lnTo>
                <a:close/>
              </a:path>
              <a:path w="574675" h="496570">
                <a:moveTo>
                  <a:pt x="11251" y="63293"/>
                </a:moveTo>
                <a:lnTo>
                  <a:pt x="8440" y="65722"/>
                </a:lnTo>
                <a:lnTo>
                  <a:pt x="14061" y="65722"/>
                </a:lnTo>
                <a:lnTo>
                  <a:pt x="11251" y="63293"/>
                </a:lnTo>
                <a:close/>
              </a:path>
              <a:path w="574675" h="496570">
                <a:moveTo>
                  <a:pt x="565953" y="60864"/>
                </a:moveTo>
                <a:lnTo>
                  <a:pt x="563142" y="63293"/>
                </a:lnTo>
                <a:lnTo>
                  <a:pt x="565953" y="65722"/>
                </a:lnTo>
                <a:lnTo>
                  <a:pt x="565953" y="60864"/>
                </a:lnTo>
                <a:close/>
              </a:path>
              <a:path w="574675" h="496570">
                <a:moveTo>
                  <a:pt x="571584" y="60864"/>
                </a:moveTo>
                <a:lnTo>
                  <a:pt x="565953" y="60864"/>
                </a:lnTo>
                <a:lnTo>
                  <a:pt x="565953" y="65722"/>
                </a:lnTo>
                <a:lnTo>
                  <a:pt x="571584" y="65722"/>
                </a:lnTo>
                <a:lnTo>
                  <a:pt x="574394" y="63293"/>
                </a:lnTo>
                <a:lnTo>
                  <a:pt x="571584" y="60864"/>
                </a:lnTo>
                <a:close/>
              </a:path>
              <a:path w="574675" h="496570">
                <a:moveTo>
                  <a:pt x="14061" y="60864"/>
                </a:moveTo>
                <a:lnTo>
                  <a:pt x="8440" y="60864"/>
                </a:lnTo>
                <a:lnTo>
                  <a:pt x="11251" y="63293"/>
                </a:lnTo>
                <a:lnTo>
                  <a:pt x="14061" y="60864"/>
                </a:lnTo>
                <a:close/>
              </a:path>
              <a:path w="574675" h="496570">
                <a:moveTo>
                  <a:pt x="509597" y="7295"/>
                </a:moveTo>
                <a:lnTo>
                  <a:pt x="503966" y="7295"/>
                </a:lnTo>
                <a:lnTo>
                  <a:pt x="501155" y="9724"/>
                </a:lnTo>
                <a:lnTo>
                  <a:pt x="563142" y="63293"/>
                </a:lnTo>
                <a:lnTo>
                  <a:pt x="565953" y="60864"/>
                </a:lnTo>
                <a:lnTo>
                  <a:pt x="571584" y="60864"/>
                </a:lnTo>
                <a:lnTo>
                  <a:pt x="509597" y="7295"/>
                </a:lnTo>
                <a:close/>
              </a:path>
              <a:path w="574675" h="496570">
                <a:moveTo>
                  <a:pt x="76048" y="7295"/>
                </a:moveTo>
                <a:lnTo>
                  <a:pt x="70427" y="7295"/>
                </a:lnTo>
                <a:lnTo>
                  <a:pt x="73237" y="9724"/>
                </a:lnTo>
                <a:lnTo>
                  <a:pt x="76048" y="7295"/>
                </a:lnTo>
                <a:close/>
              </a:path>
              <a:path w="574675" h="496570">
                <a:moveTo>
                  <a:pt x="503966" y="7295"/>
                </a:moveTo>
                <a:lnTo>
                  <a:pt x="498345" y="7295"/>
                </a:lnTo>
                <a:lnTo>
                  <a:pt x="501155" y="9724"/>
                </a:lnTo>
                <a:lnTo>
                  <a:pt x="503966" y="729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8110601" y="3471926"/>
            <a:ext cx="1266825" cy="361950"/>
          </a:xfrm>
          <a:custGeom>
            <a:avLst/>
            <a:gdLst/>
            <a:ahLst/>
            <a:cxnLst/>
            <a:rect l="l" t="t" r="r" b="b"/>
            <a:pathLst>
              <a:path w="1266825" h="361950">
                <a:moveTo>
                  <a:pt x="0" y="361950"/>
                </a:moveTo>
                <a:lnTo>
                  <a:pt x="1266825" y="361950"/>
                </a:lnTo>
                <a:lnTo>
                  <a:pt x="126682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10601" y="3471926"/>
            <a:ext cx="1266825" cy="361950"/>
          </a:xfrm>
          <a:custGeom>
            <a:avLst/>
            <a:gdLst/>
            <a:ahLst/>
            <a:cxnLst/>
            <a:rect l="l" t="t" r="r" b="b"/>
            <a:pathLst>
              <a:path w="1266825" h="361950">
                <a:moveTo>
                  <a:pt x="0" y="361950"/>
                </a:moveTo>
                <a:lnTo>
                  <a:pt x="1266825" y="361950"/>
                </a:lnTo>
                <a:lnTo>
                  <a:pt x="126682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ln w="9534">
            <a:solidFill>
              <a:srgbClr val="221D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096387" y="3520757"/>
            <a:ext cx="118096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854" algn="ctr">
              <a:lnSpc>
                <a:spcPct val="100000"/>
              </a:lnSpc>
              <a:spcBef>
                <a:spcPts val="100"/>
              </a:spcBef>
            </a:pPr>
            <a:r>
              <a:rPr lang="en-US" sz="1500" spc="-20" dirty="0">
                <a:solidFill>
                  <a:srgbClr val="FFFFFF"/>
                </a:solidFill>
                <a:latin typeface="Arial"/>
                <a:cs typeface="Arial"/>
              </a:rPr>
              <a:t>Serotonin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639050" y="3362325"/>
            <a:ext cx="590550" cy="590550"/>
          </a:xfrm>
          <a:custGeom>
            <a:avLst/>
            <a:gdLst/>
            <a:ahLst/>
            <a:cxnLst/>
            <a:rect l="l" t="t" r="r" b="b"/>
            <a:pathLst>
              <a:path w="590550" h="590550">
                <a:moveTo>
                  <a:pt x="295275" y="0"/>
                </a:moveTo>
                <a:lnTo>
                  <a:pt x="247381" y="3864"/>
                </a:lnTo>
                <a:lnTo>
                  <a:pt x="201948" y="15054"/>
                </a:lnTo>
                <a:lnTo>
                  <a:pt x="159582" y="32959"/>
                </a:lnTo>
                <a:lnTo>
                  <a:pt x="120892" y="56973"/>
                </a:lnTo>
                <a:lnTo>
                  <a:pt x="86487" y="86487"/>
                </a:lnTo>
                <a:lnTo>
                  <a:pt x="56973" y="120892"/>
                </a:lnTo>
                <a:lnTo>
                  <a:pt x="32959" y="159582"/>
                </a:lnTo>
                <a:lnTo>
                  <a:pt x="15054" y="201948"/>
                </a:lnTo>
                <a:lnTo>
                  <a:pt x="3864" y="247381"/>
                </a:lnTo>
                <a:lnTo>
                  <a:pt x="0" y="295275"/>
                </a:lnTo>
                <a:lnTo>
                  <a:pt x="3864" y="343168"/>
                </a:lnTo>
                <a:lnTo>
                  <a:pt x="15054" y="388601"/>
                </a:lnTo>
                <a:lnTo>
                  <a:pt x="32959" y="430967"/>
                </a:lnTo>
                <a:lnTo>
                  <a:pt x="56973" y="469657"/>
                </a:lnTo>
                <a:lnTo>
                  <a:pt x="86487" y="504063"/>
                </a:lnTo>
                <a:lnTo>
                  <a:pt x="120892" y="533576"/>
                </a:lnTo>
                <a:lnTo>
                  <a:pt x="159582" y="557590"/>
                </a:lnTo>
                <a:lnTo>
                  <a:pt x="201948" y="575495"/>
                </a:lnTo>
                <a:lnTo>
                  <a:pt x="247381" y="586685"/>
                </a:lnTo>
                <a:lnTo>
                  <a:pt x="295275" y="590550"/>
                </a:lnTo>
                <a:lnTo>
                  <a:pt x="343168" y="586685"/>
                </a:lnTo>
                <a:lnTo>
                  <a:pt x="388601" y="575495"/>
                </a:lnTo>
                <a:lnTo>
                  <a:pt x="430967" y="557590"/>
                </a:lnTo>
                <a:lnTo>
                  <a:pt x="469657" y="533576"/>
                </a:lnTo>
                <a:lnTo>
                  <a:pt x="504062" y="504063"/>
                </a:lnTo>
                <a:lnTo>
                  <a:pt x="533576" y="469657"/>
                </a:lnTo>
                <a:lnTo>
                  <a:pt x="557590" y="430967"/>
                </a:lnTo>
                <a:lnTo>
                  <a:pt x="575495" y="388601"/>
                </a:lnTo>
                <a:lnTo>
                  <a:pt x="586685" y="343168"/>
                </a:lnTo>
                <a:lnTo>
                  <a:pt x="590550" y="295275"/>
                </a:lnTo>
                <a:lnTo>
                  <a:pt x="586685" y="247381"/>
                </a:lnTo>
                <a:lnTo>
                  <a:pt x="575495" y="201948"/>
                </a:lnTo>
                <a:lnTo>
                  <a:pt x="557590" y="159582"/>
                </a:lnTo>
                <a:lnTo>
                  <a:pt x="533576" y="120892"/>
                </a:lnTo>
                <a:lnTo>
                  <a:pt x="504062" y="86487"/>
                </a:lnTo>
                <a:lnTo>
                  <a:pt x="469657" y="56973"/>
                </a:lnTo>
                <a:lnTo>
                  <a:pt x="430967" y="32959"/>
                </a:lnTo>
                <a:lnTo>
                  <a:pt x="388601" y="15054"/>
                </a:lnTo>
                <a:lnTo>
                  <a:pt x="343168" y="3864"/>
                </a:lnTo>
                <a:lnTo>
                  <a:pt x="295275" y="0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086725" y="1752600"/>
            <a:ext cx="1190625" cy="285335"/>
          </a:xfrm>
          <a:prstGeom prst="rect">
            <a:avLst/>
          </a:prstGeom>
          <a:solidFill>
            <a:srgbClr val="39395E"/>
          </a:solidFill>
        </p:spPr>
        <p:txBody>
          <a:bodyPr vert="horz" wrap="square" lIns="0" tIns="69215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545"/>
              </a:spcBef>
            </a:pPr>
            <a:r>
              <a:rPr lang="en-US" sz="1400" spc="-5" dirty="0">
                <a:solidFill>
                  <a:srgbClr val="FFFFFF"/>
                </a:solidFill>
                <a:latin typeface="Arial"/>
                <a:cs typeface="Arial"/>
              </a:rPr>
              <a:t>Tryptophan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086725" y="2428875"/>
            <a:ext cx="1190625" cy="361950"/>
          </a:xfrm>
          <a:prstGeom prst="rect">
            <a:avLst/>
          </a:prstGeom>
          <a:solidFill>
            <a:srgbClr val="39395E"/>
          </a:solidFill>
        </p:spPr>
        <p:txBody>
          <a:bodyPr vert="horz" wrap="square" lIns="0" tIns="67310" rIns="0" bIns="0" rtlCol="0">
            <a:spAutoFit/>
          </a:bodyPr>
          <a:lstStyle/>
          <a:p>
            <a:pPr marL="332740">
              <a:lnSpc>
                <a:spcPct val="100000"/>
              </a:lnSpc>
              <a:spcBef>
                <a:spcPts val="530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5-HTP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705862" y="3438525"/>
            <a:ext cx="390525" cy="400050"/>
          </a:xfrm>
          <a:custGeom>
            <a:avLst/>
            <a:gdLst/>
            <a:ahLst/>
            <a:cxnLst/>
            <a:rect l="l" t="t" r="r" b="b"/>
            <a:pathLst>
              <a:path w="390525" h="400050">
                <a:moveTo>
                  <a:pt x="217747" y="0"/>
                </a:moveTo>
                <a:lnTo>
                  <a:pt x="172505" y="5238"/>
                </a:lnTo>
                <a:lnTo>
                  <a:pt x="129657" y="20955"/>
                </a:lnTo>
                <a:lnTo>
                  <a:pt x="93156" y="45785"/>
                </a:lnTo>
                <a:lnTo>
                  <a:pt x="66157" y="77676"/>
                </a:lnTo>
                <a:lnTo>
                  <a:pt x="49905" y="114554"/>
                </a:lnTo>
                <a:lnTo>
                  <a:pt x="45329" y="155067"/>
                </a:lnTo>
                <a:lnTo>
                  <a:pt x="45329" y="156972"/>
                </a:lnTo>
                <a:lnTo>
                  <a:pt x="5705" y="216535"/>
                </a:lnTo>
                <a:lnTo>
                  <a:pt x="0" y="229612"/>
                </a:lnTo>
                <a:lnTo>
                  <a:pt x="2069" y="240379"/>
                </a:lnTo>
                <a:lnTo>
                  <a:pt x="9544" y="247860"/>
                </a:lnTo>
                <a:lnTo>
                  <a:pt x="20056" y="251079"/>
                </a:lnTo>
                <a:lnTo>
                  <a:pt x="45329" y="251079"/>
                </a:lnTo>
                <a:lnTo>
                  <a:pt x="45329" y="281051"/>
                </a:lnTo>
                <a:lnTo>
                  <a:pt x="64760" y="323088"/>
                </a:lnTo>
                <a:lnTo>
                  <a:pt x="99496" y="339375"/>
                </a:lnTo>
                <a:lnTo>
                  <a:pt x="113020" y="340487"/>
                </a:lnTo>
                <a:lnTo>
                  <a:pt x="141087" y="340487"/>
                </a:lnTo>
                <a:lnTo>
                  <a:pt x="141087" y="400050"/>
                </a:lnTo>
                <a:lnTo>
                  <a:pt x="322570" y="400050"/>
                </a:lnTo>
                <a:lnTo>
                  <a:pt x="322570" y="275082"/>
                </a:lnTo>
                <a:lnTo>
                  <a:pt x="351309" y="250882"/>
                </a:lnTo>
                <a:lnTo>
                  <a:pt x="362930" y="235077"/>
                </a:lnTo>
                <a:lnTo>
                  <a:pt x="218684" y="235077"/>
                </a:lnTo>
                <a:lnTo>
                  <a:pt x="218684" y="197993"/>
                </a:lnTo>
                <a:lnTo>
                  <a:pt x="215546" y="184711"/>
                </a:lnTo>
                <a:lnTo>
                  <a:pt x="207015" y="173942"/>
                </a:lnTo>
                <a:lnTo>
                  <a:pt x="194413" y="166721"/>
                </a:lnTo>
                <a:lnTo>
                  <a:pt x="179060" y="164084"/>
                </a:lnTo>
                <a:lnTo>
                  <a:pt x="127879" y="164084"/>
                </a:lnTo>
                <a:lnTo>
                  <a:pt x="113133" y="161926"/>
                </a:lnTo>
                <a:lnTo>
                  <a:pt x="100399" y="155495"/>
                </a:lnTo>
                <a:lnTo>
                  <a:pt x="90642" y="145706"/>
                </a:lnTo>
                <a:lnTo>
                  <a:pt x="84826" y="133477"/>
                </a:lnTo>
                <a:lnTo>
                  <a:pt x="85542" y="123922"/>
                </a:lnTo>
                <a:lnTo>
                  <a:pt x="89223" y="115046"/>
                </a:lnTo>
                <a:lnTo>
                  <a:pt x="95595" y="107384"/>
                </a:lnTo>
                <a:lnTo>
                  <a:pt x="104384" y="101473"/>
                </a:lnTo>
                <a:lnTo>
                  <a:pt x="104384" y="99949"/>
                </a:lnTo>
                <a:lnTo>
                  <a:pt x="107771" y="86667"/>
                </a:lnTo>
                <a:lnTo>
                  <a:pt x="116242" y="75898"/>
                </a:lnTo>
                <a:lnTo>
                  <a:pt x="128690" y="68677"/>
                </a:lnTo>
                <a:lnTo>
                  <a:pt x="144008" y="66040"/>
                </a:lnTo>
                <a:lnTo>
                  <a:pt x="146294" y="66040"/>
                </a:lnTo>
                <a:lnTo>
                  <a:pt x="150260" y="58941"/>
                </a:lnTo>
                <a:lnTo>
                  <a:pt x="155930" y="52879"/>
                </a:lnTo>
                <a:lnTo>
                  <a:pt x="163099" y="48127"/>
                </a:lnTo>
                <a:lnTo>
                  <a:pt x="171567" y="44958"/>
                </a:lnTo>
                <a:lnTo>
                  <a:pt x="180320" y="43600"/>
                </a:lnTo>
                <a:lnTo>
                  <a:pt x="216617" y="43600"/>
                </a:lnTo>
                <a:lnTo>
                  <a:pt x="219557" y="42402"/>
                </a:lnTo>
                <a:lnTo>
                  <a:pt x="227254" y="40796"/>
                </a:lnTo>
                <a:lnTo>
                  <a:pt x="235321" y="40513"/>
                </a:lnTo>
                <a:lnTo>
                  <a:pt x="334669" y="40513"/>
                </a:lnTo>
                <a:lnTo>
                  <a:pt x="305933" y="20955"/>
                </a:lnTo>
                <a:lnTo>
                  <a:pt x="263013" y="5238"/>
                </a:lnTo>
                <a:lnTo>
                  <a:pt x="217747" y="0"/>
                </a:lnTo>
                <a:close/>
              </a:path>
              <a:path w="390525" h="400050">
                <a:moveTo>
                  <a:pt x="347300" y="51562"/>
                </a:moveTo>
                <a:lnTo>
                  <a:pt x="272024" y="51562"/>
                </a:lnTo>
                <a:lnTo>
                  <a:pt x="284073" y="52957"/>
                </a:lnTo>
                <a:lnTo>
                  <a:pt x="294788" y="57578"/>
                </a:lnTo>
                <a:lnTo>
                  <a:pt x="303456" y="64938"/>
                </a:lnTo>
                <a:lnTo>
                  <a:pt x="309362" y="74549"/>
                </a:lnTo>
                <a:lnTo>
                  <a:pt x="321998" y="78690"/>
                </a:lnTo>
                <a:lnTo>
                  <a:pt x="331968" y="86153"/>
                </a:lnTo>
                <a:lnTo>
                  <a:pt x="338508" y="96069"/>
                </a:lnTo>
                <a:lnTo>
                  <a:pt x="340820" y="107384"/>
                </a:lnTo>
                <a:lnTo>
                  <a:pt x="340858" y="110998"/>
                </a:lnTo>
                <a:lnTo>
                  <a:pt x="340350" y="114554"/>
                </a:lnTo>
                <a:lnTo>
                  <a:pt x="339207" y="117983"/>
                </a:lnTo>
                <a:lnTo>
                  <a:pt x="345447" y="127430"/>
                </a:lnTo>
                <a:lnTo>
                  <a:pt x="347795" y="137842"/>
                </a:lnTo>
                <a:lnTo>
                  <a:pt x="346261" y="148326"/>
                </a:lnTo>
                <a:lnTo>
                  <a:pt x="340858" y="157988"/>
                </a:lnTo>
                <a:lnTo>
                  <a:pt x="340858" y="160528"/>
                </a:lnTo>
                <a:lnTo>
                  <a:pt x="340350" y="161544"/>
                </a:lnTo>
                <a:lnTo>
                  <a:pt x="333712" y="175337"/>
                </a:lnTo>
                <a:lnTo>
                  <a:pt x="323538" y="185404"/>
                </a:lnTo>
                <a:lnTo>
                  <a:pt x="312721" y="191922"/>
                </a:lnTo>
                <a:lnTo>
                  <a:pt x="304155" y="195072"/>
                </a:lnTo>
                <a:lnTo>
                  <a:pt x="299598" y="196482"/>
                </a:lnTo>
                <a:lnTo>
                  <a:pt x="291804" y="201501"/>
                </a:lnTo>
                <a:lnTo>
                  <a:pt x="284438" y="213306"/>
                </a:lnTo>
                <a:lnTo>
                  <a:pt x="281168" y="235077"/>
                </a:lnTo>
                <a:lnTo>
                  <a:pt x="362930" y="235077"/>
                </a:lnTo>
                <a:lnTo>
                  <a:pt x="372560" y="221980"/>
                </a:lnTo>
                <a:lnTo>
                  <a:pt x="385738" y="189624"/>
                </a:lnTo>
                <a:lnTo>
                  <a:pt x="390261" y="155067"/>
                </a:lnTo>
                <a:lnTo>
                  <a:pt x="385746" y="115046"/>
                </a:lnTo>
                <a:lnTo>
                  <a:pt x="385631" y="114554"/>
                </a:lnTo>
                <a:lnTo>
                  <a:pt x="369385" y="77676"/>
                </a:lnTo>
                <a:lnTo>
                  <a:pt x="347300" y="51562"/>
                </a:lnTo>
                <a:close/>
              </a:path>
              <a:path w="390525" h="400050">
                <a:moveTo>
                  <a:pt x="334669" y="40513"/>
                </a:moveTo>
                <a:lnTo>
                  <a:pt x="235321" y="40513"/>
                </a:lnTo>
                <a:lnTo>
                  <a:pt x="243252" y="41824"/>
                </a:lnTo>
                <a:lnTo>
                  <a:pt x="250576" y="44243"/>
                </a:lnTo>
                <a:lnTo>
                  <a:pt x="257163" y="47781"/>
                </a:lnTo>
                <a:lnTo>
                  <a:pt x="262880" y="52451"/>
                </a:lnTo>
                <a:lnTo>
                  <a:pt x="265674" y="51943"/>
                </a:lnTo>
                <a:lnTo>
                  <a:pt x="269103" y="51562"/>
                </a:lnTo>
                <a:lnTo>
                  <a:pt x="347300" y="51562"/>
                </a:lnTo>
                <a:lnTo>
                  <a:pt x="342415" y="45785"/>
                </a:lnTo>
                <a:lnTo>
                  <a:pt x="334669" y="40513"/>
                </a:lnTo>
                <a:close/>
              </a:path>
              <a:path w="390525" h="400050">
                <a:moveTo>
                  <a:pt x="216617" y="43600"/>
                </a:moveTo>
                <a:lnTo>
                  <a:pt x="180320" y="43600"/>
                </a:lnTo>
                <a:lnTo>
                  <a:pt x="189204" y="43910"/>
                </a:lnTo>
                <a:lnTo>
                  <a:pt x="197873" y="45886"/>
                </a:lnTo>
                <a:lnTo>
                  <a:pt x="205984" y="49530"/>
                </a:lnTo>
                <a:lnTo>
                  <a:pt x="212407" y="45317"/>
                </a:lnTo>
                <a:lnTo>
                  <a:pt x="216617" y="4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04975" y="2314575"/>
            <a:ext cx="285750" cy="542925"/>
          </a:xfrm>
          <a:custGeom>
            <a:avLst/>
            <a:gdLst/>
            <a:ahLst/>
            <a:cxnLst/>
            <a:rect l="l" t="t" r="r" b="b"/>
            <a:pathLst>
              <a:path w="285750" h="542925">
                <a:moveTo>
                  <a:pt x="193675" y="215264"/>
                </a:moveTo>
                <a:lnTo>
                  <a:pt x="92075" y="215264"/>
                </a:lnTo>
                <a:lnTo>
                  <a:pt x="92075" y="542925"/>
                </a:lnTo>
                <a:lnTo>
                  <a:pt x="193675" y="542925"/>
                </a:lnTo>
                <a:lnTo>
                  <a:pt x="193675" y="215264"/>
                </a:lnTo>
                <a:close/>
              </a:path>
              <a:path w="285750" h="542925">
                <a:moveTo>
                  <a:pt x="142875" y="0"/>
                </a:moveTo>
                <a:lnTo>
                  <a:pt x="0" y="215264"/>
                </a:lnTo>
                <a:lnTo>
                  <a:pt x="285750" y="215264"/>
                </a:lnTo>
                <a:lnTo>
                  <a:pt x="142875" y="0"/>
                </a:lnTo>
                <a:close/>
              </a:path>
            </a:pathLst>
          </a:custGeom>
          <a:solidFill>
            <a:srgbClr val="6BC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7775" y="3514725"/>
            <a:ext cx="285750" cy="542925"/>
          </a:xfrm>
          <a:custGeom>
            <a:avLst/>
            <a:gdLst/>
            <a:ahLst/>
            <a:cxnLst/>
            <a:rect l="l" t="t" r="r" b="b"/>
            <a:pathLst>
              <a:path w="285750" h="542925">
                <a:moveTo>
                  <a:pt x="285750" y="327660"/>
                </a:moveTo>
                <a:lnTo>
                  <a:pt x="0" y="327660"/>
                </a:lnTo>
                <a:lnTo>
                  <a:pt x="142875" y="542925"/>
                </a:lnTo>
                <a:lnTo>
                  <a:pt x="285750" y="327660"/>
                </a:lnTo>
                <a:close/>
              </a:path>
              <a:path w="285750" h="542925">
                <a:moveTo>
                  <a:pt x="193675" y="0"/>
                </a:moveTo>
                <a:lnTo>
                  <a:pt x="92075" y="0"/>
                </a:lnTo>
                <a:lnTo>
                  <a:pt x="92075" y="327660"/>
                </a:lnTo>
                <a:lnTo>
                  <a:pt x="193675" y="327660"/>
                </a:lnTo>
                <a:lnTo>
                  <a:pt x="193675" y="0"/>
                </a:lnTo>
                <a:close/>
              </a:path>
            </a:pathLst>
          </a:custGeom>
          <a:solidFill>
            <a:srgbClr val="E74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24025" y="4343400"/>
            <a:ext cx="285750" cy="533400"/>
          </a:xfrm>
          <a:custGeom>
            <a:avLst/>
            <a:gdLst/>
            <a:ahLst/>
            <a:cxnLst/>
            <a:rect l="l" t="t" r="r" b="b"/>
            <a:pathLst>
              <a:path w="285750" h="533400">
                <a:moveTo>
                  <a:pt x="285750" y="318135"/>
                </a:moveTo>
                <a:lnTo>
                  <a:pt x="0" y="318135"/>
                </a:lnTo>
                <a:lnTo>
                  <a:pt x="142875" y="533400"/>
                </a:lnTo>
                <a:lnTo>
                  <a:pt x="285750" y="318135"/>
                </a:lnTo>
                <a:close/>
              </a:path>
              <a:path w="285750" h="533400">
                <a:moveTo>
                  <a:pt x="193675" y="0"/>
                </a:moveTo>
                <a:lnTo>
                  <a:pt x="92075" y="0"/>
                </a:lnTo>
                <a:lnTo>
                  <a:pt x="92075" y="318135"/>
                </a:lnTo>
                <a:lnTo>
                  <a:pt x="193675" y="318135"/>
                </a:lnTo>
                <a:lnTo>
                  <a:pt x="193675" y="0"/>
                </a:lnTo>
                <a:close/>
              </a:path>
            </a:pathLst>
          </a:custGeom>
          <a:solidFill>
            <a:srgbClr val="E74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24450" y="2314575"/>
            <a:ext cx="295275" cy="542925"/>
          </a:xfrm>
          <a:custGeom>
            <a:avLst/>
            <a:gdLst/>
            <a:ahLst/>
            <a:cxnLst/>
            <a:rect l="l" t="t" r="r" b="b"/>
            <a:pathLst>
              <a:path w="295275" h="542925">
                <a:moveTo>
                  <a:pt x="200025" y="222503"/>
                </a:moveTo>
                <a:lnTo>
                  <a:pt x="95250" y="222503"/>
                </a:lnTo>
                <a:lnTo>
                  <a:pt x="95250" y="542925"/>
                </a:lnTo>
                <a:lnTo>
                  <a:pt x="200025" y="542925"/>
                </a:lnTo>
                <a:lnTo>
                  <a:pt x="200025" y="222503"/>
                </a:lnTo>
                <a:close/>
              </a:path>
              <a:path w="295275" h="542925">
                <a:moveTo>
                  <a:pt x="147574" y="0"/>
                </a:moveTo>
                <a:lnTo>
                  <a:pt x="0" y="222503"/>
                </a:lnTo>
                <a:lnTo>
                  <a:pt x="295275" y="222503"/>
                </a:lnTo>
                <a:lnTo>
                  <a:pt x="147574" y="0"/>
                </a:lnTo>
                <a:close/>
              </a:path>
            </a:pathLst>
          </a:custGeom>
          <a:solidFill>
            <a:srgbClr val="6BC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52776" y="3957573"/>
            <a:ext cx="76200" cy="492759"/>
          </a:xfrm>
          <a:custGeom>
            <a:avLst/>
            <a:gdLst/>
            <a:ahLst/>
            <a:cxnLst/>
            <a:rect l="l" t="t" r="r" b="b"/>
            <a:pathLst>
              <a:path w="76200" h="492760">
                <a:moveTo>
                  <a:pt x="33274" y="416306"/>
                </a:moveTo>
                <a:lnTo>
                  <a:pt x="0" y="416306"/>
                </a:lnTo>
                <a:lnTo>
                  <a:pt x="38100" y="492506"/>
                </a:lnTo>
                <a:lnTo>
                  <a:pt x="69850" y="429006"/>
                </a:lnTo>
                <a:lnTo>
                  <a:pt x="33274" y="429006"/>
                </a:lnTo>
                <a:lnTo>
                  <a:pt x="33274" y="416306"/>
                </a:lnTo>
                <a:close/>
              </a:path>
              <a:path w="76200" h="492760">
                <a:moveTo>
                  <a:pt x="42799" y="0"/>
                </a:moveTo>
                <a:lnTo>
                  <a:pt x="33274" y="0"/>
                </a:lnTo>
                <a:lnTo>
                  <a:pt x="33274" y="429006"/>
                </a:lnTo>
                <a:lnTo>
                  <a:pt x="42799" y="429006"/>
                </a:lnTo>
                <a:lnTo>
                  <a:pt x="42799" y="0"/>
                </a:lnTo>
                <a:close/>
              </a:path>
              <a:path w="76200" h="492760">
                <a:moveTo>
                  <a:pt x="76200" y="416306"/>
                </a:moveTo>
                <a:lnTo>
                  <a:pt x="42799" y="416306"/>
                </a:lnTo>
                <a:lnTo>
                  <a:pt x="42799" y="429006"/>
                </a:lnTo>
                <a:lnTo>
                  <a:pt x="69850" y="429006"/>
                </a:lnTo>
                <a:lnTo>
                  <a:pt x="76200" y="4163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34025" y="3543300"/>
            <a:ext cx="285750" cy="542925"/>
          </a:xfrm>
          <a:custGeom>
            <a:avLst/>
            <a:gdLst/>
            <a:ahLst/>
            <a:cxnLst/>
            <a:rect l="l" t="t" r="r" b="b"/>
            <a:pathLst>
              <a:path w="285750" h="542925">
                <a:moveTo>
                  <a:pt x="285750" y="327660"/>
                </a:moveTo>
                <a:lnTo>
                  <a:pt x="0" y="327660"/>
                </a:lnTo>
                <a:lnTo>
                  <a:pt x="142875" y="542925"/>
                </a:lnTo>
                <a:lnTo>
                  <a:pt x="285750" y="327660"/>
                </a:lnTo>
                <a:close/>
              </a:path>
              <a:path w="285750" h="542925">
                <a:moveTo>
                  <a:pt x="193675" y="0"/>
                </a:moveTo>
                <a:lnTo>
                  <a:pt x="92075" y="0"/>
                </a:lnTo>
                <a:lnTo>
                  <a:pt x="92075" y="327660"/>
                </a:lnTo>
                <a:lnTo>
                  <a:pt x="193675" y="327660"/>
                </a:lnTo>
                <a:lnTo>
                  <a:pt x="193675" y="0"/>
                </a:lnTo>
                <a:close/>
              </a:path>
            </a:pathLst>
          </a:custGeom>
          <a:solidFill>
            <a:srgbClr val="E74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00401" y="3110864"/>
            <a:ext cx="702310" cy="76200"/>
          </a:xfrm>
          <a:custGeom>
            <a:avLst/>
            <a:gdLst/>
            <a:ahLst/>
            <a:cxnLst/>
            <a:rect l="l" t="t" r="r" b="b"/>
            <a:pathLst>
              <a:path w="702310" h="76200">
                <a:moveTo>
                  <a:pt x="76581" y="0"/>
                </a:moveTo>
                <a:lnTo>
                  <a:pt x="0" y="37084"/>
                </a:lnTo>
                <a:lnTo>
                  <a:pt x="75692" y="76200"/>
                </a:lnTo>
                <a:lnTo>
                  <a:pt x="76081" y="42823"/>
                </a:lnTo>
                <a:lnTo>
                  <a:pt x="63373" y="42672"/>
                </a:lnTo>
                <a:lnTo>
                  <a:pt x="63500" y="33147"/>
                </a:lnTo>
                <a:lnTo>
                  <a:pt x="76194" y="33147"/>
                </a:lnTo>
                <a:lnTo>
                  <a:pt x="76581" y="0"/>
                </a:lnTo>
                <a:close/>
              </a:path>
              <a:path w="702310" h="76200">
                <a:moveTo>
                  <a:pt x="76192" y="33298"/>
                </a:moveTo>
                <a:lnTo>
                  <a:pt x="76081" y="42823"/>
                </a:lnTo>
                <a:lnTo>
                  <a:pt x="701675" y="50292"/>
                </a:lnTo>
                <a:lnTo>
                  <a:pt x="701801" y="40767"/>
                </a:lnTo>
                <a:lnTo>
                  <a:pt x="76192" y="33298"/>
                </a:lnTo>
                <a:close/>
              </a:path>
              <a:path w="702310" h="76200">
                <a:moveTo>
                  <a:pt x="63500" y="33147"/>
                </a:moveTo>
                <a:lnTo>
                  <a:pt x="63373" y="42672"/>
                </a:lnTo>
                <a:lnTo>
                  <a:pt x="76081" y="42823"/>
                </a:lnTo>
                <a:lnTo>
                  <a:pt x="76192" y="33298"/>
                </a:lnTo>
                <a:lnTo>
                  <a:pt x="63500" y="33147"/>
                </a:lnTo>
                <a:close/>
              </a:path>
              <a:path w="702310" h="76200">
                <a:moveTo>
                  <a:pt x="76194" y="33147"/>
                </a:moveTo>
                <a:lnTo>
                  <a:pt x="63500" y="33147"/>
                </a:lnTo>
                <a:lnTo>
                  <a:pt x="76192" y="33298"/>
                </a:lnTo>
                <a:lnTo>
                  <a:pt x="76194" y="33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90900" y="2962275"/>
            <a:ext cx="1057275" cy="361950"/>
          </a:xfrm>
          <a:custGeom>
            <a:avLst/>
            <a:gdLst/>
            <a:ahLst/>
            <a:cxnLst/>
            <a:rect l="l" t="t" r="r" b="b"/>
            <a:pathLst>
              <a:path w="1057275" h="361950">
                <a:moveTo>
                  <a:pt x="0" y="361950"/>
                </a:moveTo>
                <a:lnTo>
                  <a:pt x="1057275" y="361950"/>
                </a:lnTo>
                <a:lnTo>
                  <a:pt x="10572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FAC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660140" y="3022536"/>
            <a:ext cx="52451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spc="-45" dirty="0">
                <a:latin typeface="Arial"/>
                <a:cs typeface="Arial"/>
              </a:rPr>
              <a:t>AA</a:t>
            </a:r>
            <a:r>
              <a:rPr sz="1400" b="1" spc="30" dirty="0">
                <a:latin typeface="Arial"/>
                <a:cs typeface="Arial"/>
              </a:rPr>
              <a:t>D</a:t>
            </a:r>
            <a:r>
              <a:rPr sz="1400" b="1" spc="15" dirty="0">
                <a:latin typeface="Arial"/>
                <a:cs typeface="Arial"/>
              </a:rPr>
              <a:t>C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655827" y="2909525"/>
            <a:ext cx="556260" cy="487045"/>
          </a:xfrm>
          <a:custGeom>
            <a:avLst/>
            <a:gdLst/>
            <a:ahLst/>
            <a:cxnLst/>
            <a:rect l="l" t="t" r="r" b="b"/>
            <a:pathLst>
              <a:path w="556260" h="487045">
                <a:moveTo>
                  <a:pt x="66772" y="0"/>
                </a:moveTo>
                <a:lnTo>
                  <a:pt x="0" y="58426"/>
                </a:lnTo>
                <a:lnTo>
                  <a:pt x="211316" y="243330"/>
                </a:lnTo>
                <a:lnTo>
                  <a:pt x="0" y="428233"/>
                </a:lnTo>
                <a:lnTo>
                  <a:pt x="66773" y="486660"/>
                </a:lnTo>
                <a:lnTo>
                  <a:pt x="278089" y="301757"/>
                </a:lnTo>
                <a:lnTo>
                  <a:pt x="411635" y="301757"/>
                </a:lnTo>
                <a:lnTo>
                  <a:pt x="344862" y="243330"/>
                </a:lnTo>
                <a:lnTo>
                  <a:pt x="411635" y="184903"/>
                </a:lnTo>
                <a:lnTo>
                  <a:pt x="278089" y="184903"/>
                </a:lnTo>
                <a:lnTo>
                  <a:pt x="66772" y="0"/>
                </a:lnTo>
                <a:close/>
              </a:path>
              <a:path w="556260" h="487045">
                <a:moveTo>
                  <a:pt x="411635" y="301757"/>
                </a:moveTo>
                <a:lnTo>
                  <a:pt x="278089" y="301757"/>
                </a:lnTo>
                <a:lnTo>
                  <a:pt x="489406" y="486660"/>
                </a:lnTo>
                <a:lnTo>
                  <a:pt x="556179" y="428234"/>
                </a:lnTo>
                <a:lnTo>
                  <a:pt x="411635" y="301757"/>
                </a:lnTo>
                <a:close/>
              </a:path>
              <a:path w="556260" h="487045">
                <a:moveTo>
                  <a:pt x="489405" y="0"/>
                </a:moveTo>
                <a:lnTo>
                  <a:pt x="278089" y="184903"/>
                </a:lnTo>
                <a:lnTo>
                  <a:pt x="411635" y="184903"/>
                </a:lnTo>
                <a:lnTo>
                  <a:pt x="556178" y="58426"/>
                </a:lnTo>
                <a:lnTo>
                  <a:pt x="489405" y="0"/>
                </a:lnTo>
                <a:close/>
              </a:path>
            </a:pathLst>
          </a:custGeom>
          <a:solidFill>
            <a:srgbClr val="C32B16">
              <a:alpha val="6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50267" y="2904659"/>
            <a:ext cx="567690" cy="496570"/>
          </a:xfrm>
          <a:custGeom>
            <a:avLst/>
            <a:gdLst/>
            <a:ahLst/>
            <a:cxnLst/>
            <a:rect l="l" t="t" r="r" b="b"/>
            <a:pathLst>
              <a:path w="567689" h="496570">
                <a:moveTo>
                  <a:pt x="211325" y="248196"/>
                </a:moveTo>
                <a:lnTo>
                  <a:pt x="0" y="433100"/>
                </a:lnTo>
                <a:lnTo>
                  <a:pt x="72333" y="496392"/>
                </a:lnTo>
                <a:lnTo>
                  <a:pt x="80669" y="489098"/>
                </a:lnTo>
                <a:lnTo>
                  <a:pt x="69558" y="489098"/>
                </a:lnTo>
                <a:lnTo>
                  <a:pt x="72333" y="486669"/>
                </a:lnTo>
                <a:lnTo>
                  <a:pt x="13887" y="435529"/>
                </a:lnTo>
                <a:lnTo>
                  <a:pt x="8336" y="435529"/>
                </a:lnTo>
                <a:lnTo>
                  <a:pt x="8336" y="430671"/>
                </a:lnTo>
                <a:lnTo>
                  <a:pt x="13888" y="430671"/>
                </a:lnTo>
                <a:lnTo>
                  <a:pt x="219663" y="250625"/>
                </a:lnTo>
                <a:lnTo>
                  <a:pt x="214101" y="250625"/>
                </a:lnTo>
                <a:lnTo>
                  <a:pt x="211325" y="248196"/>
                </a:lnTo>
                <a:close/>
              </a:path>
              <a:path w="567689" h="496570">
                <a:moveTo>
                  <a:pt x="291987" y="309052"/>
                </a:moveTo>
                <a:lnTo>
                  <a:pt x="286425" y="309052"/>
                </a:lnTo>
                <a:lnTo>
                  <a:pt x="283650" y="311481"/>
                </a:lnTo>
                <a:lnTo>
                  <a:pt x="494966" y="496393"/>
                </a:lnTo>
                <a:lnTo>
                  <a:pt x="503303" y="489098"/>
                </a:lnTo>
                <a:lnTo>
                  <a:pt x="492191" y="489098"/>
                </a:lnTo>
                <a:lnTo>
                  <a:pt x="494966" y="486669"/>
                </a:lnTo>
                <a:lnTo>
                  <a:pt x="291987" y="309052"/>
                </a:lnTo>
                <a:close/>
              </a:path>
              <a:path w="567689" h="496570">
                <a:moveTo>
                  <a:pt x="72333" y="486669"/>
                </a:moveTo>
                <a:lnTo>
                  <a:pt x="69558" y="489098"/>
                </a:lnTo>
                <a:lnTo>
                  <a:pt x="75109" y="489098"/>
                </a:lnTo>
                <a:lnTo>
                  <a:pt x="72333" y="486669"/>
                </a:lnTo>
                <a:close/>
              </a:path>
              <a:path w="567689" h="496570">
                <a:moveTo>
                  <a:pt x="283650" y="301757"/>
                </a:moveTo>
                <a:lnTo>
                  <a:pt x="72333" y="486669"/>
                </a:lnTo>
                <a:lnTo>
                  <a:pt x="75109" y="489098"/>
                </a:lnTo>
                <a:lnTo>
                  <a:pt x="80669" y="489098"/>
                </a:lnTo>
                <a:lnTo>
                  <a:pt x="283650" y="311481"/>
                </a:lnTo>
                <a:lnTo>
                  <a:pt x="280874" y="309052"/>
                </a:lnTo>
                <a:lnTo>
                  <a:pt x="291987" y="309052"/>
                </a:lnTo>
                <a:lnTo>
                  <a:pt x="283650" y="301757"/>
                </a:lnTo>
                <a:close/>
              </a:path>
              <a:path w="567689" h="496570">
                <a:moveTo>
                  <a:pt x="494966" y="486669"/>
                </a:moveTo>
                <a:lnTo>
                  <a:pt x="492191" y="489098"/>
                </a:lnTo>
                <a:lnTo>
                  <a:pt x="497742" y="489098"/>
                </a:lnTo>
                <a:lnTo>
                  <a:pt x="494966" y="486669"/>
                </a:lnTo>
                <a:close/>
              </a:path>
              <a:path w="567689" h="496570">
                <a:moveTo>
                  <a:pt x="556188" y="433100"/>
                </a:moveTo>
                <a:lnTo>
                  <a:pt x="494966" y="486669"/>
                </a:lnTo>
                <a:lnTo>
                  <a:pt x="497742" y="489098"/>
                </a:lnTo>
                <a:lnTo>
                  <a:pt x="503303" y="489098"/>
                </a:lnTo>
                <a:lnTo>
                  <a:pt x="564525" y="435529"/>
                </a:lnTo>
                <a:lnTo>
                  <a:pt x="558964" y="435529"/>
                </a:lnTo>
                <a:lnTo>
                  <a:pt x="556188" y="433100"/>
                </a:lnTo>
                <a:close/>
              </a:path>
              <a:path w="567689" h="496570">
                <a:moveTo>
                  <a:pt x="8336" y="430671"/>
                </a:moveTo>
                <a:lnTo>
                  <a:pt x="8336" y="435529"/>
                </a:lnTo>
                <a:lnTo>
                  <a:pt x="11112" y="433100"/>
                </a:lnTo>
                <a:lnTo>
                  <a:pt x="8336" y="430671"/>
                </a:lnTo>
                <a:close/>
              </a:path>
              <a:path w="567689" h="496570">
                <a:moveTo>
                  <a:pt x="11112" y="433100"/>
                </a:moveTo>
                <a:lnTo>
                  <a:pt x="8336" y="435529"/>
                </a:lnTo>
                <a:lnTo>
                  <a:pt x="13887" y="435529"/>
                </a:lnTo>
                <a:lnTo>
                  <a:pt x="11112" y="433100"/>
                </a:lnTo>
                <a:close/>
              </a:path>
              <a:path w="567689" h="496570">
                <a:moveTo>
                  <a:pt x="558964" y="430671"/>
                </a:moveTo>
                <a:lnTo>
                  <a:pt x="556188" y="433100"/>
                </a:lnTo>
                <a:lnTo>
                  <a:pt x="558964" y="435529"/>
                </a:lnTo>
                <a:lnTo>
                  <a:pt x="558964" y="430671"/>
                </a:lnTo>
                <a:close/>
              </a:path>
              <a:path w="567689" h="496570">
                <a:moveTo>
                  <a:pt x="564525" y="430671"/>
                </a:moveTo>
                <a:lnTo>
                  <a:pt x="558964" y="430671"/>
                </a:lnTo>
                <a:lnTo>
                  <a:pt x="558964" y="435529"/>
                </a:lnTo>
                <a:lnTo>
                  <a:pt x="564525" y="435529"/>
                </a:lnTo>
                <a:lnTo>
                  <a:pt x="567301" y="433100"/>
                </a:lnTo>
                <a:lnTo>
                  <a:pt x="564525" y="430671"/>
                </a:lnTo>
                <a:close/>
              </a:path>
              <a:path w="567689" h="496570">
                <a:moveTo>
                  <a:pt x="13888" y="430671"/>
                </a:moveTo>
                <a:lnTo>
                  <a:pt x="8336" y="430671"/>
                </a:lnTo>
                <a:lnTo>
                  <a:pt x="11112" y="433100"/>
                </a:lnTo>
                <a:lnTo>
                  <a:pt x="13888" y="430671"/>
                </a:lnTo>
                <a:close/>
              </a:path>
              <a:path w="567689" h="496570">
                <a:moveTo>
                  <a:pt x="556188" y="63293"/>
                </a:moveTo>
                <a:lnTo>
                  <a:pt x="344861" y="248197"/>
                </a:lnTo>
                <a:lnTo>
                  <a:pt x="556188" y="433100"/>
                </a:lnTo>
                <a:lnTo>
                  <a:pt x="558964" y="430671"/>
                </a:lnTo>
                <a:lnTo>
                  <a:pt x="564525" y="430671"/>
                </a:lnTo>
                <a:lnTo>
                  <a:pt x="358750" y="250625"/>
                </a:lnTo>
                <a:lnTo>
                  <a:pt x="353198" y="250625"/>
                </a:lnTo>
                <a:lnTo>
                  <a:pt x="353198" y="245768"/>
                </a:lnTo>
                <a:lnTo>
                  <a:pt x="358750" y="245768"/>
                </a:lnTo>
                <a:lnTo>
                  <a:pt x="564525" y="65722"/>
                </a:lnTo>
                <a:lnTo>
                  <a:pt x="558963" y="65722"/>
                </a:lnTo>
                <a:lnTo>
                  <a:pt x="556188" y="63293"/>
                </a:lnTo>
                <a:close/>
              </a:path>
              <a:path w="567689" h="496570">
                <a:moveTo>
                  <a:pt x="286425" y="309052"/>
                </a:moveTo>
                <a:lnTo>
                  <a:pt x="280874" y="309052"/>
                </a:lnTo>
                <a:lnTo>
                  <a:pt x="283650" y="311481"/>
                </a:lnTo>
                <a:lnTo>
                  <a:pt x="286425" y="309052"/>
                </a:lnTo>
                <a:close/>
              </a:path>
              <a:path w="567689" h="496570">
                <a:moveTo>
                  <a:pt x="214101" y="245768"/>
                </a:moveTo>
                <a:lnTo>
                  <a:pt x="211325" y="248196"/>
                </a:lnTo>
                <a:lnTo>
                  <a:pt x="214101" y="250625"/>
                </a:lnTo>
                <a:lnTo>
                  <a:pt x="214101" y="245768"/>
                </a:lnTo>
                <a:close/>
              </a:path>
              <a:path w="567689" h="496570">
                <a:moveTo>
                  <a:pt x="219663" y="245768"/>
                </a:moveTo>
                <a:lnTo>
                  <a:pt x="214101" y="245768"/>
                </a:lnTo>
                <a:lnTo>
                  <a:pt x="214101" y="250625"/>
                </a:lnTo>
                <a:lnTo>
                  <a:pt x="219663" y="250625"/>
                </a:lnTo>
                <a:lnTo>
                  <a:pt x="222439" y="248196"/>
                </a:lnTo>
                <a:lnTo>
                  <a:pt x="219663" y="245768"/>
                </a:lnTo>
                <a:close/>
              </a:path>
              <a:path w="567689" h="496570">
                <a:moveTo>
                  <a:pt x="353198" y="245768"/>
                </a:moveTo>
                <a:lnTo>
                  <a:pt x="353198" y="250625"/>
                </a:lnTo>
                <a:lnTo>
                  <a:pt x="355974" y="248197"/>
                </a:lnTo>
                <a:lnTo>
                  <a:pt x="353198" y="245768"/>
                </a:lnTo>
                <a:close/>
              </a:path>
              <a:path w="567689" h="496570">
                <a:moveTo>
                  <a:pt x="355974" y="248197"/>
                </a:moveTo>
                <a:lnTo>
                  <a:pt x="353198" y="250625"/>
                </a:lnTo>
                <a:lnTo>
                  <a:pt x="358750" y="250625"/>
                </a:lnTo>
                <a:lnTo>
                  <a:pt x="355974" y="248197"/>
                </a:lnTo>
                <a:close/>
              </a:path>
              <a:path w="567689" h="496570">
                <a:moveTo>
                  <a:pt x="72333" y="0"/>
                </a:moveTo>
                <a:lnTo>
                  <a:pt x="0" y="63293"/>
                </a:lnTo>
                <a:lnTo>
                  <a:pt x="211325" y="248196"/>
                </a:lnTo>
                <a:lnTo>
                  <a:pt x="214101" y="245768"/>
                </a:lnTo>
                <a:lnTo>
                  <a:pt x="219663" y="245768"/>
                </a:lnTo>
                <a:lnTo>
                  <a:pt x="13887" y="65722"/>
                </a:lnTo>
                <a:lnTo>
                  <a:pt x="8336" y="65722"/>
                </a:lnTo>
                <a:lnTo>
                  <a:pt x="8336" y="60864"/>
                </a:lnTo>
                <a:lnTo>
                  <a:pt x="13887" y="60864"/>
                </a:lnTo>
                <a:lnTo>
                  <a:pt x="72333" y="9724"/>
                </a:lnTo>
                <a:lnTo>
                  <a:pt x="69557" y="7295"/>
                </a:lnTo>
                <a:lnTo>
                  <a:pt x="80670" y="7295"/>
                </a:lnTo>
                <a:lnTo>
                  <a:pt x="72333" y="0"/>
                </a:lnTo>
                <a:close/>
              </a:path>
              <a:path w="567689" h="496570">
                <a:moveTo>
                  <a:pt x="358750" y="245768"/>
                </a:moveTo>
                <a:lnTo>
                  <a:pt x="353198" y="245768"/>
                </a:lnTo>
                <a:lnTo>
                  <a:pt x="355974" y="248197"/>
                </a:lnTo>
                <a:lnTo>
                  <a:pt x="358750" y="245768"/>
                </a:lnTo>
                <a:close/>
              </a:path>
              <a:path w="567689" h="496570">
                <a:moveTo>
                  <a:pt x="80670" y="7295"/>
                </a:moveTo>
                <a:lnTo>
                  <a:pt x="75109" y="7295"/>
                </a:lnTo>
                <a:lnTo>
                  <a:pt x="72333" y="9724"/>
                </a:lnTo>
                <a:lnTo>
                  <a:pt x="283650" y="194636"/>
                </a:lnTo>
                <a:lnTo>
                  <a:pt x="291987" y="187341"/>
                </a:lnTo>
                <a:lnTo>
                  <a:pt x="280874" y="187341"/>
                </a:lnTo>
                <a:lnTo>
                  <a:pt x="283650" y="184912"/>
                </a:lnTo>
                <a:lnTo>
                  <a:pt x="80670" y="7295"/>
                </a:lnTo>
                <a:close/>
              </a:path>
              <a:path w="567689" h="496570">
                <a:moveTo>
                  <a:pt x="283650" y="184912"/>
                </a:moveTo>
                <a:lnTo>
                  <a:pt x="280874" y="187341"/>
                </a:lnTo>
                <a:lnTo>
                  <a:pt x="286425" y="187341"/>
                </a:lnTo>
                <a:lnTo>
                  <a:pt x="283650" y="184912"/>
                </a:lnTo>
                <a:close/>
              </a:path>
              <a:path w="567689" h="496570">
                <a:moveTo>
                  <a:pt x="494966" y="0"/>
                </a:moveTo>
                <a:lnTo>
                  <a:pt x="283650" y="184912"/>
                </a:lnTo>
                <a:lnTo>
                  <a:pt x="286425" y="187341"/>
                </a:lnTo>
                <a:lnTo>
                  <a:pt x="291987" y="187341"/>
                </a:lnTo>
                <a:lnTo>
                  <a:pt x="494966" y="9724"/>
                </a:lnTo>
                <a:lnTo>
                  <a:pt x="492190" y="7295"/>
                </a:lnTo>
                <a:lnTo>
                  <a:pt x="503304" y="7295"/>
                </a:lnTo>
                <a:lnTo>
                  <a:pt x="494966" y="0"/>
                </a:lnTo>
                <a:close/>
              </a:path>
              <a:path w="567689" h="496570">
                <a:moveTo>
                  <a:pt x="8336" y="60864"/>
                </a:moveTo>
                <a:lnTo>
                  <a:pt x="8336" y="65722"/>
                </a:lnTo>
                <a:lnTo>
                  <a:pt x="11112" y="63293"/>
                </a:lnTo>
                <a:lnTo>
                  <a:pt x="8336" y="60864"/>
                </a:lnTo>
                <a:close/>
              </a:path>
              <a:path w="567689" h="496570">
                <a:moveTo>
                  <a:pt x="11112" y="63293"/>
                </a:moveTo>
                <a:lnTo>
                  <a:pt x="8336" y="65722"/>
                </a:lnTo>
                <a:lnTo>
                  <a:pt x="13887" y="65722"/>
                </a:lnTo>
                <a:lnTo>
                  <a:pt x="11112" y="63293"/>
                </a:lnTo>
                <a:close/>
              </a:path>
              <a:path w="567689" h="496570">
                <a:moveTo>
                  <a:pt x="558963" y="60864"/>
                </a:moveTo>
                <a:lnTo>
                  <a:pt x="556188" y="63293"/>
                </a:lnTo>
                <a:lnTo>
                  <a:pt x="558963" y="65722"/>
                </a:lnTo>
                <a:lnTo>
                  <a:pt x="558963" y="60864"/>
                </a:lnTo>
                <a:close/>
              </a:path>
              <a:path w="567689" h="496570">
                <a:moveTo>
                  <a:pt x="564525" y="60864"/>
                </a:moveTo>
                <a:lnTo>
                  <a:pt x="558963" y="60864"/>
                </a:lnTo>
                <a:lnTo>
                  <a:pt x="558963" y="65722"/>
                </a:lnTo>
                <a:lnTo>
                  <a:pt x="564525" y="65722"/>
                </a:lnTo>
                <a:lnTo>
                  <a:pt x="567301" y="63293"/>
                </a:lnTo>
                <a:lnTo>
                  <a:pt x="564525" y="60864"/>
                </a:lnTo>
                <a:close/>
              </a:path>
              <a:path w="567689" h="496570">
                <a:moveTo>
                  <a:pt x="13887" y="60864"/>
                </a:moveTo>
                <a:lnTo>
                  <a:pt x="8336" y="60864"/>
                </a:lnTo>
                <a:lnTo>
                  <a:pt x="11112" y="63293"/>
                </a:lnTo>
                <a:lnTo>
                  <a:pt x="13887" y="60864"/>
                </a:lnTo>
                <a:close/>
              </a:path>
              <a:path w="567689" h="496570">
                <a:moveTo>
                  <a:pt x="503304" y="7295"/>
                </a:moveTo>
                <a:lnTo>
                  <a:pt x="497742" y="7295"/>
                </a:lnTo>
                <a:lnTo>
                  <a:pt x="494966" y="9724"/>
                </a:lnTo>
                <a:lnTo>
                  <a:pt x="556188" y="63293"/>
                </a:lnTo>
                <a:lnTo>
                  <a:pt x="558963" y="60864"/>
                </a:lnTo>
                <a:lnTo>
                  <a:pt x="564525" y="60864"/>
                </a:lnTo>
                <a:lnTo>
                  <a:pt x="503304" y="7295"/>
                </a:lnTo>
                <a:close/>
              </a:path>
              <a:path w="567689" h="496570">
                <a:moveTo>
                  <a:pt x="75109" y="7295"/>
                </a:moveTo>
                <a:lnTo>
                  <a:pt x="69557" y="7295"/>
                </a:lnTo>
                <a:lnTo>
                  <a:pt x="72333" y="9724"/>
                </a:lnTo>
                <a:lnTo>
                  <a:pt x="75109" y="7295"/>
                </a:lnTo>
                <a:close/>
              </a:path>
              <a:path w="567689" h="496570">
                <a:moveTo>
                  <a:pt x="497742" y="7295"/>
                </a:moveTo>
                <a:lnTo>
                  <a:pt x="492190" y="7295"/>
                </a:lnTo>
                <a:lnTo>
                  <a:pt x="494966" y="9724"/>
                </a:lnTo>
                <a:lnTo>
                  <a:pt x="497742" y="729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643873" y="3852798"/>
            <a:ext cx="76200" cy="681355"/>
          </a:xfrm>
          <a:custGeom>
            <a:avLst/>
            <a:gdLst/>
            <a:ahLst/>
            <a:cxnLst/>
            <a:rect l="l" t="t" r="r" b="b"/>
            <a:pathLst>
              <a:path w="76200" h="681354">
                <a:moveTo>
                  <a:pt x="33400" y="605027"/>
                </a:moveTo>
                <a:lnTo>
                  <a:pt x="0" y="605027"/>
                </a:lnTo>
                <a:lnTo>
                  <a:pt x="38100" y="681227"/>
                </a:lnTo>
                <a:lnTo>
                  <a:pt x="69850" y="617727"/>
                </a:lnTo>
                <a:lnTo>
                  <a:pt x="33400" y="617727"/>
                </a:lnTo>
                <a:lnTo>
                  <a:pt x="33400" y="605027"/>
                </a:lnTo>
                <a:close/>
              </a:path>
              <a:path w="76200" h="681354">
                <a:moveTo>
                  <a:pt x="42925" y="0"/>
                </a:moveTo>
                <a:lnTo>
                  <a:pt x="33400" y="0"/>
                </a:lnTo>
                <a:lnTo>
                  <a:pt x="33400" y="617727"/>
                </a:lnTo>
                <a:lnTo>
                  <a:pt x="42925" y="617727"/>
                </a:lnTo>
                <a:lnTo>
                  <a:pt x="42925" y="0"/>
                </a:lnTo>
                <a:close/>
              </a:path>
              <a:path w="76200" h="681354">
                <a:moveTo>
                  <a:pt x="76200" y="605027"/>
                </a:moveTo>
                <a:lnTo>
                  <a:pt x="42925" y="605027"/>
                </a:lnTo>
                <a:lnTo>
                  <a:pt x="42925" y="617727"/>
                </a:lnTo>
                <a:lnTo>
                  <a:pt x="69850" y="617727"/>
                </a:lnTo>
                <a:lnTo>
                  <a:pt x="76200" y="605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8148701" y="4538726"/>
            <a:ext cx="1133475" cy="361950"/>
          </a:xfrm>
          <a:prstGeom prst="rect">
            <a:avLst/>
          </a:prstGeom>
          <a:solidFill>
            <a:srgbClr val="39395E"/>
          </a:solidFill>
          <a:ln w="9534">
            <a:solidFill>
              <a:srgbClr val="221D34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297815">
              <a:lnSpc>
                <a:spcPct val="100000"/>
              </a:lnSpc>
              <a:spcBef>
                <a:spcPts val="615"/>
              </a:spcBef>
            </a:pPr>
            <a:r>
              <a:rPr sz="1350" spc="-30" dirty="0">
                <a:solidFill>
                  <a:srgbClr val="FFFFFF"/>
                </a:solidFill>
                <a:latin typeface="Arial"/>
                <a:cs typeface="Arial"/>
              </a:rPr>
              <a:t>5-HIAA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277100" y="3419475"/>
            <a:ext cx="295275" cy="533400"/>
          </a:xfrm>
          <a:custGeom>
            <a:avLst/>
            <a:gdLst/>
            <a:ahLst/>
            <a:cxnLst/>
            <a:rect l="l" t="t" r="r" b="b"/>
            <a:pathLst>
              <a:path w="295275" h="533400">
                <a:moveTo>
                  <a:pt x="295275" y="310895"/>
                </a:moveTo>
                <a:lnTo>
                  <a:pt x="0" y="310895"/>
                </a:lnTo>
                <a:lnTo>
                  <a:pt x="147700" y="533400"/>
                </a:lnTo>
                <a:lnTo>
                  <a:pt x="295275" y="310895"/>
                </a:lnTo>
                <a:close/>
              </a:path>
              <a:path w="295275" h="533400">
                <a:moveTo>
                  <a:pt x="200025" y="0"/>
                </a:moveTo>
                <a:lnTo>
                  <a:pt x="95250" y="0"/>
                </a:lnTo>
                <a:lnTo>
                  <a:pt x="95250" y="310895"/>
                </a:lnTo>
                <a:lnTo>
                  <a:pt x="200025" y="310895"/>
                </a:lnTo>
                <a:lnTo>
                  <a:pt x="200025" y="0"/>
                </a:lnTo>
                <a:close/>
              </a:path>
            </a:pathLst>
          </a:custGeom>
          <a:solidFill>
            <a:srgbClr val="E74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753350" y="4495800"/>
            <a:ext cx="295275" cy="542925"/>
          </a:xfrm>
          <a:custGeom>
            <a:avLst/>
            <a:gdLst/>
            <a:ahLst/>
            <a:cxnLst/>
            <a:rect l="l" t="t" r="r" b="b"/>
            <a:pathLst>
              <a:path w="295275" h="542925">
                <a:moveTo>
                  <a:pt x="295275" y="320420"/>
                </a:moveTo>
                <a:lnTo>
                  <a:pt x="0" y="320420"/>
                </a:lnTo>
                <a:lnTo>
                  <a:pt x="147700" y="542925"/>
                </a:lnTo>
                <a:lnTo>
                  <a:pt x="295275" y="320420"/>
                </a:lnTo>
                <a:close/>
              </a:path>
              <a:path w="295275" h="542925">
                <a:moveTo>
                  <a:pt x="200025" y="0"/>
                </a:moveTo>
                <a:lnTo>
                  <a:pt x="95250" y="0"/>
                </a:lnTo>
                <a:lnTo>
                  <a:pt x="95250" y="320420"/>
                </a:lnTo>
                <a:lnTo>
                  <a:pt x="200025" y="320420"/>
                </a:lnTo>
                <a:lnTo>
                  <a:pt x="200025" y="0"/>
                </a:lnTo>
                <a:close/>
              </a:path>
            </a:pathLst>
          </a:custGeom>
          <a:solidFill>
            <a:srgbClr val="E74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96200" y="2352675"/>
            <a:ext cx="295275" cy="542925"/>
          </a:xfrm>
          <a:custGeom>
            <a:avLst/>
            <a:gdLst/>
            <a:ahLst/>
            <a:cxnLst/>
            <a:rect l="l" t="t" r="r" b="b"/>
            <a:pathLst>
              <a:path w="295275" h="542925">
                <a:moveTo>
                  <a:pt x="200025" y="222503"/>
                </a:moveTo>
                <a:lnTo>
                  <a:pt x="95250" y="222503"/>
                </a:lnTo>
                <a:lnTo>
                  <a:pt x="95250" y="542925"/>
                </a:lnTo>
                <a:lnTo>
                  <a:pt x="200025" y="542925"/>
                </a:lnTo>
                <a:lnTo>
                  <a:pt x="200025" y="222503"/>
                </a:lnTo>
                <a:close/>
              </a:path>
              <a:path w="295275" h="542925">
                <a:moveTo>
                  <a:pt x="147700" y="0"/>
                </a:moveTo>
                <a:lnTo>
                  <a:pt x="0" y="222503"/>
                </a:lnTo>
                <a:lnTo>
                  <a:pt x="295275" y="222503"/>
                </a:lnTo>
                <a:lnTo>
                  <a:pt x="147700" y="0"/>
                </a:lnTo>
                <a:close/>
              </a:path>
            </a:pathLst>
          </a:custGeom>
          <a:solidFill>
            <a:srgbClr val="E74B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37197" y="5718809"/>
            <a:ext cx="10101580" cy="5232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800" dirty="0">
                <a:latin typeface="Arial"/>
                <a:cs typeface="Arial"/>
              </a:rPr>
              <a:t>AADC, </a:t>
            </a:r>
            <a:r>
              <a:rPr lang="ru-RU" sz="800" dirty="0">
                <a:latin typeface="Arial"/>
                <a:cs typeface="Arial"/>
              </a:rPr>
              <a:t>декарбоксилаза ароматических аминокислот; </a:t>
            </a:r>
            <a:r>
              <a:rPr lang="en-US" sz="800" dirty="0">
                <a:latin typeface="Arial"/>
                <a:cs typeface="Arial"/>
              </a:rPr>
              <a:t>L-DOPA, L-3,4 </a:t>
            </a:r>
            <a:r>
              <a:rPr lang="ru-RU" sz="800" dirty="0" err="1">
                <a:latin typeface="Arial"/>
                <a:cs typeface="Arial"/>
              </a:rPr>
              <a:t>дигидроксифенилаланин</a:t>
            </a:r>
            <a:r>
              <a:rPr lang="ru-RU" sz="800" dirty="0">
                <a:latin typeface="Arial"/>
                <a:cs typeface="Arial"/>
              </a:rPr>
              <a:t>; 3-ОМ</a:t>
            </a:r>
            <a:r>
              <a:rPr lang="en-US" sz="800" dirty="0">
                <a:latin typeface="Arial"/>
                <a:cs typeface="Arial"/>
              </a:rPr>
              <a:t>D, 3-</a:t>
            </a:r>
            <a:r>
              <a:rPr lang="ru-RU" sz="800" dirty="0">
                <a:latin typeface="Arial"/>
                <a:cs typeface="Arial"/>
              </a:rPr>
              <a:t>ОМД: 3-О-метилдопа; </a:t>
            </a:r>
            <a:r>
              <a:rPr lang="en-US" sz="800" dirty="0" err="1">
                <a:latin typeface="Arial"/>
                <a:cs typeface="Arial"/>
              </a:rPr>
              <a:t>Adr</a:t>
            </a:r>
            <a:r>
              <a:rPr lang="en-US" sz="800" dirty="0">
                <a:latin typeface="Arial"/>
                <a:cs typeface="Arial"/>
              </a:rPr>
              <a:t>/Nor, </a:t>
            </a:r>
            <a:r>
              <a:rPr lang="ru-RU" sz="800" dirty="0">
                <a:latin typeface="Arial"/>
                <a:cs typeface="Arial"/>
              </a:rPr>
              <a:t>адреналин / </a:t>
            </a:r>
            <a:r>
              <a:rPr lang="ru-RU" sz="800" dirty="0" err="1">
                <a:latin typeface="Arial"/>
                <a:cs typeface="Arial"/>
              </a:rPr>
              <a:t>ноадреналин</a:t>
            </a:r>
            <a:r>
              <a:rPr lang="ru-RU" sz="800" dirty="0">
                <a:latin typeface="Arial"/>
                <a:cs typeface="Arial"/>
              </a:rPr>
              <a:t>; </a:t>
            </a:r>
            <a:r>
              <a:rPr lang="en-US" sz="800" dirty="0">
                <a:latin typeface="Arial"/>
                <a:cs typeface="Arial"/>
              </a:rPr>
              <a:t>HVA,</a:t>
            </a:r>
            <a:r>
              <a:rPr lang="ru-RU" sz="800" dirty="0">
                <a:latin typeface="Arial"/>
                <a:cs typeface="Arial"/>
              </a:rPr>
              <a:t> ГВК,</a:t>
            </a:r>
            <a:r>
              <a:rPr lang="en-US" sz="800" dirty="0">
                <a:latin typeface="Arial"/>
                <a:cs typeface="Arial"/>
              </a:rPr>
              <a:t> </a:t>
            </a:r>
            <a:r>
              <a:rPr lang="ru-RU" sz="800" dirty="0" err="1">
                <a:latin typeface="Arial"/>
                <a:cs typeface="Arial"/>
              </a:rPr>
              <a:t>гомованиловая</a:t>
            </a:r>
            <a:r>
              <a:rPr lang="ru-RU" sz="800" dirty="0">
                <a:latin typeface="Arial"/>
                <a:cs typeface="Arial"/>
              </a:rPr>
              <a:t> кислота; 5-</a:t>
            </a:r>
            <a:r>
              <a:rPr lang="en-US" sz="800" dirty="0">
                <a:latin typeface="Arial"/>
                <a:cs typeface="Arial"/>
              </a:rPr>
              <a:t>HTP, 5-</a:t>
            </a:r>
            <a:r>
              <a:rPr lang="ru-RU" sz="800" dirty="0" err="1">
                <a:latin typeface="Arial"/>
                <a:cs typeface="Arial"/>
              </a:rPr>
              <a:t>гидрокситриптофан</a:t>
            </a:r>
            <a:r>
              <a:rPr lang="ru-RU" sz="800" dirty="0">
                <a:latin typeface="Arial"/>
                <a:cs typeface="Arial"/>
              </a:rPr>
              <a:t>; 5-</a:t>
            </a:r>
            <a:r>
              <a:rPr lang="en-US" sz="800" dirty="0">
                <a:latin typeface="Arial"/>
                <a:cs typeface="Arial"/>
              </a:rPr>
              <a:t>HIAA, 5-</a:t>
            </a:r>
            <a:r>
              <a:rPr lang="ru-RU" sz="800" dirty="0" err="1">
                <a:latin typeface="Arial"/>
                <a:cs typeface="Arial"/>
              </a:rPr>
              <a:t>гидроксииндолуксусная</a:t>
            </a:r>
            <a:r>
              <a:rPr lang="ru-RU" sz="800" dirty="0">
                <a:latin typeface="Arial"/>
                <a:cs typeface="Arial"/>
              </a:rPr>
              <a:t> кислота.</a:t>
            </a:r>
            <a:endParaRPr lang="en-U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latin typeface="Arial"/>
                <a:cs typeface="Arial"/>
              </a:rPr>
              <a:t>1.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Himmelreich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N,</a:t>
            </a:r>
            <a:r>
              <a:rPr sz="800" spc="7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Mol</a:t>
            </a:r>
            <a:r>
              <a:rPr sz="800" i="1" spc="-3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Genet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Metab</a:t>
            </a:r>
            <a:r>
              <a:rPr sz="800" spc="15" dirty="0">
                <a:latin typeface="Arial"/>
                <a:cs typeface="Arial"/>
              </a:rPr>
              <a:t>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2019;127(1):12–22;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Purves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D.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Neuroscience.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Vol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4.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Sunderland,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MA: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Sinauer;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2008; </a:t>
            </a:r>
            <a:r>
              <a:rPr sz="800" spc="5" dirty="0">
                <a:latin typeface="Arial"/>
                <a:cs typeface="Arial"/>
              </a:rPr>
              <a:t>3.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Knierim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J.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Neuroscience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Online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chap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4: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Basal</a:t>
            </a:r>
            <a:r>
              <a:rPr sz="800" spc="-10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Ganglia.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dirty="0">
                <a:latin typeface="Arial"/>
                <a:cs typeface="Arial"/>
              </a:rPr>
              <a:t>https://nba.uth.tmc.edu/neuroscience/m/s3/chapter04.html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(Accessed: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March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2020);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4.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Wassenberg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T,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Orphanet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J</a:t>
            </a:r>
            <a:r>
              <a:rPr sz="800" i="1" spc="-4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Rare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i="1" spc="30" dirty="0">
                <a:latin typeface="Arial"/>
                <a:cs typeface="Arial"/>
              </a:rPr>
              <a:t>Dis</a:t>
            </a:r>
            <a:r>
              <a:rPr sz="800" spc="30" dirty="0">
                <a:latin typeface="Arial"/>
                <a:cs typeface="Arial"/>
              </a:rPr>
              <a:t>.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2017;12:12;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5.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Evers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EA,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Curr</a:t>
            </a:r>
            <a:r>
              <a:rPr sz="800" i="1" spc="-5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Pharm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Des</a:t>
            </a:r>
            <a:r>
              <a:rPr sz="800" spc="15" dirty="0">
                <a:latin typeface="Arial"/>
                <a:cs typeface="Arial"/>
              </a:rPr>
              <a:t>.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2010;16(18):1998–2011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>
                <a:solidFill>
                  <a:srgbClr val="888888"/>
                </a:solidFill>
              </a:rPr>
              <a:t>23</a:t>
            </a:fld>
            <a:r>
              <a:rPr spc="10" dirty="0">
                <a:solidFill>
                  <a:srgbClr val="888888"/>
                </a:solidFill>
              </a:rPr>
              <a:t> </a:t>
            </a:r>
            <a:r>
              <a:rPr spc="15" dirty="0"/>
              <a:t>C </a:t>
            </a:r>
            <a:r>
              <a:rPr spc="10" dirty="0"/>
              <a:t>o n </a:t>
            </a:r>
            <a:r>
              <a:rPr spc="5" dirty="0"/>
              <a:t>f i </a:t>
            </a:r>
            <a:r>
              <a:rPr spc="10" dirty="0"/>
              <a:t>d e n </a:t>
            </a:r>
            <a:r>
              <a:rPr spc="5" dirty="0"/>
              <a:t>t i </a:t>
            </a:r>
            <a:r>
              <a:rPr spc="10" dirty="0"/>
              <a:t>a </a:t>
            </a:r>
            <a:r>
              <a:rPr spc="5" dirty="0"/>
              <a:t>l </a:t>
            </a:r>
            <a:r>
              <a:rPr spc="10" dirty="0"/>
              <a:t>a n d </a:t>
            </a:r>
            <a:r>
              <a:rPr spc="15" dirty="0"/>
              <a:t>P </a:t>
            </a:r>
            <a:r>
              <a:rPr spc="5" dirty="0"/>
              <a:t>r </a:t>
            </a:r>
            <a:r>
              <a:rPr spc="10" dirty="0"/>
              <a:t>o p </a:t>
            </a:r>
            <a:r>
              <a:rPr spc="5" dirty="0"/>
              <a:t>r i </a:t>
            </a:r>
            <a:r>
              <a:rPr spc="10" dirty="0"/>
              <a:t>e </a:t>
            </a:r>
            <a:r>
              <a:rPr spc="5" dirty="0"/>
              <a:t>t </a:t>
            </a:r>
            <a:r>
              <a:rPr spc="10" dirty="0"/>
              <a:t>a </a:t>
            </a:r>
            <a:r>
              <a:rPr spc="5" dirty="0"/>
              <a:t>r </a:t>
            </a:r>
            <a:r>
              <a:rPr spc="10" dirty="0"/>
              <a:t>y </a:t>
            </a:r>
            <a:r>
              <a:rPr spc="5" dirty="0"/>
              <a:t>. </a:t>
            </a:r>
            <a:r>
              <a:rPr spc="15" dirty="0"/>
              <a:t>N </a:t>
            </a:r>
            <a:r>
              <a:rPr spc="10" dirty="0"/>
              <a:t>o </a:t>
            </a:r>
            <a:r>
              <a:rPr spc="5" dirty="0"/>
              <a:t>t f </a:t>
            </a:r>
            <a:r>
              <a:rPr spc="10" dirty="0"/>
              <a:t>o </a:t>
            </a:r>
            <a:r>
              <a:rPr spc="5" dirty="0"/>
              <a:t>r </a:t>
            </a:r>
            <a:r>
              <a:rPr spc="10" dirty="0"/>
              <a:t>p </a:t>
            </a:r>
            <a:r>
              <a:rPr spc="5" dirty="0"/>
              <a:t>r </a:t>
            </a:r>
            <a:r>
              <a:rPr spc="10" dirty="0"/>
              <a:t>o </a:t>
            </a:r>
            <a:r>
              <a:rPr spc="20" dirty="0"/>
              <a:t>m </a:t>
            </a:r>
            <a:r>
              <a:rPr spc="10" dirty="0"/>
              <a:t>o </a:t>
            </a:r>
            <a:r>
              <a:rPr spc="5" dirty="0"/>
              <a:t>t i </a:t>
            </a:r>
            <a:r>
              <a:rPr spc="10" dirty="0"/>
              <a:t>o n a </a:t>
            </a:r>
            <a:r>
              <a:rPr spc="5" dirty="0"/>
              <a:t>l </a:t>
            </a:r>
            <a:r>
              <a:rPr spc="10" dirty="0"/>
              <a:t>u s e</a:t>
            </a:r>
            <a:r>
              <a:rPr spc="85" dirty="0"/>
              <a:t> </a:t>
            </a:r>
            <a:r>
              <a:rPr spc="5" dirty="0"/>
              <a:t>.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119187" y="5131434"/>
            <a:ext cx="3740785" cy="19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695"/>
              </a:lnSpc>
              <a:spcBef>
                <a:spcPts val="100"/>
              </a:spcBef>
            </a:pPr>
            <a:r>
              <a:rPr lang="ru-RU" sz="600" spc="-20" dirty="0">
                <a:latin typeface="Arial"/>
                <a:cs typeface="Arial"/>
              </a:rPr>
              <a:t>Биосинтез и расщепление серотонина и катехоламинов, а также метаболический блок при дефиците AADC.</a:t>
            </a:r>
            <a:r>
              <a:rPr sz="600" spc="-20" dirty="0">
                <a:latin typeface="Arial"/>
                <a:cs typeface="Arial"/>
              </a:rPr>
              <a:t>.</a:t>
            </a:r>
            <a:endParaRPr sz="600" dirty="0">
              <a:latin typeface="Arial"/>
              <a:cs typeface="Arial"/>
            </a:endParaRPr>
          </a:p>
          <a:p>
            <a:pPr marL="25400">
              <a:lnSpc>
                <a:spcPts val="700"/>
              </a:lnSpc>
            </a:pPr>
            <a:r>
              <a:rPr lang="ru-RU" sz="600" spc="-30" dirty="0">
                <a:latin typeface="Arial"/>
                <a:cs typeface="Arial"/>
              </a:rPr>
              <a:t>Взято из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Wassenberg </a:t>
            </a:r>
            <a:r>
              <a:rPr sz="600" dirty="0">
                <a:latin typeface="Arial"/>
                <a:cs typeface="Arial"/>
              </a:rPr>
              <a:t>T, </a:t>
            </a:r>
            <a:r>
              <a:rPr sz="600" i="1" spc="-20" dirty="0">
                <a:latin typeface="Arial"/>
                <a:cs typeface="Arial"/>
              </a:rPr>
              <a:t>et </a:t>
            </a:r>
            <a:r>
              <a:rPr sz="600" i="1" spc="-10" dirty="0">
                <a:latin typeface="Arial"/>
                <a:cs typeface="Arial"/>
              </a:rPr>
              <a:t>al</a:t>
            </a:r>
            <a:r>
              <a:rPr sz="600" spc="-10" dirty="0">
                <a:latin typeface="Arial"/>
                <a:cs typeface="Arial"/>
              </a:rPr>
              <a:t>.</a:t>
            </a:r>
            <a:r>
              <a:rPr sz="600" spc="-95" dirty="0">
                <a:latin typeface="Arial"/>
                <a:cs typeface="Arial"/>
              </a:rPr>
              <a:t> </a:t>
            </a:r>
            <a:r>
              <a:rPr sz="600" spc="-30" dirty="0">
                <a:latin typeface="Arial"/>
                <a:cs typeface="Arial"/>
              </a:rPr>
              <a:t>2017</a:t>
            </a:r>
            <a:r>
              <a:rPr sz="525" spc="-44" baseline="23809" dirty="0">
                <a:latin typeface="Arial"/>
                <a:cs typeface="Arial"/>
              </a:rPr>
              <a:t>4</a:t>
            </a:r>
            <a:endParaRPr sz="525" baseline="23809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78935" y="2667000"/>
            <a:ext cx="4944109" cy="3443571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>
              <a:lnSpc>
                <a:spcPct val="90600"/>
              </a:lnSpc>
              <a:spcBef>
                <a:spcPts val="645"/>
              </a:spcBef>
            </a:pPr>
            <a:r>
              <a:rPr lang="ru-RU" sz="4800" spc="-30" dirty="0">
                <a:solidFill>
                  <a:srgbClr val="39395E"/>
                </a:solidFill>
              </a:rPr>
              <a:t>Оказание медицинской помощи при дефиците AADC</a:t>
            </a:r>
            <a:endParaRPr sz="4800" dirty="0"/>
          </a:p>
        </p:txBody>
      </p:sp>
      <p:sp>
        <p:nvSpPr>
          <p:cNvPr id="3" name="object 3"/>
          <p:cNvSpPr/>
          <p:nvPr/>
        </p:nvSpPr>
        <p:spPr>
          <a:xfrm>
            <a:off x="11394724" y="231029"/>
            <a:ext cx="528320" cy="275590"/>
          </a:xfrm>
          <a:custGeom>
            <a:avLst/>
            <a:gdLst/>
            <a:ahLst/>
            <a:cxnLst/>
            <a:rect l="l" t="t" r="r" b="b"/>
            <a:pathLst>
              <a:path w="528320" h="275590">
                <a:moveTo>
                  <a:pt x="263951" y="0"/>
                </a:moveTo>
                <a:lnTo>
                  <a:pt x="0" y="251382"/>
                </a:lnTo>
                <a:lnTo>
                  <a:pt x="28280" y="275263"/>
                </a:lnTo>
                <a:lnTo>
                  <a:pt x="263951" y="51533"/>
                </a:lnTo>
                <a:lnTo>
                  <a:pt x="318061" y="51533"/>
                </a:lnTo>
                <a:lnTo>
                  <a:pt x="263951" y="0"/>
                </a:lnTo>
                <a:close/>
              </a:path>
              <a:path w="528320" h="275590">
                <a:moveTo>
                  <a:pt x="318061" y="51533"/>
                </a:moveTo>
                <a:lnTo>
                  <a:pt x="263951" y="51533"/>
                </a:lnTo>
                <a:lnTo>
                  <a:pt x="499622" y="275263"/>
                </a:lnTo>
                <a:lnTo>
                  <a:pt x="527903" y="251382"/>
                </a:lnTo>
                <a:lnTo>
                  <a:pt x="318061" y="51533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70139" y="317756"/>
            <a:ext cx="377190" cy="365760"/>
          </a:xfrm>
          <a:custGeom>
            <a:avLst/>
            <a:gdLst/>
            <a:ahLst/>
            <a:cxnLst/>
            <a:rect l="l" t="t" r="r" b="b"/>
            <a:pathLst>
              <a:path w="377190" h="365759">
                <a:moveTo>
                  <a:pt x="188536" y="0"/>
                </a:moveTo>
                <a:lnTo>
                  <a:pt x="0" y="179110"/>
                </a:lnTo>
                <a:lnTo>
                  <a:pt x="0" y="365761"/>
                </a:lnTo>
                <a:lnTo>
                  <a:pt x="150829" y="365761"/>
                </a:lnTo>
                <a:lnTo>
                  <a:pt x="150829" y="208647"/>
                </a:lnTo>
                <a:lnTo>
                  <a:pt x="377073" y="208647"/>
                </a:lnTo>
                <a:lnTo>
                  <a:pt x="377073" y="179110"/>
                </a:lnTo>
                <a:lnTo>
                  <a:pt x="188536" y="0"/>
                </a:lnTo>
                <a:close/>
              </a:path>
              <a:path w="377190" h="365759">
                <a:moveTo>
                  <a:pt x="377073" y="208647"/>
                </a:moveTo>
                <a:lnTo>
                  <a:pt x="226244" y="208647"/>
                </a:lnTo>
                <a:lnTo>
                  <a:pt x="226244" y="365761"/>
                </a:lnTo>
                <a:lnTo>
                  <a:pt x="377073" y="365761"/>
                </a:lnTo>
                <a:lnTo>
                  <a:pt x="377073" y="208647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924" y="611187"/>
            <a:ext cx="9871075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pc="45" dirty="0"/>
              <a:t>Современные методы лечения дефицита AADC</a:t>
            </a:r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1133792" y="1410652"/>
            <a:ext cx="8162608" cy="5531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5400" marR="17780">
              <a:lnSpc>
                <a:spcPct val="100800"/>
              </a:lnSpc>
              <a:spcBef>
                <a:spcPts val="85"/>
              </a:spcBef>
            </a:pPr>
            <a:r>
              <a:rPr lang="ru-RU" b="1" spc="-15" dirty="0">
                <a:latin typeface="Arial"/>
                <a:cs typeface="Arial"/>
              </a:rPr>
              <a:t>Современные методы лечения первого ряда направлены на компенсацию снижения активности AADC</a:t>
            </a:r>
            <a:r>
              <a:rPr sz="1800" b="1" spc="-15" baseline="23148" dirty="0">
                <a:latin typeface="Arial"/>
                <a:cs typeface="Arial"/>
              </a:rPr>
              <a:t>1</a:t>
            </a:r>
            <a:endParaRPr sz="1800" baseline="23148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5225" y="2844842"/>
            <a:ext cx="6903086" cy="1635854"/>
          </a:xfrm>
          <a:custGeom>
            <a:avLst/>
            <a:gdLst/>
            <a:ahLst/>
            <a:cxnLst/>
            <a:rect l="l" t="t" r="r" b="b"/>
            <a:pathLst>
              <a:path w="8153400" h="1819275">
                <a:moveTo>
                  <a:pt x="0" y="1819275"/>
                </a:moveTo>
                <a:lnTo>
                  <a:pt x="8153400" y="1819275"/>
                </a:lnTo>
                <a:lnTo>
                  <a:pt x="8153400" y="0"/>
                </a:lnTo>
                <a:lnTo>
                  <a:pt x="0" y="0"/>
                </a:lnTo>
                <a:lnTo>
                  <a:pt x="0" y="1819275"/>
                </a:lnTo>
                <a:close/>
              </a:path>
            </a:pathLst>
          </a:custGeom>
          <a:solidFill>
            <a:srgbClr val="FDEBD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2238375"/>
            <a:ext cx="8153400" cy="466725"/>
          </a:xfrm>
          <a:custGeom>
            <a:avLst/>
            <a:gdLst/>
            <a:ahLst/>
            <a:cxnLst/>
            <a:rect l="l" t="t" r="r" b="b"/>
            <a:pathLst>
              <a:path w="8153400" h="466725">
                <a:moveTo>
                  <a:pt x="0" y="466725"/>
                </a:moveTo>
                <a:lnTo>
                  <a:pt x="8153400" y="466725"/>
                </a:lnTo>
                <a:lnTo>
                  <a:pt x="8153400" y="0"/>
                </a:lnTo>
                <a:lnTo>
                  <a:pt x="0" y="0"/>
                </a:lnTo>
                <a:lnTo>
                  <a:pt x="0" y="466725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23010" y="2339657"/>
            <a:ext cx="6632257" cy="20595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00"/>
              </a:spcBef>
            </a:pPr>
            <a:r>
              <a:rPr lang="ru-RU" b="1" spc="-15" dirty="0">
                <a:solidFill>
                  <a:srgbClr val="FFFFFF"/>
                </a:solidFill>
                <a:latin typeface="Arial"/>
                <a:cs typeface="Arial"/>
              </a:rPr>
              <a:t>Текущая практика включает в себя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800" b="1" baseline="23148" dirty="0">
                <a:solidFill>
                  <a:srgbClr val="FFFFFF"/>
                </a:solidFill>
                <a:latin typeface="Arial"/>
                <a:cs typeface="Arial"/>
              </a:rPr>
              <a:t>1–4</a:t>
            </a:r>
            <a:endParaRPr sz="1800" baseline="23148" dirty="0">
              <a:latin typeface="Arial"/>
              <a:cs typeface="Arial"/>
            </a:endParaRPr>
          </a:p>
          <a:p>
            <a:pPr marL="244475" indent="-219710">
              <a:lnSpc>
                <a:spcPct val="100000"/>
              </a:lnSpc>
              <a:spcBef>
                <a:spcPts val="1535"/>
              </a:spcBef>
              <a:buClr>
                <a:srgbClr val="ED7623"/>
              </a:buClr>
              <a:buChar char="•"/>
              <a:tabLst>
                <a:tab pos="244475" algn="l"/>
                <a:tab pos="245110" algn="l"/>
              </a:tabLst>
            </a:pPr>
            <a:r>
              <a:rPr lang="ru-RU" sz="1550" spc="20" dirty="0">
                <a:latin typeface="Arial"/>
                <a:cs typeface="Arial"/>
              </a:rPr>
              <a:t>Прямую стимуляцию </a:t>
            </a:r>
            <a:r>
              <a:rPr lang="ru-RU" sz="1550" spc="20" dirty="0" err="1">
                <a:latin typeface="Arial"/>
                <a:cs typeface="Arial"/>
              </a:rPr>
              <a:t>дофаминовых</a:t>
            </a:r>
            <a:r>
              <a:rPr lang="ru-RU" sz="1550" spc="20" dirty="0">
                <a:latin typeface="Arial"/>
                <a:cs typeface="Arial"/>
              </a:rPr>
              <a:t> рецепторов агонистами дофамина</a:t>
            </a:r>
          </a:p>
          <a:p>
            <a:pPr marL="244475" indent="-219710">
              <a:lnSpc>
                <a:spcPct val="100000"/>
              </a:lnSpc>
              <a:spcBef>
                <a:spcPts val="1535"/>
              </a:spcBef>
              <a:buClr>
                <a:srgbClr val="ED7623"/>
              </a:buClr>
              <a:buChar char="•"/>
              <a:tabLst>
                <a:tab pos="244475" algn="l"/>
                <a:tab pos="245110" algn="l"/>
              </a:tabLst>
            </a:pPr>
            <a:r>
              <a:rPr lang="ru-RU" sz="1550" dirty="0">
                <a:latin typeface="Arial"/>
                <a:cs typeface="Arial"/>
              </a:rPr>
              <a:t>Ингибирование МАО</a:t>
            </a:r>
          </a:p>
          <a:p>
            <a:pPr marL="244475" indent="-219710">
              <a:lnSpc>
                <a:spcPct val="100000"/>
              </a:lnSpc>
              <a:spcBef>
                <a:spcPts val="1535"/>
              </a:spcBef>
              <a:buClr>
                <a:srgbClr val="ED7623"/>
              </a:buClr>
              <a:buChar char="•"/>
              <a:tabLst>
                <a:tab pos="244475" algn="l"/>
                <a:tab pos="245110" algn="l"/>
              </a:tabLst>
            </a:pPr>
            <a:r>
              <a:rPr lang="ru-RU" sz="1550" spc="5" dirty="0">
                <a:latin typeface="Arial"/>
                <a:cs typeface="Arial"/>
              </a:rPr>
              <a:t>Пиридоксин или активную форму пиридоксаль-5'-фосфата (ПЛП, витамин В6)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34706" y="2946053"/>
            <a:ext cx="861694" cy="1195705"/>
          </a:xfrm>
          <a:custGeom>
            <a:avLst/>
            <a:gdLst/>
            <a:ahLst/>
            <a:cxnLst/>
            <a:rect l="l" t="t" r="r" b="b"/>
            <a:pathLst>
              <a:path w="861695" h="1195704">
                <a:moveTo>
                  <a:pt x="487633" y="9574"/>
                </a:moveTo>
                <a:lnTo>
                  <a:pt x="477072" y="2369"/>
                </a:lnTo>
                <a:lnTo>
                  <a:pt x="464621" y="0"/>
                </a:lnTo>
                <a:lnTo>
                  <a:pt x="451893" y="2524"/>
                </a:lnTo>
                <a:lnTo>
                  <a:pt x="407345" y="45301"/>
                </a:lnTo>
                <a:lnTo>
                  <a:pt x="378139" y="84122"/>
                </a:lnTo>
                <a:lnTo>
                  <a:pt x="354958" y="123641"/>
                </a:lnTo>
                <a:lnTo>
                  <a:pt x="336769" y="164356"/>
                </a:lnTo>
                <a:lnTo>
                  <a:pt x="321664" y="211646"/>
                </a:lnTo>
                <a:lnTo>
                  <a:pt x="312273" y="259264"/>
                </a:lnTo>
                <a:lnTo>
                  <a:pt x="307955" y="306626"/>
                </a:lnTo>
                <a:lnTo>
                  <a:pt x="308070" y="353147"/>
                </a:lnTo>
                <a:lnTo>
                  <a:pt x="313954" y="404824"/>
                </a:lnTo>
                <a:lnTo>
                  <a:pt x="325208" y="452344"/>
                </a:lnTo>
                <a:lnTo>
                  <a:pt x="340779" y="496535"/>
                </a:lnTo>
                <a:lnTo>
                  <a:pt x="359614" y="538225"/>
                </a:lnTo>
                <a:lnTo>
                  <a:pt x="380658" y="578244"/>
                </a:lnTo>
                <a:lnTo>
                  <a:pt x="335699" y="593226"/>
                </a:lnTo>
                <a:lnTo>
                  <a:pt x="291149" y="610782"/>
                </a:lnTo>
                <a:lnTo>
                  <a:pt x="247095" y="632229"/>
                </a:lnTo>
                <a:lnTo>
                  <a:pt x="203624" y="658884"/>
                </a:lnTo>
                <a:lnTo>
                  <a:pt x="160822" y="692066"/>
                </a:lnTo>
                <a:lnTo>
                  <a:pt x="126044" y="725165"/>
                </a:lnTo>
                <a:lnTo>
                  <a:pt x="93973" y="761991"/>
                </a:lnTo>
                <a:lnTo>
                  <a:pt x="65370" y="802341"/>
                </a:lnTo>
                <a:lnTo>
                  <a:pt x="40993" y="846013"/>
                </a:lnTo>
                <a:lnTo>
                  <a:pt x="23671" y="887030"/>
                </a:lnTo>
                <a:lnTo>
                  <a:pt x="10731" y="930473"/>
                </a:lnTo>
                <a:lnTo>
                  <a:pt x="2674" y="976310"/>
                </a:lnTo>
                <a:lnTo>
                  <a:pt x="0" y="1024511"/>
                </a:lnTo>
                <a:lnTo>
                  <a:pt x="2631" y="1037317"/>
                </a:lnTo>
                <a:lnTo>
                  <a:pt x="9913" y="1047454"/>
                </a:lnTo>
                <a:lnTo>
                  <a:pt x="20682" y="1053827"/>
                </a:lnTo>
                <a:lnTo>
                  <a:pt x="33774" y="1055339"/>
                </a:lnTo>
                <a:lnTo>
                  <a:pt x="46783" y="1051505"/>
                </a:lnTo>
                <a:lnTo>
                  <a:pt x="57352" y="1043335"/>
                </a:lnTo>
                <a:lnTo>
                  <a:pt x="64405" y="1031983"/>
                </a:lnTo>
                <a:lnTo>
                  <a:pt x="66863" y="1018604"/>
                </a:lnTo>
                <a:lnTo>
                  <a:pt x="67562" y="994095"/>
                </a:lnTo>
                <a:lnTo>
                  <a:pt x="70037" y="970230"/>
                </a:lnTo>
                <a:lnTo>
                  <a:pt x="74159" y="947093"/>
                </a:lnTo>
                <a:lnTo>
                  <a:pt x="79799" y="924769"/>
                </a:lnTo>
                <a:lnTo>
                  <a:pt x="272226" y="998013"/>
                </a:lnTo>
                <a:lnTo>
                  <a:pt x="106412" y="860091"/>
                </a:lnTo>
                <a:lnTo>
                  <a:pt x="120467" y="836181"/>
                </a:lnTo>
                <a:lnTo>
                  <a:pt x="136151" y="813308"/>
                </a:lnTo>
                <a:lnTo>
                  <a:pt x="153300" y="791525"/>
                </a:lnTo>
                <a:lnTo>
                  <a:pt x="171750" y="770887"/>
                </a:lnTo>
                <a:lnTo>
                  <a:pt x="395032" y="856119"/>
                </a:lnTo>
                <a:lnTo>
                  <a:pt x="230871" y="719572"/>
                </a:lnTo>
                <a:lnTo>
                  <a:pt x="274846" y="691829"/>
                </a:lnTo>
                <a:lnTo>
                  <a:pt x="320274" y="670036"/>
                </a:lnTo>
                <a:lnTo>
                  <a:pt x="366726" y="652426"/>
                </a:lnTo>
                <a:lnTo>
                  <a:pt x="413776" y="637234"/>
                </a:lnTo>
                <a:lnTo>
                  <a:pt x="535144" y="738187"/>
                </a:lnTo>
                <a:lnTo>
                  <a:pt x="521182" y="698553"/>
                </a:lnTo>
                <a:lnTo>
                  <a:pt x="502348" y="656861"/>
                </a:lnTo>
                <a:lnTo>
                  <a:pt x="481305" y="616840"/>
                </a:lnTo>
                <a:lnTo>
                  <a:pt x="508356" y="607897"/>
                </a:lnTo>
                <a:lnTo>
                  <a:pt x="448193" y="557854"/>
                </a:lnTo>
                <a:lnTo>
                  <a:pt x="427168" y="519070"/>
                </a:lnTo>
                <a:lnTo>
                  <a:pt x="408020" y="479087"/>
                </a:lnTo>
                <a:lnTo>
                  <a:pt x="392048" y="437220"/>
                </a:lnTo>
                <a:lnTo>
                  <a:pt x="380552" y="392780"/>
                </a:lnTo>
                <a:lnTo>
                  <a:pt x="374833" y="345082"/>
                </a:lnTo>
                <a:lnTo>
                  <a:pt x="374539" y="305116"/>
                </a:lnTo>
                <a:lnTo>
                  <a:pt x="378151" y="264802"/>
                </a:lnTo>
                <a:lnTo>
                  <a:pt x="386127" y="224513"/>
                </a:lnTo>
                <a:lnTo>
                  <a:pt x="398927" y="184624"/>
                </a:lnTo>
                <a:lnTo>
                  <a:pt x="432777" y="118659"/>
                </a:lnTo>
                <a:lnTo>
                  <a:pt x="456950" y="86562"/>
                </a:lnTo>
                <a:lnTo>
                  <a:pt x="484087" y="57921"/>
                </a:lnTo>
                <a:lnTo>
                  <a:pt x="492230" y="46480"/>
                </a:lnTo>
                <a:lnTo>
                  <a:pt x="495636" y="33679"/>
                </a:lnTo>
                <a:lnTo>
                  <a:pt x="494155" y="20912"/>
                </a:lnTo>
                <a:lnTo>
                  <a:pt x="487633" y="9574"/>
                </a:lnTo>
                <a:close/>
              </a:path>
              <a:path w="861695" h="1195704">
                <a:moveTo>
                  <a:pt x="535144" y="738187"/>
                </a:moveTo>
                <a:lnTo>
                  <a:pt x="413776" y="637234"/>
                </a:lnTo>
                <a:lnTo>
                  <a:pt x="434635" y="676213"/>
                </a:lnTo>
                <a:lnTo>
                  <a:pt x="453684" y="716312"/>
                </a:lnTo>
                <a:lnTo>
                  <a:pt x="469604" y="758239"/>
                </a:lnTo>
                <a:lnTo>
                  <a:pt x="481079" y="802703"/>
                </a:lnTo>
                <a:lnTo>
                  <a:pt x="486790" y="850412"/>
                </a:lnTo>
                <a:lnTo>
                  <a:pt x="487225" y="890209"/>
                </a:lnTo>
                <a:lnTo>
                  <a:pt x="483634" y="930502"/>
                </a:lnTo>
                <a:lnTo>
                  <a:pt x="475689" y="970762"/>
                </a:lnTo>
                <a:lnTo>
                  <a:pt x="463061" y="1010462"/>
                </a:lnTo>
                <a:lnTo>
                  <a:pt x="429147" y="1076501"/>
                </a:lnTo>
                <a:lnTo>
                  <a:pt x="405721" y="1107824"/>
                </a:lnTo>
                <a:lnTo>
                  <a:pt x="377556" y="1137579"/>
                </a:lnTo>
                <a:lnTo>
                  <a:pt x="369610" y="1148776"/>
                </a:lnTo>
                <a:lnTo>
                  <a:pt x="366294" y="1161453"/>
                </a:lnTo>
                <a:lnTo>
                  <a:pt x="367808" y="1174173"/>
                </a:lnTo>
                <a:lnTo>
                  <a:pt x="374352" y="1185501"/>
                </a:lnTo>
                <a:lnTo>
                  <a:pt x="384722" y="1192931"/>
                </a:lnTo>
                <a:lnTo>
                  <a:pt x="397108" y="1195374"/>
                </a:lnTo>
                <a:lnTo>
                  <a:pt x="409898" y="1192770"/>
                </a:lnTo>
                <a:lnTo>
                  <a:pt x="441228" y="1164223"/>
                </a:lnTo>
                <a:lnTo>
                  <a:pt x="471318" y="1128016"/>
                </a:lnTo>
                <a:lnTo>
                  <a:pt x="507062" y="1071473"/>
                </a:lnTo>
                <a:lnTo>
                  <a:pt x="525192" y="1030689"/>
                </a:lnTo>
                <a:lnTo>
                  <a:pt x="540296" y="983407"/>
                </a:lnTo>
                <a:lnTo>
                  <a:pt x="549689" y="935798"/>
                </a:lnTo>
                <a:lnTo>
                  <a:pt x="554004" y="888451"/>
                </a:lnTo>
                <a:lnTo>
                  <a:pt x="553876" y="841958"/>
                </a:lnTo>
                <a:lnTo>
                  <a:pt x="548000" y="790272"/>
                </a:lnTo>
                <a:lnTo>
                  <a:pt x="536751" y="742747"/>
                </a:lnTo>
                <a:lnTo>
                  <a:pt x="535144" y="738187"/>
                </a:lnTo>
                <a:close/>
              </a:path>
              <a:path w="861695" h="1195704">
                <a:moveTo>
                  <a:pt x="419746" y="982847"/>
                </a:moveTo>
                <a:lnTo>
                  <a:pt x="409057" y="975793"/>
                </a:lnTo>
                <a:lnTo>
                  <a:pt x="106412" y="860091"/>
                </a:lnTo>
                <a:lnTo>
                  <a:pt x="272226" y="998013"/>
                </a:lnTo>
                <a:lnTo>
                  <a:pt x="381324" y="1039539"/>
                </a:lnTo>
                <a:lnTo>
                  <a:pt x="394193" y="1041572"/>
                </a:lnTo>
                <a:lnTo>
                  <a:pt x="406725" y="1038452"/>
                </a:lnTo>
                <a:lnTo>
                  <a:pt x="417546" y="1030833"/>
                </a:lnTo>
                <a:lnTo>
                  <a:pt x="425285" y="1019368"/>
                </a:lnTo>
                <a:lnTo>
                  <a:pt x="428337" y="1006056"/>
                </a:lnTo>
                <a:lnTo>
                  <a:pt x="426332" y="993409"/>
                </a:lnTo>
                <a:lnTo>
                  <a:pt x="419746" y="982847"/>
                </a:lnTo>
                <a:close/>
              </a:path>
              <a:path w="861695" h="1195704">
                <a:moveTo>
                  <a:pt x="448641" y="805218"/>
                </a:moveTo>
                <a:lnTo>
                  <a:pt x="437953" y="798163"/>
                </a:lnTo>
                <a:lnTo>
                  <a:pt x="230871" y="719572"/>
                </a:lnTo>
                <a:lnTo>
                  <a:pt x="395032" y="856119"/>
                </a:lnTo>
                <a:lnTo>
                  <a:pt x="410216" y="861915"/>
                </a:lnTo>
                <a:lnTo>
                  <a:pt x="423140" y="863989"/>
                </a:lnTo>
                <a:lnTo>
                  <a:pt x="435758" y="860943"/>
                </a:lnTo>
                <a:lnTo>
                  <a:pt x="446596" y="853339"/>
                </a:lnTo>
                <a:lnTo>
                  <a:pt x="454177" y="841744"/>
                </a:lnTo>
                <a:lnTo>
                  <a:pt x="457230" y="828431"/>
                </a:lnTo>
                <a:lnTo>
                  <a:pt x="455226" y="815782"/>
                </a:lnTo>
                <a:lnTo>
                  <a:pt x="448641" y="805218"/>
                </a:lnTo>
                <a:close/>
              </a:path>
              <a:path w="861695" h="1195704">
                <a:moveTo>
                  <a:pt x="681627" y="518266"/>
                </a:moveTo>
                <a:lnTo>
                  <a:pt x="630739" y="475938"/>
                </a:lnTo>
                <a:lnTo>
                  <a:pt x="586964" y="503439"/>
                </a:lnTo>
                <a:lnTo>
                  <a:pt x="541639" y="525110"/>
                </a:lnTo>
                <a:lnTo>
                  <a:pt x="495228" y="542675"/>
                </a:lnTo>
                <a:lnTo>
                  <a:pt x="448193" y="557854"/>
                </a:lnTo>
                <a:lnTo>
                  <a:pt x="508356" y="607897"/>
                </a:lnTo>
                <a:lnTo>
                  <a:pt x="526129" y="602021"/>
                </a:lnTo>
                <a:lnTo>
                  <a:pt x="570643" y="584509"/>
                </a:lnTo>
                <a:lnTo>
                  <a:pt x="614695" y="563065"/>
                </a:lnTo>
                <a:lnTo>
                  <a:pt x="658133" y="536449"/>
                </a:lnTo>
                <a:lnTo>
                  <a:pt x="681627" y="518266"/>
                </a:lnTo>
                <a:close/>
              </a:path>
              <a:path w="861695" h="1195704">
                <a:moveTo>
                  <a:pt x="805563" y="376619"/>
                </a:moveTo>
                <a:lnTo>
                  <a:pt x="755539" y="335010"/>
                </a:lnTo>
                <a:lnTo>
                  <a:pt x="741297" y="359143"/>
                </a:lnTo>
                <a:lnTo>
                  <a:pt x="725550" y="382092"/>
                </a:lnTo>
                <a:lnTo>
                  <a:pt x="708468" y="403794"/>
                </a:lnTo>
                <a:lnTo>
                  <a:pt x="690223" y="424187"/>
                </a:lnTo>
                <a:lnTo>
                  <a:pt x="451752" y="333164"/>
                </a:lnTo>
                <a:lnTo>
                  <a:pt x="438817" y="331104"/>
                </a:lnTo>
                <a:lnTo>
                  <a:pt x="426164" y="334192"/>
                </a:lnTo>
                <a:lnTo>
                  <a:pt x="415234" y="341906"/>
                </a:lnTo>
                <a:lnTo>
                  <a:pt x="407465" y="353728"/>
                </a:lnTo>
                <a:lnTo>
                  <a:pt x="404451" y="366993"/>
                </a:lnTo>
                <a:lnTo>
                  <a:pt x="406562" y="379514"/>
                </a:lnTo>
                <a:lnTo>
                  <a:pt x="413260" y="389941"/>
                </a:lnTo>
                <a:lnTo>
                  <a:pt x="424010" y="396921"/>
                </a:lnTo>
                <a:lnTo>
                  <a:pt x="630739" y="475938"/>
                </a:lnTo>
                <a:lnTo>
                  <a:pt x="681627" y="518266"/>
                </a:lnTo>
                <a:lnTo>
                  <a:pt x="700806" y="503422"/>
                </a:lnTo>
                <a:lnTo>
                  <a:pt x="735724" y="470155"/>
                </a:lnTo>
                <a:lnTo>
                  <a:pt x="767814" y="433306"/>
                </a:lnTo>
                <a:lnTo>
                  <a:pt x="796441" y="392927"/>
                </a:lnTo>
                <a:lnTo>
                  <a:pt x="805563" y="376619"/>
                </a:lnTo>
                <a:close/>
              </a:path>
              <a:path w="861695" h="1195704">
                <a:moveTo>
                  <a:pt x="859444" y="160332"/>
                </a:moveTo>
                <a:lnTo>
                  <a:pt x="835979" y="140817"/>
                </a:lnTo>
                <a:lnTo>
                  <a:pt x="828178" y="139761"/>
                </a:lnTo>
                <a:lnTo>
                  <a:pt x="815184" y="143577"/>
                </a:lnTo>
                <a:lnTo>
                  <a:pt x="804621" y="151738"/>
                </a:lnTo>
                <a:lnTo>
                  <a:pt x="797567" y="163091"/>
                </a:lnTo>
                <a:lnTo>
                  <a:pt x="795098" y="176482"/>
                </a:lnTo>
                <a:lnTo>
                  <a:pt x="794248" y="201174"/>
                </a:lnTo>
                <a:lnTo>
                  <a:pt x="791757" y="225058"/>
                </a:lnTo>
                <a:lnTo>
                  <a:pt x="787625" y="248208"/>
                </a:lnTo>
                <a:lnTo>
                  <a:pt x="781847" y="270697"/>
                </a:lnTo>
                <a:lnTo>
                  <a:pt x="480635" y="155550"/>
                </a:lnTo>
                <a:lnTo>
                  <a:pt x="467720" y="153572"/>
                </a:lnTo>
                <a:lnTo>
                  <a:pt x="455069" y="156836"/>
                </a:lnTo>
                <a:lnTo>
                  <a:pt x="444129" y="164598"/>
                </a:lnTo>
                <a:lnTo>
                  <a:pt x="436347" y="176115"/>
                </a:lnTo>
                <a:lnTo>
                  <a:pt x="433340" y="189372"/>
                </a:lnTo>
                <a:lnTo>
                  <a:pt x="435461" y="201881"/>
                </a:lnTo>
                <a:lnTo>
                  <a:pt x="442162" y="212305"/>
                </a:lnTo>
                <a:lnTo>
                  <a:pt x="452893" y="219308"/>
                </a:lnTo>
                <a:lnTo>
                  <a:pt x="755539" y="335010"/>
                </a:lnTo>
                <a:lnTo>
                  <a:pt x="805563" y="376619"/>
                </a:lnTo>
                <a:lnTo>
                  <a:pt x="838291" y="308056"/>
                </a:lnTo>
                <a:lnTo>
                  <a:pt x="851195" y="264657"/>
                </a:lnTo>
                <a:lnTo>
                  <a:pt x="859153" y="218938"/>
                </a:lnTo>
                <a:lnTo>
                  <a:pt x="861639" y="170965"/>
                </a:lnTo>
                <a:lnTo>
                  <a:pt x="859444" y="160332"/>
                </a:lnTo>
                <a:close/>
              </a:path>
            </a:pathLst>
          </a:custGeom>
          <a:solidFill>
            <a:srgbClr val="F66E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4514850"/>
            <a:ext cx="8153400" cy="914400"/>
          </a:xfrm>
          <a:custGeom>
            <a:avLst/>
            <a:gdLst/>
            <a:ahLst/>
            <a:cxnLst/>
            <a:rect l="l" t="t" r="r" b="b"/>
            <a:pathLst>
              <a:path w="8153400" h="914400">
                <a:moveTo>
                  <a:pt x="0" y="914400"/>
                </a:moveTo>
                <a:lnTo>
                  <a:pt x="8153400" y="914400"/>
                </a:lnTo>
                <a:lnTo>
                  <a:pt x="81534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78267" y="4621679"/>
            <a:ext cx="6477000" cy="6912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30480">
              <a:lnSpc>
                <a:spcPts val="1730"/>
              </a:lnSpc>
              <a:spcBef>
                <a:spcPts val="290"/>
              </a:spcBef>
            </a:pPr>
            <a:r>
              <a:rPr lang="ru-RU" sz="1550" spc="-5" dirty="0">
                <a:solidFill>
                  <a:srgbClr val="FFFFFF"/>
                </a:solidFill>
                <a:latin typeface="Arial"/>
                <a:cs typeface="Arial"/>
              </a:rPr>
              <a:t>Дополнительными средствами симптоматического лечения являются антихолинергические средства, мелатонин, бензодиазепины и агонисты альфа-</a:t>
            </a:r>
            <a:r>
              <a:rPr lang="ru-RU" sz="1550" spc="-5" dirty="0" err="1">
                <a:solidFill>
                  <a:srgbClr val="FFFFFF"/>
                </a:solidFill>
                <a:latin typeface="Arial"/>
                <a:cs typeface="Arial"/>
              </a:rPr>
              <a:t>адренорецепторов</a:t>
            </a:r>
            <a:r>
              <a:rPr sz="1575" spc="22" baseline="23809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10525" y="4676775"/>
            <a:ext cx="542925" cy="581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4980" y="5789295"/>
            <a:ext cx="10438765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800" spc="5" dirty="0">
                <a:latin typeface="Arial"/>
                <a:cs typeface="Arial"/>
              </a:rPr>
              <a:t>AADC, декарбоксилаза ароматических аминокислот; MAO, </a:t>
            </a:r>
            <a:r>
              <a:rPr lang="ru-RU" sz="800" spc="5" dirty="0" err="1">
                <a:latin typeface="Arial"/>
                <a:cs typeface="Arial"/>
              </a:rPr>
              <a:t>моноаминоксидаза</a:t>
            </a:r>
            <a:r>
              <a:rPr sz="800" spc="10" dirty="0"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spc="5" dirty="0">
                <a:latin typeface="Arial"/>
                <a:cs typeface="Arial"/>
              </a:rPr>
              <a:t>1. </a:t>
            </a:r>
            <a:r>
              <a:rPr sz="800" spc="-25" dirty="0">
                <a:latin typeface="Arial"/>
                <a:cs typeface="Arial"/>
              </a:rPr>
              <a:t>Helman</a:t>
            </a:r>
            <a:r>
              <a:rPr sz="800" spc="1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G,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6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JIMD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Rep</a:t>
            </a:r>
            <a:r>
              <a:rPr sz="800" spc="10" dirty="0">
                <a:latin typeface="Arial"/>
                <a:cs typeface="Arial"/>
              </a:rPr>
              <a:t>. </a:t>
            </a:r>
            <a:r>
              <a:rPr sz="800" spc="5" dirty="0">
                <a:latin typeface="Arial"/>
                <a:cs typeface="Arial"/>
              </a:rPr>
              <a:t>2014;17: </a:t>
            </a:r>
            <a:r>
              <a:rPr sz="800" dirty="0">
                <a:latin typeface="Arial"/>
                <a:cs typeface="Arial"/>
              </a:rPr>
              <a:t>23–27;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2. </a:t>
            </a:r>
            <a:r>
              <a:rPr sz="800" dirty="0">
                <a:latin typeface="Arial"/>
                <a:cs typeface="Arial"/>
              </a:rPr>
              <a:t>Gene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Therapy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for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the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Treatment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of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AADC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Deficiency.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Available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at: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https://ncats.nih.gov/trnd/projects/active/aadc-deficiency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(Accessed: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October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2019);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3.</a:t>
            </a:r>
            <a:r>
              <a:rPr sz="800" spc="-55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Montioli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R,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Hum</a:t>
            </a:r>
            <a:r>
              <a:rPr sz="800" i="1" spc="-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Mol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i="1" spc="10" dirty="0">
                <a:latin typeface="Arial"/>
                <a:cs typeface="Arial"/>
              </a:rPr>
              <a:t>Genet</a:t>
            </a:r>
            <a:r>
              <a:rPr sz="800" spc="10" dirty="0">
                <a:latin typeface="Arial"/>
                <a:cs typeface="Arial"/>
              </a:rPr>
              <a:t>.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2014;23:5429–5440;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4.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Wassenberg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T,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</a:t>
            </a:r>
            <a:r>
              <a:rPr sz="800" spc="15" dirty="0">
                <a:latin typeface="Arial"/>
                <a:cs typeface="Arial"/>
              </a:rPr>
              <a:t>.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Orphanet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J</a:t>
            </a:r>
            <a:r>
              <a:rPr sz="800" i="1" spc="-4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Rare</a:t>
            </a:r>
            <a:r>
              <a:rPr sz="800" i="1" spc="-10" dirty="0">
                <a:latin typeface="Arial"/>
                <a:cs typeface="Arial"/>
              </a:rPr>
              <a:t> </a:t>
            </a:r>
            <a:r>
              <a:rPr sz="800" i="1" spc="30" dirty="0">
                <a:latin typeface="Arial"/>
                <a:cs typeface="Arial"/>
              </a:rPr>
              <a:t>Dis</a:t>
            </a:r>
            <a:r>
              <a:rPr sz="800" spc="30" dirty="0">
                <a:latin typeface="Arial"/>
                <a:cs typeface="Arial"/>
              </a:rPr>
              <a:t>.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2017;12:12.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8955" y="6579735"/>
            <a:ext cx="3792854" cy="1212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  <a:tabLst>
                <a:tab pos="310515" algn="l"/>
              </a:tabLst>
            </a:pPr>
            <a:fld id="{81D60167-4931-47E6-BA6A-407CBD079E47}" type="slidenum"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25</a:t>
            </a:fld>
            <a:r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	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f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d e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n d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f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2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u s</a:t>
            </a:r>
            <a:r>
              <a:rPr sz="6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D196500-353E-41D0-AC2A-536F3ECBF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023" y="1162832"/>
            <a:ext cx="5758004" cy="4888871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925" y="232663"/>
            <a:ext cx="10954385" cy="12144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10"/>
              </a:lnSpc>
              <a:spcBef>
                <a:spcPts val="470"/>
              </a:spcBef>
            </a:pPr>
            <a:r>
              <a:rPr lang="ru-RU" spc="40" dirty="0"/>
              <a:t>Ведение пациентов с дефицитом AADC требует участия мультидисциплинарной команды специалистов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5715000" y="4600575"/>
            <a:ext cx="3429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7425" y="2133600"/>
            <a:ext cx="457200" cy="400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67600" y="3524250"/>
            <a:ext cx="504825" cy="447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91375" y="4219575"/>
            <a:ext cx="361950" cy="314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4400" y="3581400"/>
            <a:ext cx="342900" cy="2952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19625" y="2752725"/>
            <a:ext cx="742950" cy="647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15100" y="4600575"/>
            <a:ext cx="342900" cy="304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81875" y="2857500"/>
            <a:ext cx="428625" cy="3619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96100" y="2343150"/>
            <a:ext cx="400050" cy="3333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92851" y="1217529"/>
            <a:ext cx="1018540" cy="54438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lang="ru-RU" sz="950" b="1" spc="15" dirty="0">
                <a:solidFill>
                  <a:srgbClr val="909E9E"/>
                </a:solidFill>
                <a:latin typeface="Arial"/>
                <a:cs typeface="Arial"/>
              </a:rPr>
              <a:t>Офтальмолог</a:t>
            </a:r>
            <a:endParaRPr sz="950" dirty="0">
              <a:latin typeface="Arial"/>
              <a:cs typeface="Arial"/>
            </a:endParaRPr>
          </a:p>
          <a:p>
            <a:pPr marL="76835" indent="-48260">
              <a:lnSpc>
                <a:spcPct val="100000"/>
              </a:lnSpc>
              <a:spcBef>
                <a:spcPts val="500"/>
              </a:spcBef>
              <a:buSzPct val="87500"/>
              <a:buChar char="•"/>
              <a:tabLst>
                <a:tab pos="76835" algn="l"/>
              </a:tabLst>
            </a:pPr>
            <a:r>
              <a:rPr lang="ru-RU" sz="800" spc="-10" dirty="0">
                <a:solidFill>
                  <a:srgbClr val="002140"/>
                </a:solidFill>
                <a:latin typeface="Arial"/>
                <a:cs typeface="Arial"/>
              </a:rPr>
              <a:t>Птоз</a:t>
            </a:r>
            <a:endParaRPr sz="800" dirty="0">
              <a:latin typeface="Arial"/>
              <a:cs typeface="Arial"/>
            </a:endParaRPr>
          </a:p>
          <a:p>
            <a:pPr marL="76835" indent="-48260">
              <a:lnSpc>
                <a:spcPct val="100000"/>
              </a:lnSpc>
              <a:spcBef>
                <a:spcPts val="15"/>
              </a:spcBef>
              <a:buSzPct val="87500"/>
              <a:buChar char="•"/>
              <a:tabLst>
                <a:tab pos="76835" algn="l"/>
              </a:tabLst>
            </a:pPr>
            <a:r>
              <a:rPr lang="ru-RU" sz="800" spc="5" dirty="0" err="1">
                <a:solidFill>
                  <a:srgbClr val="002140"/>
                </a:solidFill>
                <a:latin typeface="Arial"/>
                <a:cs typeface="Arial"/>
              </a:rPr>
              <a:t>Окулогирный</a:t>
            </a:r>
            <a:r>
              <a:rPr lang="ru-RU" sz="800" spc="5" dirty="0">
                <a:solidFill>
                  <a:srgbClr val="002140"/>
                </a:solidFill>
                <a:latin typeface="Arial"/>
                <a:cs typeface="Arial"/>
              </a:rPr>
              <a:t> криз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03645" y="5029581"/>
            <a:ext cx="1163955" cy="851002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6034" marR="97790">
              <a:lnSpc>
                <a:spcPts val="1050"/>
              </a:lnSpc>
              <a:spcBef>
                <a:spcPts val="160"/>
              </a:spcBef>
            </a:pPr>
            <a:r>
              <a:rPr lang="ru-RU" sz="900" b="1" spc="-10" dirty="0">
                <a:solidFill>
                  <a:srgbClr val="909E9E"/>
                </a:solidFill>
                <a:latin typeface="Arial"/>
                <a:cs typeface="Arial"/>
              </a:rPr>
              <a:t>Физиотерапевт и </a:t>
            </a:r>
            <a:r>
              <a:rPr lang="ru-RU" sz="900" b="1" spc="-10" dirty="0" err="1">
                <a:solidFill>
                  <a:srgbClr val="909E9E"/>
                </a:solidFill>
                <a:latin typeface="Arial"/>
                <a:cs typeface="Arial"/>
              </a:rPr>
              <a:t>эрготерапевт</a:t>
            </a:r>
            <a:endParaRPr sz="900" dirty="0">
              <a:latin typeface="Arial"/>
              <a:cs typeface="Arial"/>
            </a:endParaRPr>
          </a:p>
          <a:p>
            <a:pPr marL="60325" marR="5080" indent="-48260">
              <a:lnSpc>
                <a:spcPct val="105800"/>
              </a:lnSpc>
              <a:spcBef>
                <a:spcPts val="50"/>
              </a:spcBef>
              <a:buChar char="•"/>
              <a:tabLst>
                <a:tab pos="60960" algn="l"/>
              </a:tabLst>
            </a:pPr>
            <a:r>
              <a:rPr lang="ru-RU" sz="650" spc="10" dirty="0">
                <a:solidFill>
                  <a:srgbClr val="002140"/>
                </a:solidFill>
                <a:latin typeface="Arial"/>
                <a:cs typeface="Arial"/>
              </a:rPr>
              <a:t>Работа над двигательными способностями</a:t>
            </a:r>
          </a:p>
          <a:p>
            <a:pPr marL="60325" marR="5080" indent="-48260">
              <a:lnSpc>
                <a:spcPct val="105800"/>
              </a:lnSpc>
              <a:spcBef>
                <a:spcPts val="50"/>
              </a:spcBef>
              <a:buChar char="•"/>
              <a:tabLst>
                <a:tab pos="60960" algn="l"/>
              </a:tabLst>
            </a:pPr>
            <a:r>
              <a:rPr lang="ru-RU" sz="650" spc="15" dirty="0">
                <a:solidFill>
                  <a:srgbClr val="002140"/>
                </a:solidFill>
                <a:latin typeface="Arial"/>
                <a:cs typeface="Arial"/>
              </a:rPr>
              <a:t>Невозможность переворачиваться, сидеть, ходить и т. д.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618609" y="1667717"/>
            <a:ext cx="673482" cy="403316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lang="ru-RU" sz="1050" b="1" spc="-15" dirty="0">
                <a:solidFill>
                  <a:srgbClr val="909E9E"/>
                </a:solidFill>
                <a:latin typeface="Arial"/>
                <a:cs typeface="Arial"/>
              </a:rPr>
              <a:t>Диетолог</a:t>
            </a:r>
            <a:endParaRPr sz="1050" dirty="0">
              <a:latin typeface="Arial"/>
              <a:cs typeface="Arial"/>
            </a:endParaRPr>
          </a:p>
          <a:p>
            <a:pPr marL="60325" indent="-47625">
              <a:lnSpc>
                <a:spcPct val="100000"/>
              </a:lnSpc>
              <a:spcBef>
                <a:spcPts val="360"/>
              </a:spcBef>
              <a:buSzPct val="87500"/>
              <a:buChar char="•"/>
              <a:tabLst>
                <a:tab pos="60325" algn="l"/>
              </a:tabLst>
            </a:pPr>
            <a:r>
              <a:rPr lang="ru-RU" sz="800" spc="-10" dirty="0">
                <a:solidFill>
                  <a:srgbClr val="002140"/>
                </a:solidFill>
                <a:latin typeface="Arial"/>
                <a:cs typeface="Arial"/>
              </a:rPr>
              <a:t>Питание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53958" y="3457171"/>
            <a:ext cx="772160" cy="653384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lang="ru-RU" sz="1050" b="1" spc="15" dirty="0">
                <a:solidFill>
                  <a:srgbClr val="909E9E"/>
                </a:solidFill>
                <a:latin typeface="Arial"/>
                <a:cs typeface="Arial"/>
              </a:rPr>
              <a:t>Генетик</a:t>
            </a:r>
            <a:endParaRPr sz="1050" dirty="0">
              <a:latin typeface="Arial"/>
              <a:cs typeface="Arial"/>
            </a:endParaRPr>
          </a:p>
          <a:p>
            <a:pPr marL="72390" indent="-48260">
              <a:lnSpc>
                <a:spcPct val="100000"/>
              </a:lnSpc>
              <a:spcBef>
                <a:spcPts val="385"/>
              </a:spcBef>
              <a:buSzPct val="87500"/>
              <a:buChar char="•"/>
              <a:tabLst>
                <a:tab pos="73025" algn="l"/>
              </a:tabLst>
            </a:pPr>
            <a:r>
              <a:rPr lang="ru-RU" sz="800" spc="5" dirty="0">
                <a:solidFill>
                  <a:srgbClr val="002140"/>
                </a:solidFill>
                <a:latin typeface="Arial"/>
                <a:cs typeface="Arial"/>
              </a:rPr>
              <a:t>Генетическое тестирование</a:t>
            </a:r>
            <a:endParaRPr sz="800" dirty="0">
              <a:latin typeface="Arial"/>
              <a:cs typeface="Arial"/>
            </a:endParaRPr>
          </a:p>
          <a:p>
            <a:pPr marL="72390" indent="-48260">
              <a:lnSpc>
                <a:spcPct val="100000"/>
              </a:lnSpc>
              <a:spcBef>
                <a:spcPts val="15"/>
              </a:spcBef>
              <a:buSzPct val="87500"/>
              <a:buChar char="•"/>
              <a:tabLst>
                <a:tab pos="73025" algn="l"/>
              </a:tabLst>
            </a:pPr>
            <a:r>
              <a:rPr lang="ru-RU" sz="800" spc="-5" dirty="0">
                <a:solidFill>
                  <a:srgbClr val="002140"/>
                </a:solidFill>
                <a:latin typeface="Arial"/>
                <a:cs typeface="Arial"/>
              </a:rPr>
              <a:t>Диагностика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55790" y="1635061"/>
            <a:ext cx="1098168" cy="496546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7625" marR="107950">
              <a:lnSpc>
                <a:spcPts val="1200"/>
              </a:lnSpc>
              <a:spcBef>
                <a:spcPts val="190"/>
              </a:spcBef>
            </a:pPr>
            <a:r>
              <a:rPr lang="ru-RU" sz="1050" b="1" spc="5" dirty="0">
                <a:solidFill>
                  <a:srgbClr val="909E9E"/>
                </a:solidFill>
                <a:latin typeface="Arial"/>
                <a:cs typeface="Arial"/>
              </a:rPr>
              <a:t>Ухо, горло, нос</a:t>
            </a:r>
          </a:p>
          <a:p>
            <a:pPr marL="47625" marR="107950">
              <a:lnSpc>
                <a:spcPts val="1200"/>
              </a:lnSpc>
              <a:spcBef>
                <a:spcPts val="190"/>
              </a:spcBef>
            </a:pPr>
            <a:r>
              <a:rPr lang="ru-RU" sz="800" dirty="0">
                <a:solidFill>
                  <a:srgbClr val="002140"/>
                </a:solidFill>
                <a:latin typeface="Arial"/>
                <a:cs typeface="Arial"/>
              </a:rPr>
              <a:t>Заложенность носа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38008" y="4549669"/>
            <a:ext cx="1163955" cy="48026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lang="ru-RU" sz="1050" b="1" spc="30" dirty="0">
                <a:solidFill>
                  <a:srgbClr val="909E9E"/>
                </a:solidFill>
                <a:latin typeface="Arial"/>
                <a:cs typeface="Arial"/>
              </a:rPr>
              <a:t>Логопед</a:t>
            </a:r>
            <a:endParaRPr sz="1050" dirty="0">
              <a:latin typeface="Arial"/>
              <a:cs typeface="Arial"/>
            </a:endParaRPr>
          </a:p>
          <a:p>
            <a:pPr marL="113030" indent="-48260">
              <a:lnSpc>
                <a:spcPct val="100000"/>
              </a:lnSpc>
              <a:spcBef>
                <a:spcPts val="235"/>
              </a:spcBef>
              <a:buSzPct val="87500"/>
              <a:buChar char="•"/>
              <a:tabLst>
                <a:tab pos="113664" algn="l"/>
              </a:tabLst>
            </a:pPr>
            <a:r>
              <a:rPr lang="ru-RU" sz="800" spc="15" dirty="0">
                <a:solidFill>
                  <a:srgbClr val="002140"/>
                </a:solidFill>
                <a:latin typeface="Arial"/>
                <a:cs typeface="Arial"/>
              </a:rPr>
              <a:t>Неспособность говорить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26409" y="3409378"/>
            <a:ext cx="1133475" cy="16222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950" b="1" spc="10" dirty="0">
                <a:solidFill>
                  <a:srgbClr val="909E9E"/>
                </a:solidFill>
                <a:latin typeface="Arial"/>
                <a:cs typeface="Arial"/>
              </a:rPr>
              <a:t>Гастроэнтеролог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76903" y="3669347"/>
            <a:ext cx="941705" cy="58669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60325" indent="-48260">
              <a:lnSpc>
                <a:spcPct val="100000"/>
              </a:lnSpc>
              <a:spcBef>
                <a:spcPts val="335"/>
              </a:spcBef>
              <a:buSzPct val="87500"/>
              <a:buChar char="•"/>
              <a:tabLst>
                <a:tab pos="60960" algn="l"/>
              </a:tabLst>
            </a:pPr>
            <a:r>
              <a:rPr lang="ru-RU" sz="800" spc="10" dirty="0">
                <a:solidFill>
                  <a:srgbClr val="002140"/>
                </a:solidFill>
                <a:latin typeface="Arial"/>
                <a:cs typeface="Arial"/>
              </a:rPr>
              <a:t>Трудности с питанием</a:t>
            </a:r>
            <a:endParaRPr sz="800" dirty="0">
              <a:latin typeface="Arial"/>
              <a:cs typeface="Arial"/>
            </a:endParaRPr>
          </a:p>
          <a:p>
            <a:pPr marL="60325" indent="-48260">
              <a:lnSpc>
                <a:spcPct val="100000"/>
              </a:lnSpc>
              <a:spcBef>
                <a:spcPts val="245"/>
              </a:spcBef>
              <a:buSzPct val="87500"/>
              <a:buChar char="•"/>
              <a:tabLst>
                <a:tab pos="60960" algn="l"/>
              </a:tabLst>
            </a:pPr>
            <a:r>
              <a:rPr lang="ru-RU" sz="800" spc="5" dirty="0">
                <a:solidFill>
                  <a:srgbClr val="002140"/>
                </a:solidFill>
                <a:latin typeface="Arial"/>
                <a:cs typeface="Arial"/>
              </a:rPr>
              <a:t>Желудочный зонд</a:t>
            </a:r>
          </a:p>
          <a:p>
            <a:pPr marL="60325" indent="-48260">
              <a:lnSpc>
                <a:spcPct val="100000"/>
              </a:lnSpc>
              <a:spcBef>
                <a:spcPts val="245"/>
              </a:spcBef>
              <a:buSzPct val="87500"/>
              <a:buChar char="•"/>
              <a:tabLst>
                <a:tab pos="60960" algn="l"/>
              </a:tabLst>
            </a:pPr>
            <a:r>
              <a:rPr lang="ru-RU" sz="800" dirty="0">
                <a:solidFill>
                  <a:srgbClr val="002140"/>
                </a:solidFill>
                <a:latin typeface="Arial"/>
                <a:cs typeface="Arial"/>
              </a:rPr>
              <a:t>Рефлюкс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61534" y="5084421"/>
            <a:ext cx="961390" cy="50982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540"/>
              </a:spcBef>
            </a:pPr>
            <a:r>
              <a:rPr lang="ru-RU" sz="950" b="1" spc="15" dirty="0">
                <a:solidFill>
                  <a:srgbClr val="909E9E"/>
                </a:solidFill>
                <a:latin typeface="Arial"/>
                <a:cs typeface="Arial"/>
              </a:rPr>
              <a:t>Пульмонолог</a:t>
            </a:r>
            <a:endParaRPr sz="950" dirty="0">
              <a:latin typeface="Arial"/>
              <a:cs typeface="Arial"/>
            </a:endParaRPr>
          </a:p>
          <a:p>
            <a:pPr marL="60325" marR="88900" indent="-47625">
              <a:lnSpc>
                <a:spcPct val="101800"/>
              </a:lnSpc>
              <a:spcBef>
                <a:spcPts val="365"/>
              </a:spcBef>
              <a:buSzPct val="87500"/>
              <a:buChar char="•"/>
              <a:tabLst>
                <a:tab pos="60325" algn="l"/>
              </a:tabLst>
            </a:pPr>
            <a:r>
              <a:rPr lang="ru-RU" sz="800" spc="10" dirty="0">
                <a:solidFill>
                  <a:srgbClr val="002140"/>
                </a:solidFill>
                <a:latin typeface="Arial"/>
                <a:cs typeface="Arial"/>
              </a:rPr>
              <a:t>Нарушение дыхания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76345" y="2594249"/>
            <a:ext cx="962025" cy="40513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lang="ru-RU" sz="950" b="1" spc="5" dirty="0">
                <a:solidFill>
                  <a:srgbClr val="909E9E"/>
                </a:solidFill>
                <a:latin typeface="Arial"/>
                <a:cs typeface="Arial"/>
              </a:rPr>
              <a:t>Эндокринолог</a:t>
            </a:r>
            <a:endParaRPr sz="950" dirty="0">
              <a:latin typeface="Arial"/>
              <a:cs typeface="Arial"/>
            </a:endParaRPr>
          </a:p>
          <a:p>
            <a:pPr marL="83820" indent="-48260">
              <a:lnSpc>
                <a:spcPct val="100000"/>
              </a:lnSpc>
              <a:spcBef>
                <a:spcPts val="409"/>
              </a:spcBef>
              <a:buSzPct val="87500"/>
              <a:buChar char="•"/>
              <a:tabLst>
                <a:tab pos="83820" algn="l"/>
              </a:tabLst>
            </a:pPr>
            <a:r>
              <a:rPr lang="ru-RU" sz="800" spc="5" dirty="0">
                <a:solidFill>
                  <a:srgbClr val="002140"/>
                </a:solidFill>
                <a:latin typeface="Arial"/>
                <a:cs typeface="Arial"/>
              </a:rPr>
              <a:t>Гипергидроз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90510" y="2358873"/>
            <a:ext cx="791845" cy="875881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31115">
              <a:lnSpc>
                <a:spcPts val="1200"/>
              </a:lnSpc>
              <a:spcBef>
                <a:spcPts val="190"/>
              </a:spcBef>
            </a:pPr>
            <a:r>
              <a:rPr lang="ru-RU" sz="1050" b="1" spc="5" dirty="0">
                <a:solidFill>
                  <a:srgbClr val="909E9E"/>
                </a:solidFill>
                <a:latin typeface="Arial"/>
                <a:cs typeface="Arial"/>
              </a:rPr>
              <a:t>Хирург-ортопед</a:t>
            </a:r>
            <a:endParaRPr sz="1050" dirty="0">
              <a:latin typeface="Arial"/>
              <a:cs typeface="Arial"/>
            </a:endParaRPr>
          </a:p>
          <a:p>
            <a:pPr marL="78740" indent="-48260">
              <a:lnSpc>
                <a:spcPct val="100000"/>
              </a:lnSpc>
              <a:spcBef>
                <a:spcPts val="229"/>
              </a:spcBef>
              <a:buSzPct val="87500"/>
              <a:buChar char="•"/>
              <a:tabLst>
                <a:tab pos="79375" algn="l"/>
              </a:tabLst>
            </a:pPr>
            <a:r>
              <a:rPr lang="ru-RU" sz="800" spc="-25" dirty="0">
                <a:solidFill>
                  <a:srgbClr val="002140"/>
                </a:solidFill>
                <a:latin typeface="Arial"/>
                <a:cs typeface="Arial"/>
              </a:rPr>
              <a:t>Проблемы с суставами</a:t>
            </a:r>
          </a:p>
          <a:p>
            <a:pPr marL="78740" indent="-48260">
              <a:lnSpc>
                <a:spcPct val="100000"/>
              </a:lnSpc>
              <a:spcBef>
                <a:spcPts val="229"/>
              </a:spcBef>
              <a:buSzPct val="87500"/>
              <a:buChar char="•"/>
              <a:tabLst>
                <a:tab pos="79375" algn="l"/>
              </a:tabLst>
            </a:pPr>
            <a:r>
              <a:rPr lang="ru-RU" sz="800" spc="-10" dirty="0">
                <a:solidFill>
                  <a:srgbClr val="002140"/>
                </a:solidFill>
                <a:latin typeface="Arial"/>
                <a:cs typeface="Arial"/>
              </a:rPr>
              <a:t>Проблемы с позвоночником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019675" y="4248150"/>
            <a:ext cx="381000" cy="2762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067005" y="4500590"/>
            <a:ext cx="901236" cy="528991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lang="ru-RU" sz="1050" b="1" spc="15" dirty="0">
                <a:solidFill>
                  <a:srgbClr val="909E9E"/>
                </a:solidFill>
                <a:latin typeface="Arial"/>
                <a:cs typeface="Arial"/>
              </a:rPr>
              <a:t>Невролог</a:t>
            </a:r>
            <a:endParaRPr sz="1050" dirty="0">
              <a:latin typeface="Arial"/>
              <a:cs typeface="Arial"/>
            </a:endParaRPr>
          </a:p>
          <a:p>
            <a:pPr marL="74295" indent="-48260">
              <a:lnSpc>
                <a:spcPct val="100000"/>
              </a:lnSpc>
              <a:spcBef>
                <a:spcPts val="380"/>
              </a:spcBef>
              <a:buSzPct val="87500"/>
              <a:buChar char="•"/>
              <a:tabLst>
                <a:tab pos="74930" algn="l"/>
              </a:tabLst>
            </a:pPr>
            <a:r>
              <a:rPr lang="ru-RU" sz="800" spc="-10" dirty="0">
                <a:solidFill>
                  <a:srgbClr val="002140"/>
                </a:solidFill>
                <a:latin typeface="Arial"/>
                <a:cs typeface="Arial"/>
              </a:rPr>
              <a:t>Д</a:t>
            </a:r>
            <a:r>
              <a:rPr lang="ru-RU" sz="800" spc="10" dirty="0">
                <a:solidFill>
                  <a:srgbClr val="002140"/>
                </a:solidFill>
                <a:latin typeface="Arial"/>
                <a:cs typeface="Arial"/>
              </a:rPr>
              <a:t>вигательные расстройства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334000" y="2352675"/>
            <a:ext cx="342900" cy="2952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458200" y="6079172"/>
            <a:ext cx="286169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spc="15" dirty="0">
                <a:latin typeface="Arial"/>
                <a:cs typeface="Arial"/>
              </a:rPr>
              <a:t>Изображение взято из </a:t>
            </a:r>
            <a:r>
              <a:rPr sz="900" spc="10" dirty="0">
                <a:latin typeface="Arial"/>
                <a:cs typeface="Arial"/>
              </a:rPr>
              <a:t>Wassenberg</a:t>
            </a:r>
            <a:r>
              <a:rPr sz="900" spc="-8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</a:t>
            </a:r>
            <a:r>
              <a:rPr sz="900" spc="-120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et</a:t>
            </a:r>
            <a:r>
              <a:rPr sz="900" spc="-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al.,</a:t>
            </a:r>
            <a:r>
              <a:rPr sz="900" spc="25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2017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8955" y="6579735"/>
            <a:ext cx="3792854" cy="1212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  <a:tabLst>
                <a:tab pos="310515" algn="l"/>
              </a:tabLst>
            </a:pPr>
            <a:fld id="{81D60167-4931-47E6-BA6A-407CBD079E47}" type="slidenum"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26</a:t>
            </a:fld>
            <a:r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	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f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d e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n d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f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2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u s</a:t>
            </a:r>
            <a:r>
              <a:rPr sz="6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4979" y="5910897"/>
            <a:ext cx="3411221" cy="2750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dirty="0">
                <a:latin typeface="Arial"/>
                <a:cs typeface="Arial"/>
              </a:rPr>
              <a:t>AADC, </a:t>
            </a:r>
            <a:r>
              <a:rPr lang="ru-RU" sz="800" spc="-5" dirty="0">
                <a:latin typeface="Arial"/>
                <a:cs typeface="Arial"/>
              </a:rPr>
              <a:t>декарбоксилаза ароматических аминокислот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latin typeface="Arial"/>
                <a:cs typeface="Arial"/>
              </a:rPr>
              <a:t>Wassenberg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T,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Orphanet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J</a:t>
            </a:r>
            <a:r>
              <a:rPr sz="800" i="1" spc="-4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Rare</a:t>
            </a:r>
            <a:r>
              <a:rPr sz="800" i="1" spc="-85" dirty="0">
                <a:latin typeface="Arial"/>
                <a:cs typeface="Arial"/>
              </a:rPr>
              <a:t> </a:t>
            </a:r>
            <a:r>
              <a:rPr sz="800" i="1" spc="30" dirty="0">
                <a:latin typeface="Arial"/>
                <a:cs typeface="Arial"/>
              </a:rPr>
              <a:t>Dis</a:t>
            </a:r>
            <a:r>
              <a:rPr sz="800" spc="30" dirty="0">
                <a:latin typeface="Arial"/>
                <a:cs typeface="Arial"/>
              </a:rPr>
              <a:t>.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2017;12:12.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980" y="106345"/>
            <a:ext cx="10963275" cy="1245212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8100" marR="30480">
              <a:lnSpc>
                <a:spcPts val="3080"/>
              </a:lnSpc>
              <a:spcBef>
                <a:spcPts val="409"/>
              </a:spcBef>
            </a:pPr>
            <a:r>
              <a:rPr lang="ru-RU" spc="45" dirty="0"/>
              <a:t>Современные варианты ведения почти не дают положительной динамики у большинства пациентов с дефицитом AADC</a:t>
            </a:r>
            <a:r>
              <a:rPr sz="2775" spc="22" baseline="24024" dirty="0"/>
              <a:t>1,2</a:t>
            </a:r>
            <a:endParaRPr sz="2775" baseline="24024" dirty="0"/>
          </a:p>
        </p:txBody>
      </p:sp>
      <p:sp>
        <p:nvSpPr>
          <p:cNvPr id="3" name="object 3"/>
          <p:cNvSpPr txBox="1"/>
          <p:nvPr/>
        </p:nvSpPr>
        <p:spPr>
          <a:xfrm>
            <a:off x="571500" y="1304925"/>
            <a:ext cx="7086600" cy="383438"/>
          </a:xfrm>
          <a:prstGeom prst="rect">
            <a:avLst/>
          </a:prstGeom>
          <a:solidFill>
            <a:srgbClr val="39395E"/>
          </a:solidFill>
        </p:spPr>
        <p:txBody>
          <a:bodyPr vert="horz" wrap="square" lIns="0" tIns="1054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0"/>
              </a:spcBef>
            </a:pPr>
            <a:r>
              <a:rPr lang="ru-RU" b="1" dirty="0">
                <a:solidFill>
                  <a:srgbClr val="FFFFFF"/>
                </a:solidFill>
                <a:latin typeface="Arial"/>
                <a:cs typeface="Arial"/>
              </a:rPr>
              <a:t>Медикаментозная терапия</a:t>
            </a:r>
            <a:r>
              <a:rPr sz="1800" b="1" spc="-22" baseline="2314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 baseline="23148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91175" y="2143125"/>
            <a:ext cx="1781175" cy="523875"/>
          </a:xfrm>
          <a:custGeom>
            <a:avLst/>
            <a:gdLst/>
            <a:ahLst/>
            <a:cxnLst/>
            <a:rect l="l" t="t" r="r" b="b"/>
            <a:pathLst>
              <a:path w="1781175" h="523875">
                <a:moveTo>
                  <a:pt x="0" y="523875"/>
                </a:moveTo>
                <a:lnTo>
                  <a:pt x="1781175" y="523875"/>
                </a:lnTo>
                <a:lnTo>
                  <a:pt x="1781175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E7E2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06106" y="2224336"/>
            <a:ext cx="1098017" cy="40780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R="5080" indent="57150" algn="r">
              <a:lnSpc>
                <a:spcPts val="1430"/>
              </a:lnSpc>
              <a:spcBef>
                <a:spcPts val="380"/>
              </a:spcBef>
            </a:pPr>
            <a:r>
              <a:rPr lang="ru-RU" sz="1400" dirty="0">
                <a:latin typeface="Arial"/>
                <a:cs typeface="Arial"/>
              </a:rPr>
              <a:t>Пиридоксин (витамин В6)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51620" y="2933700"/>
            <a:ext cx="2439430" cy="532197"/>
          </a:xfrm>
          <a:prstGeom prst="rect">
            <a:avLst/>
          </a:prstGeom>
          <a:solidFill>
            <a:srgbClr val="C2B9D9">
              <a:alpha val="50195"/>
            </a:srgbClr>
          </a:solidFill>
        </p:spPr>
        <p:txBody>
          <a:bodyPr vert="horz" wrap="square" lIns="0" tIns="100330" rIns="0" bIns="0" rtlCol="0">
            <a:spAutoFit/>
          </a:bodyPr>
          <a:lstStyle/>
          <a:p>
            <a:pPr marL="284480" algn="ctr">
              <a:lnSpc>
                <a:spcPct val="100000"/>
              </a:lnSpc>
              <a:spcBef>
                <a:spcPts val="790"/>
              </a:spcBef>
            </a:pPr>
            <a:r>
              <a:rPr lang="ru-RU" sz="1400" dirty="0" err="1">
                <a:latin typeface="Arial"/>
                <a:cs typeface="Arial"/>
              </a:rPr>
              <a:t>Антихолонергическое</a:t>
            </a:r>
            <a:r>
              <a:rPr lang="ru-RU" sz="1400" dirty="0">
                <a:latin typeface="Arial"/>
                <a:cs typeface="Arial"/>
              </a:rPr>
              <a:t> средство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81639" y="3460791"/>
            <a:ext cx="1756109" cy="278280"/>
          </a:xfrm>
          <a:prstGeom prst="rect">
            <a:avLst/>
          </a:prstGeom>
          <a:solidFill>
            <a:srgbClr val="C2B9D9">
              <a:alpha val="50195"/>
            </a:srgbClr>
          </a:solidFill>
        </p:spPr>
        <p:txBody>
          <a:bodyPr vert="horz" wrap="square" lIns="0" tIns="62229" rIns="0" bIns="0" rtlCol="0">
            <a:spAutoFit/>
          </a:bodyPr>
          <a:lstStyle/>
          <a:p>
            <a:pPr marL="84138" algn="ctr">
              <a:lnSpc>
                <a:spcPct val="100000"/>
              </a:lnSpc>
              <a:spcBef>
                <a:spcPts val="489"/>
              </a:spcBef>
            </a:pPr>
            <a:r>
              <a:rPr lang="ru-RU" sz="1400" spc="10" dirty="0" err="1">
                <a:latin typeface="Arial"/>
                <a:cs typeface="Arial"/>
              </a:rPr>
              <a:t>Бензодиазерипины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980" y="2881376"/>
            <a:ext cx="7183120" cy="972758"/>
          </a:xfrm>
          <a:prstGeom prst="rect">
            <a:avLst/>
          </a:prstGeom>
          <a:ln w="9534">
            <a:solidFill>
              <a:srgbClr val="39395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ru-RU" sz="1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8541" y="2962275"/>
            <a:ext cx="1756109" cy="309059"/>
          </a:xfrm>
          <a:prstGeom prst="rect">
            <a:avLst/>
          </a:prstGeom>
          <a:solidFill>
            <a:srgbClr val="C2B9D9">
              <a:alpha val="50195"/>
            </a:srgbClr>
          </a:solidFill>
        </p:spPr>
        <p:txBody>
          <a:bodyPr vert="horz" wrap="square" lIns="0" tIns="92710" rIns="0" bIns="0" rtlCol="0">
            <a:spAutoFit/>
          </a:bodyPr>
          <a:lstStyle/>
          <a:p>
            <a:pPr marL="360363">
              <a:lnSpc>
                <a:spcPct val="100000"/>
              </a:lnSpc>
              <a:spcBef>
                <a:spcPts val="730"/>
              </a:spcBef>
            </a:pPr>
            <a:r>
              <a:rPr lang="ru-RU" sz="1400" spc="-5" dirty="0">
                <a:latin typeface="Arial"/>
                <a:cs typeface="Arial"/>
              </a:rPr>
              <a:t>Мелатонин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51620" y="3482954"/>
            <a:ext cx="2658505" cy="267381"/>
          </a:xfrm>
          <a:prstGeom prst="rect">
            <a:avLst/>
          </a:prstGeom>
          <a:solidFill>
            <a:srgbClr val="C2B9D9">
              <a:alpha val="50195"/>
            </a:srgbClr>
          </a:solidFill>
        </p:spPr>
        <p:txBody>
          <a:bodyPr vert="horz" wrap="square" lIns="0" tIns="51435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405"/>
              </a:spcBef>
            </a:pPr>
            <a:r>
              <a:rPr lang="ru-RU" sz="1400" spc="10" dirty="0">
                <a:latin typeface="Arial"/>
                <a:cs typeface="Arial"/>
              </a:rPr>
              <a:t>Агонисты </a:t>
            </a:r>
            <a:r>
              <a:rPr sz="1400" spc="10" dirty="0">
                <a:latin typeface="Arial"/>
                <a:cs typeface="Arial"/>
              </a:rPr>
              <a:t>α</a:t>
            </a:r>
            <a:r>
              <a:rPr lang="ru-RU" sz="1400" spc="10" dirty="0">
                <a:latin typeface="Arial"/>
                <a:cs typeface="Arial"/>
              </a:rPr>
              <a:t>-</a:t>
            </a:r>
            <a:r>
              <a:rPr lang="ru-RU" sz="1400" spc="10" dirty="0" err="1">
                <a:latin typeface="Arial"/>
                <a:cs typeface="Arial"/>
              </a:rPr>
              <a:t>аденорецепторов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5312" y="3957701"/>
            <a:ext cx="7077075" cy="788999"/>
          </a:xfrm>
          <a:prstGeom prst="rect">
            <a:avLst/>
          </a:prstGeom>
          <a:ln w="9534">
            <a:solidFill>
              <a:srgbClr val="39395E"/>
            </a:solidFill>
          </a:ln>
        </p:spPr>
        <p:txBody>
          <a:bodyPr vert="horz" wrap="square" lIns="0" tIns="136525" rIns="0" bIns="0" rtlCol="0">
            <a:spAutoFit/>
          </a:bodyPr>
          <a:lstStyle/>
          <a:p>
            <a:pPr marL="85725" marR="5822950">
              <a:lnSpc>
                <a:spcPct val="102800"/>
              </a:lnSpc>
              <a:spcBef>
                <a:spcPts val="1075"/>
              </a:spcBef>
            </a:pPr>
            <a:r>
              <a:rPr lang="ru-RU" sz="1400" spc="15" dirty="0">
                <a:latin typeface="Arial"/>
                <a:cs typeface="Arial"/>
              </a:rPr>
              <a:t>Только в особых случаях</a:t>
            </a:r>
            <a:r>
              <a:rPr sz="1400" spc="-5" dirty="0">
                <a:latin typeface="Arial"/>
                <a:cs typeface="Arial"/>
              </a:rPr>
              <a:t>*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83518" y="4250996"/>
            <a:ext cx="4438650" cy="179536"/>
          </a:xfrm>
          <a:prstGeom prst="rect">
            <a:avLst/>
          </a:prstGeom>
          <a:solidFill>
            <a:srgbClr val="C2B9D9">
              <a:alpha val="5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6985" algn="ctr">
              <a:lnSpc>
                <a:spcPts val="1445"/>
              </a:lnSpc>
            </a:pPr>
            <a:r>
              <a:rPr sz="1400" spc="25" dirty="0">
                <a:latin typeface="Arial"/>
                <a:cs typeface="Arial"/>
              </a:rPr>
              <a:t>L-</a:t>
            </a:r>
            <a:r>
              <a:rPr lang="en-US" sz="1400" spc="25" dirty="0">
                <a:latin typeface="Arial"/>
                <a:cs typeface="Arial"/>
              </a:rPr>
              <a:t>DOPA </a:t>
            </a:r>
            <a:r>
              <a:rPr sz="1400" spc="-215" dirty="0">
                <a:latin typeface="Arial"/>
                <a:cs typeface="Arial"/>
              </a:rPr>
              <a:t> </a:t>
            </a:r>
            <a:r>
              <a:rPr lang="ru-RU" sz="1400" spc="-15" dirty="0">
                <a:latin typeface="Arial"/>
                <a:cs typeface="Arial"/>
              </a:rPr>
              <a:t>без </a:t>
            </a:r>
            <a:r>
              <a:rPr lang="ru-RU" sz="1400" spc="-15" dirty="0" err="1">
                <a:latin typeface="Arial"/>
                <a:cs typeface="Arial"/>
              </a:rPr>
              <a:t>карбидопа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39075" y="1304925"/>
            <a:ext cx="3124200" cy="611706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133350" rIns="0" bIns="0" rtlCol="0">
            <a:spAutoFit/>
          </a:bodyPr>
          <a:lstStyle/>
          <a:p>
            <a:pPr marL="454025" algn="ctr">
              <a:lnSpc>
                <a:spcPct val="100000"/>
              </a:lnSpc>
              <a:spcBef>
                <a:spcPts val="1050"/>
              </a:spcBef>
            </a:pPr>
            <a:r>
              <a:rPr lang="ru-RU" sz="1550" b="1" spc="15" dirty="0">
                <a:solidFill>
                  <a:srgbClr val="FFFFFF"/>
                </a:solidFill>
                <a:latin typeface="Arial"/>
                <a:cs typeface="Arial"/>
              </a:rPr>
              <a:t>Немедикаментозная терапия</a:t>
            </a:r>
            <a:r>
              <a:rPr sz="1575" b="1" spc="22" baseline="23809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43901" y="1919351"/>
            <a:ext cx="3124200" cy="1533525"/>
          </a:xfrm>
          <a:custGeom>
            <a:avLst/>
            <a:gdLst/>
            <a:ahLst/>
            <a:cxnLst/>
            <a:rect l="l" t="t" r="r" b="b"/>
            <a:pathLst>
              <a:path w="3124200" h="1533525">
                <a:moveTo>
                  <a:pt x="0" y="1533525"/>
                </a:moveTo>
                <a:lnTo>
                  <a:pt x="3124200" y="1533525"/>
                </a:lnTo>
                <a:lnTo>
                  <a:pt x="3124200" y="0"/>
                </a:lnTo>
                <a:lnTo>
                  <a:pt x="0" y="0"/>
                </a:lnTo>
                <a:lnTo>
                  <a:pt x="0" y="1533525"/>
                </a:lnTo>
                <a:close/>
              </a:path>
            </a:pathLst>
          </a:custGeom>
          <a:ln w="9534">
            <a:solidFill>
              <a:srgbClr val="ED76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05900" y="1971675"/>
            <a:ext cx="1685925" cy="428625"/>
          </a:xfrm>
          <a:custGeom>
            <a:avLst/>
            <a:gdLst/>
            <a:ahLst/>
            <a:cxnLst/>
            <a:rect l="l" t="t" r="r" b="b"/>
            <a:pathLst>
              <a:path w="1685925" h="428625">
                <a:moveTo>
                  <a:pt x="0" y="428625"/>
                </a:moveTo>
                <a:lnTo>
                  <a:pt x="1685925" y="428625"/>
                </a:lnTo>
                <a:lnTo>
                  <a:pt x="1685925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FAC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463659" y="2078407"/>
            <a:ext cx="106172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1400" dirty="0">
                <a:latin typeface="Arial"/>
                <a:cs typeface="Arial"/>
              </a:rPr>
              <a:t>Физическая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73031" y="2623248"/>
            <a:ext cx="771883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1400" spc="5" dirty="0">
                <a:latin typeface="Arial"/>
                <a:cs typeface="Arial"/>
              </a:rPr>
              <a:t>Терапия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64052" y="3803361"/>
            <a:ext cx="1685925" cy="498855"/>
          </a:xfrm>
          <a:prstGeom prst="rect">
            <a:avLst/>
          </a:prstGeom>
          <a:solidFill>
            <a:srgbClr val="FAC59E"/>
          </a:solidFill>
        </p:spPr>
        <p:txBody>
          <a:bodyPr vert="horz" wrap="square" lIns="0" tIns="67310" rIns="0" bIns="0" rtlCol="0">
            <a:spAutoFit/>
          </a:bodyPr>
          <a:lstStyle/>
          <a:p>
            <a:pPr marL="180975" algn="ctr">
              <a:lnSpc>
                <a:spcPct val="100000"/>
              </a:lnSpc>
              <a:spcBef>
                <a:spcPts val="530"/>
              </a:spcBef>
              <a:tabLst>
                <a:tab pos="265113" algn="l"/>
              </a:tabLst>
            </a:pPr>
            <a:r>
              <a:rPr lang="ru-RU" sz="1400" dirty="0" err="1">
                <a:latin typeface="Arial"/>
                <a:cs typeface="Arial"/>
              </a:rPr>
              <a:t>Фолиниевая</a:t>
            </a:r>
            <a:r>
              <a:rPr lang="ru-RU" sz="1400" dirty="0">
                <a:latin typeface="Arial"/>
                <a:cs typeface="Arial"/>
              </a:rPr>
              <a:t> кислота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43901" y="3576701"/>
            <a:ext cx="3052699" cy="746358"/>
          </a:xfrm>
          <a:prstGeom prst="rect">
            <a:avLst/>
          </a:prstGeom>
          <a:ln w="9534">
            <a:solidFill>
              <a:srgbClr val="ED762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ru-RU"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850" dirty="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  <a:spcBef>
                <a:spcPts val="5"/>
              </a:spcBef>
            </a:pPr>
            <a:r>
              <a:rPr lang="ru-RU" sz="1400" spc="15" dirty="0">
                <a:latin typeface="Arial"/>
                <a:cs typeface="Arial"/>
              </a:rPr>
              <a:t>Добавки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105900" y="2438400"/>
            <a:ext cx="1685925" cy="428625"/>
          </a:xfrm>
          <a:custGeom>
            <a:avLst/>
            <a:gdLst/>
            <a:ahLst/>
            <a:cxnLst/>
            <a:rect l="l" t="t" r="r" b="b"/>
            <a:pathLst>
              <a:path w="1685925" h="428625">
                <a:moveTo>
                  <a:pt x="0" y="428625"/>
                </a:moveTo>
                <a:lnTo>
                  <a:pt x="1685925" y="428625"/>
                </a:lnTo>
                <a:lnTo>
                  <a:pt x="1685925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FAC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105900" y="2527514"/>
            <a:ext cx="168592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1400" spc="30" dirty="0">
                <a:latin typeface="Arial"/>
                <a:cs typeface="Arial"/>
              </a:rPr>
              <a:t>Реабилитационная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05900" y="2914650"/>
            <a:ext cx="1685925" cy="319959"/>
          </a:xfrm>
          <a:prstGeom prst="rect">
            <a:avLst/>
          </a:prstGeom>
          <a:solidFill>
            <a:srgbClr val="FAC59E"/>
          </a:solidFill>
        </p:spPr>
        <p:txBody>
          <a:bodyPr vert="horz" wrap="square" lIns="0" tIns="103505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815"/>
              </a:spcBef>
            </a:pPr>
            <a:r>
              <a:rPr lang="ru-RU" sz="1400" spc="35" dirty="0">
                <a:latin typeface="Arial"/>
                <a:cs typeface="Arial"/>
              </a:rPr>
              <a:t>Логопедическая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85925" y="4838700"/>
            <a:ext cx="9105900" cy="1039131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71755" rIns="0" bIns="0" rtlCol="0">
            <a:spAutoFit/>
          </a:bodyPr>
          <a:lstStyle/>
          <a:p>
            <a:pPr marL="321945" marR="322580" indent="11430" algn="ctr">
              <a:lnSpc>
                <a:spcPct val="103000"/>
              </a:lnSpc>
              <a:spcBef>
                <a:spcPts val="565"/>
              </a:spcBef>
            </a:pPr>
            <a:r>
              <a:rPr lang="ru-RU" sz="1550" spc="10" dirty="0">
                <a:solidFill>
                  <a:srgbClr val="FFFFFF"/>
                </a:solidFill>
                <a:latin typeface="Arial"/>
                <a:cs typeface="Arial"/>
              </a:rPr>
              <a:t>Диагностика дефицита AADC имеет первостепенное значение, поскольку некоторые виды терапии противопоказаны, а многие препараты обладают антагонистическими свойствами для нейромедиаторов. До начала приёма любого препарата следует тщательно рассмотреть его потенциальные преимущества и вред</a:t>
            </a:r>
            <a:r>
              <a:rPr sz="1575" spc="22" baseline="23809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6262" y="1928876"/>
            <a:ext cx="7086600" cy="885825"/>
          </a:xfrm>
          <a:custGeom>
            <a:avLst/>
            <a:gdLst/>
            <a:ahLst/>
            <a:cxnLst/>
            <a:rect l="l" t="t" r="r" b="b"/>
            <a:pathLst>
              <a:path w="7086600" h="885825">
                <a:moveTo>
                  <a:pt x="0" y="885825"/>
                </a:moveTo>
                <a:lnTo>
                  <a:pt x="7086600" y="885825"/>
                </a:lnTo>
                <a:lnTo>
                  <a:pt x="7086600" y="0"/>
                </a:lnTo>
                <a:lnTo>
                  <a:pt x="0" y="0"/>
                </a:lnTo>
                <a:lnTo>
                  <a:pt x="0" y="885825"/>
                </a:lnTo>
                <a:close/>
              </a:path>
            </a:pathLst>
          </a:custGeom>
          <a:ln w="9534">
            <a:solidFill>
              <a:srgbClr val="3939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876425" y="2152650"/>
            <a:ext cx="1781175" cy="687689"/>
          </a:xfrm>
          <a:prstGeom prst="rect">
            <a:avLst/>
          </a:prstGeom>
          <a:solidFill>
            <a:srgbClr val="C2B9D9">
              <a:alpha val="50195"/>
            </a:srgbClr>
          </a:solidFill>
        </p:spPr>
        <p:txBody>
          <a:bodyPr vert="horz" wrap="square" lIns="0" tIns="36195" rIns="0" bIns="0" rtlCol="0">
            <a:spAutoFit/>
          </a:bodyPr>
          <a:lstStyle/>
          <a:p>
            <a:pPr marL="85725" marR="114300" indent="38100" algn="ctr">
              <a:lnSpc>
                <a:spcPct val="102800"/>
              </a:lnSpc>
              <a:spcBef>
                <a:spcPts val="285"/>
              </a:spcBef>
            </a:pPr>
            <a:r>
              <a:rPr lang="ru-RU" sz="1400" spc="10" dirty="0">
                <a:latin typeface="Arial"/>
                <a:cs typeface="Arial"/>
              </a:rPr>
              <a:t>Агонисты </a:t>
            </a:r>
            <a:r>
              <a:rPr lang="ru-RU" sz="1400" spc="10" dirty="0" err="1">
                <a:latin typeface="Arial"/>
                <a:cs typeface="Arial"/>
              </a:rPr>
              <a:t>дофаминовых</a:t>
            </a:r>
            <a:r>
              <a:rPr lang="ru-RU" sz="1400" spc="10" dirty="0">
                <a:latin typeface="Arial"/>
                <a:cs typeface="Arial"/>
              </a:rPr>
              <a:t> рецепторов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771417" y="2152650"/>
            <a:ext cx="1781175" cy="514350"/>
          </a:xfrm>
          <a:custGeom>
            <a:avLst/>
            <a:gdLst/>
            <a:ahLst/>
            <a:cxnLst/>
            <a:rect l="l" t="t" r="r" b="b"/>
            <a:pathLst>
              <a:path w="1781175" h="514350">
                <a:moveTo>
                  <a:pt x="0" y="514350"/>
                </a:moveTo>
                <a:lnTo>
                  <a:pt x="1781175" y="514350"/>
                </a:lnTo>
                <a:lnTo>
                  <a:pt x="1781175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solidFill>
            <a:srgbClr val="C2B9D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950082" y="2284563"/>
            <a:ext cx="151060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400" spc="5" dirty="0">
                <a:latin typeface="Arial"/>
                <a:cs typeface="Arial"/>
              </a:rPr>
              <a:t>Ингибиторы МАО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8955" y="6579735"/>
            <a:ext cx="3792854" cy="1212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  <a:tabLst>
                <a:tab pos="310515" algn="l"/>
              </a:tabLst>
            </a:pPr>
            <a:fld id="{81D60167-4931-47E6-BA6A-407CBD079E47}" type="slidenum"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27</a:t>
            </a:fld>
            <a:r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	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f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d e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n d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f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2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u s</a:t>
            </a:r>
            <a:r>
              <a:rPr sz="6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5856" y="2174500"/>
            <a:ext cx="1123949" cy="43883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5080" algn="ctr">
              <a:lnSpc>
                <a:spcPct val="102899"/>
              </a:lnSpc>
              <a:spcBef>
                <a:spcPts val="75"/>
              </a:spcBef>
            </a:pPr>
            <a:r>
              <a:rPr lang="ru-RU" sz="1400" spc="-5" dirty="0">
                <a:latin typeface="Arial"/>
                <a:cs typeface="Arial"/>
              </a:rPr>
              <a:t>Терапия первого ряда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7484" y="5863385"/>
            <a:ext cx="6147188" cy="411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25" dirty="0">
                <a:latin typeface="Arial"/>
                <a:cs typeface="Arial"/>
              </a:rPr>
              <a:t>*</a:t>
            </a:r>
            <a:r>
              <a:rPr lang="ru-RU" sz="800" dirty="0">
                <a:latin typeface="Arial"/>
                <a:cs typeface="Arial"/>
              </a:rPr>
              <a:t>У пациентов с мутациями участка связывания L-</a:t>
            </a:r>
            <a:r>
              <a:rPr lang="en-US" sz="800" dirty="0">
                <a:latin typeface="Arial"/>
                <a:cs typeface="Arial"/>
              </a:rPr>
              <a:t>DOPA</a:t>
            </a:r>
            <a:r>
              <a:rPr lang="ru-RU" sz="800" dirty="0">
                <a:latin typeface="Arial"/>
                <a:cs typeface="Arial"/>
              </a:rPr>
              <a:t>.</a:t>
            </a:r>
            <a:endParaRPr lang="en-U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800" dirty="0">
                <a:latin typeface="Arial"/>
                <a:cs typeface="Arial"/>
              </a:rPr>
              <a:t>AADC, </a:t>
            </a:r>
            <a:r>
              <a:rPr lang="ru-RU" sz="800" dirty="0">
                <a:latin typeface="Arial"/>
                <a:cs typeface="Arial"/>
              </a:rPr>
              <a:t>декарбоксилаза ароматических аминокислот; </a:t>
            </a:r>
            <a:r>
              <a:rPr lang="en-US" sz="800" dirty="0">
                <a:latin typeface="Arial"/>
                <a:cs typeface="Arial"/>
              </a:rPr>
              <a:t>MAO, </a:t>
            </a:r>
            <a:r>
              <a:rPr lang="ru-RU" sz="800" dirty="0" err="1">
                <a:latin typeface="Arial"/>
                <a:cs typeface="Arial"/>
              </a:rPr>
              <a:t>моноаминоксидаза</a:t>
            </a:r>
            <a:r>
              <a:rPr lang="ru-RU" sz="800" dirty="0">
                <a:latin typeface="Arial"/>
                <a:cs typeface="Arial"/>
              </a:rPr>
              <a:t>; </a:t>
            </a:r>
            <a:r>
              <a:rPr lang="en-US" sz="800" dirty="0">
                <a:latin typeface="Arial"/>
                <a:cs typeface="Arial"/>
              </a:rPr>
              <a:t>L- DOPA, L-3,4-</a:t>
            </a:r>
            <a:r>
              <a:rPr lang="ru-RU" sz="800" dirty="0" err="1">
                <a:latin typeface="Arial"/>
                <a:cs typeface="Arial"/>
              </a:rPr>
              <a:t>дигидроксифенилаланин</a:t>
            </a:r>
            <a:endParaRPr lang="en-U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latin typeface="Arial"/>
                <a:cs typeface="Arial"/>
              </a:rPr>
              <a:t>1. </a:t>
            </a:r>
            <a:r>
              <a:rPr sz="800" spc="-15" dirty="0">
                <a:latin typeface="Arial"/>
                <a:cs typeface="Arial"/>
              </a:rPr>
              <a:t>Chien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YH,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Lancet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25" dirty="0">
                <a:latin typeface="Arial"/>
                <a:cs typeface="Arial"/>
              </a:rPr>
              <a:t>Child</a:t>
            </a:r>
            <a:r>
              <a:rPr sz="800" i="1" spc="-6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Adolesc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Health.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2017;1(4):265–273;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Wassenberg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T,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10" dirty="0">
                <a:latin typeface="Arial"/>
                <a:cs typeface="Arial"/>
              </a:rPr>
              <a:t> Orphanet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J</a:t>
            </a:r>
            <a:r>
              <a:rPr sz="800" i="1" spc="-3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Rare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i="1" spc="30" dirty="0">
                <a:latin typeface="Arial"/>
                <a:cs typeface="Arial"/>
              </a:rPr>
              <a:t>Dis</a:t>
            </a:r>
            <a:r>
              <a:rPr sz="800" spc="30" dirty="0">
                <a:latin typeface="Arial"/>
                <a:cs typeface="Arial"/>
              </a:rPr>
              <a:t>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2017;12:12.</a:t>
            </a:r>
          </a:p>
        </p:txBody>
      </p:sp>
      <p:sp>
        <p:nvSpPr>
          <p:cNvPr id="32" name="object 28">
            <a:extLst>
              <a:ext uri="{FF2B5EF4-FFF2-40B4-BE49-F238E27FC236}">
                <a16:creationId xmlns:a16="http://schemas.microsoft.com/office/drawing/2014/main" id="{99AB7E45-D4DD-4144-A7EA-AC54314B676F}"/>
              </a:ext>
            </a:extLst>
          </p:cNvPr>
          <p:cNvSpPr txBox="1"/>
          <p:nvPr/>
        </p:nvSpPr>
        <p:spPr>
          <a:xfrm>
            <a:off x="501661" y="3111738"/>
            <a:ext cx="1674802" cy="66075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5080" algn="ctr">
              <a:lnSpc>
                <a:spcPct val="102899"/>
              </a:lnSpc>
              <a:spcBef>
                <a:spcPts val="75"/>
              </a:spcBef>
            </a:pPr>
            <a:r>
              <a:rPr lang="ru-RU" sz="1400" spc="-5" dirty="0">
                <a:latin typeface="Arial"/>
                <a:cs typeface="Arial"/>
              </a:rPr>
              <a:t>Дополнительное симптоматическое лечение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925" y="447611"/>
            <a:ext cx="10252075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pc="30" dirty="0"/>
              <a:t>Пример: Клиническая картина и история болезни</a:t>
            </a:r>
            <a:endParaRPr spc="30" dirty="0"/>
          </a:p>
        </p:txBody>
      </p:sp>
      <p:sp>
        <p:nvSpPr>
          <p:cNvPr id="3" name="object 3"/>
          <p:cNvSpPr/>
          <p:nvPr/>
        </p:nvSpPr>
        <p:spPr>
          <a:xfrm>
            <a:off x="9124950" y="1866900"/>
            <a:ext cx="1733550" cy="504825"/>
          </a:xfrm>
          <a:custGeom>
            <a:avLst/>
            <a:gdLst/>
            <a:ahLst/>
            <a:cxnLst/>
            <a:rect l="l" t="t" r="r" b="b"/>
            <a:pathLst>
              <a:path w="1733550" h="504825">
                <a:moveTo>
                  <a:pt x="1481201" y="0"/>
                </a:moveTo>
                <a:lnTo>
                  <a:pt x="0" y="0"/>
                </a:lnTo>
                <a:lnTo>
                  <a:pt x="0" y="504825"/>
                </a:lnTo>
                <a:lnTo>
                  <a:pt x="1481201" y="504825"/>
                </a:lnTo>
                <a:lnTo>
                  <a:pt x="1733550" y="252475"/>
                </a:lnTo>
                <a:lnTo>
                  <a:pt x="1481201" y="0"/>
                </a:lnTo>
                <a:close/>
              </a:path>
            </a:pathLst>
          </a:custGeom>
          <a:solidFill>
            <a:srgbClr val="33569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2300" y="1866900"/>
            <a:ext cx="6296025" cy="504825"/>
          </a:xfrm>
          <a:custGeom>
            <a:avLst/>
            <a:gdLst/>
            <a:ahLst/>
            <a:cxnLst/>
            <a:rect l="l" t="t" r="r" b="b"/>
            <a:pathLst>
              <a:path w="6296025" h="504825">
                <a:moveTo>
                  <a:pt x="6043676" y="0"/>
                </a:moveTo>
                <a:lnTo>
                  <a:pt x="0" y="0"/>
                </a:lnTo>
                <a:lnTo>
                  <a:pt x="0" y="504825"/>
                </a:lnTo>
                <a:lnTo>
                  <a:pt x="6043676" y="504825"/>
                </a:lnTo>
                <a:lnTo>
                  <a:pt x="6296025" y="252349"/>
                </a:lnTo>
                <a:lnTo>
                  <a:pt x="6043676" y="0"/>
                </a:lnTo>
                <a:close/>
              </a:path>
            </a:pathLst>
          </a:custGeom>
          <a:solidFill>
            <a:srgbClr val="FAD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2600" y="1866900"/>
            <a:ext cx="1733550" cy="504825"/>
          </a:xfrm>
          <a:custGeom>
            <a:avLst/>
            <a:gdLst/>
            <a:ahLst/>
            <a:cxnLst/>
            <a:rect l="l" t="t" r="r" b="b"/>
            <a:pathLst>
              <a:path w="1733550" h="504825">
                <a:moveTo>
                  <a:pt x="1481201" y="0"/>
                </a:moveTo>
                <a:lnTo>
                  <a:pt x="0" y="0"/>
                </a:lnTo>
                <a:lnTo>
                  <a:pt x="0" y="504825"/>
                </a:lnTo>
                <a:lnTo>
                  <a:pt x="1481201" y="504825"/>
                </a:lnTo>
                <a:lnTo>
                  <a:pt x="1733550" y="252475"/>
                </a:lnTo>
                <a:lnTo>
                  <a:pt x="1481201" y="0"/>
                </a:lnTo>
                <a:close/>
              </a:path>
            </a:pathLst>
          </a:custGeom>
          <a:solidFill>
            <a:srgbClr val="F4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2000" y="4139789"/>
            <a:ext cx="4984750" cy="1717137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93675" marR="5080" indent="-180975">
              <a:lnSpc>
                <a:spcPts val="1730"/>
              </a:lnSpc>
              <a:spcBef>
                <a:spcPts val="290"/>
              </a:spcBef>
              <a:buClr>
                <a:srgbClr val="ED7623"/>
              </a:buClr>
              <a:buChar char="•"/>
              <a:tabLst>
                <a:tab pos="193675" algn="l"/>
              </a:tabLst>
            </a:pPr>
            <a:r>
              <a:rPr lang="ru-RU" sz="1550" spc="-5" dirty="0">
                <a:latin typeface="Arial"/>
                <a:cs typeface="Arial"/>
              </a:rPr>
              <a:t>Нечастые приступы генерализованного застывания без отклонения глаз, длящиеся до 1 часа</a:t>
            </a:r>
          </a:p>
          <a:p>
            <a:pPr marL="193675" marR="5080" indent="-180975">
              <a:lnSpc>
                <a:spcPts val="1730"/>
              </a:lnSpc>
              <a:spcBef>
                <a:spcPts val="290"/>
              </a:spcBef>
              <a:buClr>
                <a:srgbClr val="ED7623"/>
              </a:buClr>
              <a:buChar char="•"/>
              <a:tabLst>
                <a:tab pos="193675" algn="l"/>
              </a:tabLst>
            </a:pPr>
            <a:r>
              <a:rPr lang="ru-RU" sz="1550" spc="-30" dirty="0">
                <a:latin typeface="Arial"/>
                <a:cs typeface="Arial"/>
              </a:rPr>
              <a:t>Не может перевернуться или подняться из положения лёжа, плохо держит голову, не лепечет</a:t>
            </a:r>
          </a:p>
          <a:p>
            <a:pPr marL="193675" marR="5080" indent="-180975">
              <a:lnSpc>
                <a:spcPts val="1730"/>
              </a:lnSpc>
              <a:spcBef>
                <a:spcPts val="290"/>
              </a:spcBef>
              <a:buClr>
                <a:srgbClr val="ED7623"/>
              </a:buClr>
              <a:buChar char="•"/>
              <a:tabLst>
                <a:tab pos="193675" algn="l"/>
              </a:tabLst>
            </a:pPr>
            <a:r>
              <a:rPr lang="ru-RU" sz="1550" spc="-5" dirty="0">
                <a:latin typeface="Arial"/>
                <a:cs typeface="Arial"/>
              </a:rPr>
              <a:t>Аксиальная и аппендикулярная гипотония</a:t>
            </a:r>
          </a:p>
          <a:p>
            <a:pPr marL="193675" marR="5080" indent="-180975">
              <a:lnSpc>
                <a:spcPts val="1730"/>
              </a:lnSpc>
              <a:spcBef>
                <a:spcPts val="290"/>
              </a:spcBef>
              <a:buClr>
                <a:srgbClr val="ED7623"/>
              </a:buClr>
              <a:buChar char="•"/>
              <a:tabLst>
                <a:tab pos="193675" algn="l"/>
              </a:tabLst>
            </a:pPr>
            <a:r>
              <a:rPr lang="ru-RU" sz="1550" dirty="0">
                <a:latin typeface="Arial"/>
                <a:cs typeface="Arial"/>
              </a:rPr>
              <a:t>Гипотоническая фация с двусторонним птозом</a:t>
            </a:r>
          </a:p>
          <a:p>
            <a:pPr marL="193675" marR="5080" indent="-180975">
              <a:lnSpc>
                <a:spcPts val="1730"/>
              </a:lnSpc>
              <a:spcBef>
                <a:spcPts val="290"/>
              </a:spcBef>
              <a:buClr>
                <a:srgbClr val="ED7623"/>
              </a:buClr>
              <a:buChar char="•"/>
              <a:tabLst>
                <a:tab pos="193675" algn="l"/>
              </a:tabLst>
            </a:pPr>
            <a:r>
              <a:rPr lang="ru-RU" sz="1550" spc="-15" dirty="0">
                <a:latin typeface="Arial"/>
                <a:cs typeface="Arial"/>
              </a:rPr>
              <a:t>Результаты ЭЭГ в норме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3414" y="1199981"/>
            <a:ext cx="1262380" cy="648896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2225" marR="5080" indent="-9525" algn="ctr">
              <a:lnSpc>
                <a:spcPts val="1580"/>
              </a:lnSpc>
              <a:spcBef>
                <a:spcPts val="260"/>
              </a:spcBef>
            </a:pPr>
            <a:r>
              <a:rPr lang="ru-RU" sz="1400" spc="-10" dirty="0">
                <a:solidFill>
                  <a:srgbClr val="6A7979"/>
                </a:solidFill>
                <a:latin typeface="Arial"/>
                <a:cs typeface="Arial"/>
              </a:rPr>
              <a:t>Исходная клиническая картина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9319" y="1344231"/>
            <a:ext cx="860425" cy="44371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-12700" algn="ctr">
              <a:lnSpc>
                <a:spcPts val="1580"/>
              </a:lnSpc>
              <a:spcBef>
                <a:spcPts val="260"/>
              </a:spcBef>
            </a:pPr>
            <a:r>
              <a:rPr lang="ru-RU" sz="1400" spc="-10" dirty="0">
                <a:solidFill>
                  <a:srgbClr val="39395E"/>
                </a:solidFill>
                <a:latin typeface="Arial"/>
                <a:cs typeface="Arial"/>
              </a:rPr>
              <a:t>Исходные симптомы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6965" y="1334661"/>
            <a:ext cx="5649436" cy="474296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73025">
              <a:lnSpc>
                <a:spcPts val="1650"/>
              </a:lnSpc>
              <a:spcBef>
                <a:spcPts val="204"/>
              </a:spcBef>
            </a:pPr>
            <a:r>
              <a:rPr lang="ru-RU" sz="1400" spc="-5" dirty="0">
                <a:solidFill>
                  <a:srgbClr val="ED7623"/>
                </a:solidFill>
                <a:latin typeface="Arial"/>
                <a:cs typeface="Arial"/>
              </a:rPr>
              <a:t>С пациентом утрачен контакт для последующего наблюдения</a:t>
            </a:r>
          </a:p>
          <a:p>
            <a:pPr marL="12700" marR="5080" indent="73025">
              <a:lnSpc>
                <a:spcPts val="1650"/>
              </a:lnSpc>
              <a:spcBef>
                <a:spcPts val="204"/>
              </a:spcBef>
            </a:pPr>
            <a:r>
              <a:rPr lang="ru-RU" sz="1400" spc="-5" dirty="0">
                <a:solidFill>
                  <a:srgbClr val="ED7623"/>
                </a:solidFill>
                <a:latin typeface="Arial"/>
                <a:cs typeface="Arial"/>
              </a:rPr>
              <a:t>Предварительный диагноз – детский церебральный паралич</a:t>
            </a:r>
          </a:p>
        </p:txBody>
      </p:sp>
      <p:sp>
        <p:nvSpPr>
          <p:cNvPr id="10" name="object 10"/>
          <p:cNvSpPr/>
          <p:nvPr/>
        </p:nvSpPr>
        <p:spPr>
          <a:xfrm>
            <a:off x="3162300" y="1857375"/>
            <a:ext cx="6296025" cy="523875"/>
          </a:xfrm>
          <a:custGeom>
            <a:avLst/>
            <a:gdLst/>
            <a:ahLst/>
            <a:cxnLst/>
            <a:rect l="l" t="t" r="r" b="b"/>
            <a:pathLst>
              <a:path w="6296025" h="523875">
                <a:moveTo>
                  <a:pt x="6034151" y="0"/>
                </a:moveTo>
                <a:lnTo>
                  <a:pt x="0" y="0"/>
                </a:lnTo>
                <a:lnTo>
                  <a:pt x="0" y="523875"/>
                </a:lnTo>
                <a:lnTo>
                  <a:pt x="6034151" y="523875"/>
                </a:lnTo>
                <a:lnTo>
                  <a:pt x="6296025" y="261874"/>
                </a:lnTo>
                <a:lnTo>
                  <a:pt x="6034151" y="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34075" y="1963737"/>
            <a:ext cx="6305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400" spc="-5" dirty="0">
                <a:solidFill>
                  <a:srgbClr val="FFFFFF"/>
                </a:solidFill>
                <a:latin typeface="Arial"/>
                <a:cs typeface="Arial"/>
              </a:rPr>
              <a:t>года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52600" y="1847850"/>
            <a:ext cx="1733550" cy="533400"/>
          </a:xfrm>
          <a:custGeom>
            <a:avLst/>
            <a:gdLst/>
            <a:ahLst/>
            <a:cxnLst/>
            <a:rect l="l" t="t" r="r" b="b"/>
            <a:pathLst>
              <a:path w="1733550" h="533400">
                <a:moveTo>
                  <a:pt x="1466850" y="0"/>
                </a:moveTo>
                <a:lnTo>
                  <a:pt x="0" y="0"/>
                </a:lnTo>
                <a:lnTo>
                  <a:pt x="0" y="533400"/>
                </a:lnTo>
                <a:lnTo>
                  <a:pt x="1466850" y="533400"/>
                </a:lnTo>
                <a:lnTo>
                  <a:pt x="1733550" y="266700"/>
                </a:lnTo>
                <a:lnTo>
                  <a:pt x="1466850" y="0"/>
                </a:lnTo>
                <a:close/>
              </a:path>
            </a:pathLst>
          </a:custGeom>
          <a:solidFill>
            <a:srgbClr val="90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4400" y="1847850"/>
            <a:ext cx="1104900" cy="53340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838200" y="0"/>
                </a:moveTo>
                <a:lnTo>
                  <a:pt x="0" y="0"/>
                </a:lnTo>
                <a:lnTo>
                  <a:pt x="0" y="533400"/>
                </a:lnTo>
                <a:lnTo>
                  <a:pt x="838200" y="533400"/>
                </a:lnTo>
                <a:lnTo>
                  <a:pt x="1104900" y="266700"/>
                </a:lnTo>
                <a:lnTo>
                  <a:pt x="838200" y="0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35550" y="2525966"/>
            <a:ext cx="4984750" cy="116570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300990">
              <a:lnSpc>
                <a:spcPts val="1730"/>
              </a:lnSpc>
              <a:spcBef>
                <a:spcPts val="290"/>
              </a:spcBef>
            </a:pPr>
            <a:r>
              <a:rPr lang="ru-RU" sz="1550" b="1" spc="10" dirty="0">
                <a:solidFill>
                  <a:srgbClr val="ED7623"/>
                </a:solidFill>
                <a:latin typeface="Arial"/>
                <a:cs typeface="Arial"/>
              </a:rPr>
              <a:t>С пациентом утрачен контакт для последующего наблюдения</a:t>
            </a:r>
          </a:p>
          <a:p>
            <a:pPr marL="12700" marR="300990">
              <a:lnSpc>
                <a:spcPts val="1730"/>
              </a:lnSpc>
              <a:spcBef>
                <a:spcPts val="290"/>
              </a:spcBef>
            </a:pPr>
            <a:r>
              <a:rPr lang="ru-RU" sz="1550" b="1" dirty="0">
                <a:solidFill>
                  <a:srgbClr val="ED7623"/>
                </a:solidFill>
                <a:latin typeface="Arial"/>
                <a:cs typeface="Arial"/>
              </a:rPr>
              <a:t>За это время ему был поставлен предварительный диагноз – детский церебральный паралич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8955" y="6579735"/>
            <a:ext cx="3792854" cy="1212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  <a:tabLst>
                <a:tab pos="310515" algn="l"/>
              </a:tabLst>
            </a:pPr>
            <a:fld id="{81D60167-4931-47E6-BA6A-407CBD079E47}" type="slidenum"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28</a:t>
            </a:fld>
            <a:r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	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f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d e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n d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f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2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u s</a:t>
            </a:r>
            <a:r>
              <a:rPr sz="6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9794" y="1972419"/>
            <a:ext cx="3701098" cy="21133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100"/>
              </a:spcBef>
              <a:tabLst>
                <a:tab pos="124460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Arial"/>
                <a:cs typeface="Arial"/>
              </a:rPr>
              <a:t>месяцев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Arial"/>
                <a:cs typeface="Arial"/>
              </a:rPr>
              <a:t>месяцев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lang="ru-RU" b="1" spc="5" dirty="0">
                <a:solidFill>
                  <a:srgbClr val="39395E"/>
                </a:solidFill>
                <a:latin typeface="Arial"/>
                <a:cs typeface="Arial"/>
              </a:rPr>
              <a:t>История болезни</a:t>
            </a:r>
          </a:p>
          <a:p>
            <a:pPr marL="76200">
              <a:lnSpc>
                <a:spcPct val="100000"/>
              </a:lnSpc>
            </a:pPr>
            <a:r>
              <a:rPr lang="ru-RU" sz="1550" spc="-25" dirty="0">
                <a:latin typeface="Arial"/>
                <a:cs typeface="Arial"/>
              </a:rPr>
              <a:t>В 3 месяца родители пациента заметили отставание в развитии ребенка</a:t>
            </a:r>
          </a:p>
          <a:p>
            <a:pPr marL="76200">
              <a:lnSpc>
                <a:spcPct val="100000"/>
              </a:lnSpc>
            </a:pPr>
            <a:endParaRPr lang="ru-RU" sz="1550" spc="-25" dirty="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lang="ru-RU" b="1" spc="10" dirty="0">
                <a:solidFill>
                  <a:srgbClr val="ED7623"/>
                </a:solidFill>
                <a:latin typeface="Arial"/>
                <a:cs typeface="Arial"/>
              </a:rPr>
              <a:t>Исходная клиническая картина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980" y="5910897"/>
            <a:ext cx="2590165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800" dirty="0">
                <a:latin typeface="Arial"/>
                <a:cs typeface="Arial"/>
              </a:rPr>
              <a:t>ЭЭГ, электроэнцефалограмма.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25" dirty="0">
                <a:latin typeface="Arial"/>
                <a:cs typeface="Arial"/>
              </a:rPr>
              <a:t>Atw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PS,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Mol</a:t>
            </a:r>
            <a:r>
              <a:rPr sz="800" i="1" spc="-3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Genet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Metab</a:t>
            </a:r>
            <a:r>
              <a:rPr sz="800" spc="15" dirty="0">
                <a:latin typeface="Arial"/>
                <a:cs typeface="Arial"/>
              </a:rPr>
              <a:t>.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2015;115(2-3):91–94.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925" y="447611"/>
            <a:ext cx="10328275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pc="30" dirty="0"/>
              <a:t>Пример: Клиническая картина и история болезни</a:t>
            </a:r>
            <a:endParaRPr spc="30" dirty="0"/>
          </a:p>
        </p:txBody>
      </p:sp>
      <p:sp>
        <p:nvSpPr>
          <p:cNvPr id="3" name="object 3"/>
          <p:cNvSpPr/>
          <p:nvPr/>
        </p:nvSpPr>
        <p:spPr>
          <a:xfrm>
            <a:off x="5300726" y="3710051"/>
            <a:ext cx="1000125" cy="542925"/>
          </a:xfrm>
          <a:custGeom>
            <a:avLst/>
            <a:gdLst/>
            <a:ahLst/>
            <a:cxnLst/>
            <a:rect l="l" t="t" r="r" b="b"/>
            <a:pathLst>
              <a:path w="1000125" h="542925">
                <a:moveTo>
                  <a:pt x="728599" y="0"/>
                </a:moveTo>
                <a:lnTo>
                  <a:pt x="728599" y="135636"/>
                </a:lnTo>
                <a:lnTo>
                  <a:pt x="0" y="135636"/>
                </a:lnTo>
                <a:lnTo>
                  <a:pt x="0" y="407162"/>
                </a:lnTo>
                <a:lnTo>
                  <a:pt x="728599" y="407162"/>
                </a:lnTo>
                <a:lnTo>
                  <a:pt x="728599" y="542925"/>
                </a:lnTo>
                <a:lnTo>
                  <a:pt x="1000125" y="271399"/>
                </a:lnTo>
                <a:lnTo>
                  <a:pt x="728599" y="0"/>
                </a:lnTo>
                <a:close/>
              </a:path>
            </a:pathLst>
          </a:custGeom>
          <a:solidFill>
            <a:srgbClr val="90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00726" y="3710051"/>
            <a:ext cx="1000125" cy="542925"/>
          </a:xfrm>
          <a:custGeom>
            <a:avLst/>
            <a:gdLst/>
            <a:ahLst/>
            <a:cxnLst/>
            <a:rect l="l" t="t" r="r" b="b"/>
            <a:pathLst>
              <a:path w="1000125" h="542925">
                <a:moveTo>
                  <a:pt x="0" y="135636"/>
                </a:moveTo>
                <a:lnTo>
                  <a:pt x="728599" y="135636"/>
                </a:lnTo>
                <a:lnTo>
                  <a:pt x="728599" y="0"/>
                </a:lnTo>
                <a:lnTo>
                  <a:pt x="1000125" y="271399"/>
                </a:lnTo>
                <a:lnTo>
                  <a:pt x="728599" y="542925"/>
                </a:lnTo>
                <a:lnTo>
                  <a:pt x="728599" y="407162"/>
                </a:lnTo>
                <a:lnTo>
                  <a:pt x="0" y="407162"/>
                </a:lnTo>
                <a:lnTo>
                  <a:pt x="0" y="135636"/>
                </a:lnTo>
                <a:close/>
              </a:path>
            </a:pathLst>
          </a:custGeom>
          <a:ln w="9534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64630" y="4544284"/>
            <a:ext cx="5191067" cy="1281120"/>
          </a:xfrm>
          <a:prstGeom prst="rect">
            <a:avLst/>
          </a:prstGeom>
          <a:solidFill>
            <a:srgbClr val="335690"/>
          </a:solidFill>
        </p:spPr>
        <p:txBody>
          <a:bodyPr vert="horz" wrap="square" lIns="0" tIns="90170" rIns="0" bIns="0" rtlCol="0">
            <a:spAutoFit/>
          </a:bodyPr>
          <a:lstStyle/>
          <a:p>
            <a:pPr marL="187960" marR="419100">
              <a:lnSpc>
                <a:spcPts val="1730"/>
              </a:lnSpc>
              <a:spcBef>
                <a:spcPts val="710"/>
              </a:spcBef>
            </a:pPr>
            <a:r>
              <a:rPr lang="ru-RU" sz="1550" b="1" spc="5" dirty="0">
                <a:solidFill>
                  <a:srgbClr val="FFFFFF"/>
                </a:solidFill>
                <a:latin typeface="Arial"/>
                <a:cs typeface="Arial"/>
              </a:rPr>
              <a:t>Дефицит AADC диагностируется с помощью комбинированного проведения</a:t>
            </a:r>
            <a:endParaRPr sz="1550" dirty="0">
              <a:latin typeface="Arial"/>
              <a:cs typeface="Arial"/>
            </a:endParaRPr>
          </a:p>
          <a:p>
            <a:pPr marL="473709" indent="-286385">
              <a:lnSpc>
                <a:spcPct val="100000"/>
              </a:lnSpc>
              <a:spcBef>
                <a:spcPts val="55"/>
              </a:spcBef>
              <a:buChar char="•"/>
              <a:tabLst>
                <a:tab pos="473709" algn="l"/>
                <a:tab pos="474345" algn="l"/>
              </a:tabLst>
            </a:pPr>
            <a:r>
              <a:rPr lang="ru-RU" sz="1550" spc="10" dirty="0">
                <a:solidFill>
                  <a:srgbClr val="FFFFFF"/>
                </a:solidFill>
                <a:latin typeface="Arial"/>
                <a:cs typeface="Arial"/>
              </a:rPr>
              <a:t>Анализа нейромедиаторов СМЖ</a:t>
            </a:r>
          </a:p>
          <a:p>
            <a:pPr marL="473709" indent="-286385">
              <a:lnSpc>
                <a:spcPct val="100000"/>
              </a:lnSpc>
              <a:spcBef>
                <a:spcPts val="55"/>
              </a:spcBef>
              <a:buChar char="•"/>
              <a:tabLst>
                <a:tab pos="473709" algn="l"/>
                <a:tab pos="474345" algn="l"/>
              </a:tabLst>
            </a:pPr>
            <a:r>
              <a:rPr lang="ru-RU" sz="1550" spc="-5" dirty="0">
                <a:solidFill>
                  <a:srgbClr val="FFFFFF"/>
                </a:solidFill>
                <a:latin typeface="Arial"/>
                <a:cs typeface="Arial"/>
              </a:rPr>
              <a:t>Метаболического профилирования</a:t>
            </a:r>
          </a:p>
          <a:p>
            <a:pPr marL="473709" indent="-286385">
              <a:lnSpc>
                <a:spcPct val="100000"/>
              </a:lnSpc>
              <a:spcBef>
                <a:spcPts val="55"/>
              </a:spcBef>
              <a:buChar char="•"/>
              <a:tabLst>
                <a:tab pos="473709" algn="l"/>
                <a:tab pos="474345" algn="l"/>
              </a:tabLst>
            </a:pPr>
            <a:r>
              <a:rPr lang="ru-RU" sz="1550" spc="10" dirty="0">
                <a:solidFill>
                  <a:srgbClr val="FFFFFF"/>
                </a:solidFill>
                <a:latin typeface="Arial"/>
                <a:cs typeface="Arial"/>
              </a:rPr>
              <a:t>Секвенирования всего экзона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1537" y="4624387"/>
            <a:ext cx="4324350" cy="1297150"/>
          </a:xfrm>
          <a:prstGeom prst="rect">
            <a:avLst/>
          </a:prstGeom>
          <a:solidFill>
            <a:srgbClr val="39395E"/>
          </a:solidFill>
          <a:ln w="9534">
            <a:solidFill>
              <a:srgbClr val="335690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515"/>
              </a:spcBef>
            </a:pPr>
            <a:r>
              <a:rPr lang="ru-RU" sz="1550" b="1" spc="5" dirty="0">
                <a:solidFill>
                  <a:srgbClr val="FFFFFF"/>
                </a:solidFill>
                <a:latin typeface="Arial"/>
                <a:cs typeface="Arial"/>
              </a:rPr>
              <a:t>Результаты показали</a:t>
            </a:r>
            <a:endParaRPr sz="1550" dirty="0">
              <a:latin typeface="Arial"/>
              <a:cs typeface="Arial"/>
            </a:endParaRPr>
          </a:p>
          <a:p>
            <a:pPr marL="46799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467995" algn="l"/>
                <a:tab pos="468630" algn="l"/>
              </a:tabLst>
            </a:pPr>
            <a:r>
              <a:rPr lang="ru-RU" sz="1550" spc="10" dirty="0">
                <a:solidFill>
                  <a:srgbClr val="FFFFFF"/>
                </a:solidFill>
                <a:latin typeface="Arial"/>
                <a:cs typeface="Arial"/>
              </a:rPr>
              <a:t>Диагноз ДЦП был поставлен неверно</a:t>
            </a:r>
          </a:p>
          <a:p>
            <a:pPr marL="46799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467995" algn="l"/>
                <a:tab pos="468630" algn="l"/>
              </a:tabLst>
            </a:pPr>
            <a:r>
              <a:rPr lang="ru-RU" sz="1550" spc="-30" dirty="0">
                <a:solidFill>
                  <a:srgbClr val="FFFFFF"/>
                </a:solidFill>
                <a:latin typeface="Arial"/>
                <a:cs typeface="Arial"/>
              </a:rPr>
              <a:t>Отсутствие признаков митохондриальных нарушений</a:t>
            </a:r>
          </a:p>
          <a:p>
            <a:pPr marL="46799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467995" algn="l"/>
                <a:tab pos="468630" algn="l"/>
              </a:tabLst>
            </a:pPr>
            <a:r>
              <a:rPr lang="ru-RU" sz="1550" spc="25" dirty="0">
                <a:solidFill>
                  <a:srgbClr val="FFFFFF"/>
                </a:solidFill>
                <a:latin typeface="Arial"/>
                <a:cs typeface="Arial"/>
              </a:rPr>
              <a:t>Подозрение на дефицит </a:t>
            </a:r>
            <a:r>
              <a:rPr lang="en-US" sz="1550" spc="25" dirty="0">
                <a:solidFill>
                  <a:srgbClr val="FFFFFF"/>
                </a:solidFill>
                <a:latin typeface="Arial"/>
                <a:cs typeface="Arial"/>
              </a:rPr>
              <a:t>AADC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24950" y="2324100"/>
            <a:ext cx="1733550" cy="504825"/>
          </a:xfrm>
          <a:custGeom>
            <a:avLst/>
            <a:gdLst/>
            <a:ahLst/>
            <a:cxnLst/>
            <a:rect l="l" t="t" r="r" b="b"/>
            <a:pathLst>
              <a:path w="1733550" h="504825">
                <a:moveTo>
                  <a:pt x="1481201" y="0"/>
                </a:moveTo>
                <a:lnTo>
                  <a:pt x="0" y="0"/>
                </a:lnTo>
                <a:lnTo>
                  <a:pt x="0" y="504825"/>
                </a:lnTo>
                <a:lnTo>
                  <a:pt x="1481201" y="504825"/>
                </a:lnTo>
                <a:lnTo>
                  <a:pt x="1733550" y="252475"/>
                </a:lnTo>
                <a:lnTo>
                  <a:pt x="1481201" y="0"/>
                </a:lnTo>
                <a:close/>
              </a:path>
            </a:pathLst>
          </a:custGeom>
          <a:solidFill>
            <a:srgbClr val="335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606026" y="2423731"/>
            <a:ext cx="649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400" spc="-5" dirty="0">
                <a:solidFill>
                  <a:srgbClr val="FFFFFF"/>
                </a:solidFill>
                <a:latin typeface="Arial"/>
                <a:cs typeface="Arial"/>
              </a:rPr>
              <a:t>года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62300" y="2324100"/>
            <a:ext cx="6296025" cy="504825"/>
          </a:xfrm>
          <a:custGeom>
            <a:avLst/>
            <a:gdLst/>
            <a:ahLst/>
            <a:cxnLst/>
            <a:rect l="l" t="t" r="r" b="b"/>
            <a:pathLst>
              <a:path w="6296025" h="504825">
                <a:moveTo>
                  <a:pt x="6043676" y="0"/>
                </a:moveTo>
                <a:lnTo>
                  <a:pt x="0" y="0"/>
                </a:lnTo>
                <a:lnTo>
                  <a:pt x="0" y="504825"/>
                </a:lnTo>
                <a:lnTo>
                  <a:pt x="6043676" y="504825"/>
                </a:lnTo>
                <a:lnTo>
                  <a:pt x="6296025" y="252349"/>
                </a:lnTo>
                <a:lnTo>
                  <a:pt x="6043676" y="0"/>
                </a:lnTo>
                <a:close/>
              </a:path>
            </a:pathLst>
          </a:custGeom>
          <a:solidFill>
            <a:srgbClr val="FAD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2600" y="2324100"/>
            <a:ext cx="1733550" cy="504825"/>
          </a:xfrm>
          <a:custGeom>
            <a:avLst/>
            <a:gdLst/>
            <a:ahLst/>
            <a:cxnLst/>
            <a:rect l="l" t="t" r="r" b="b"/>
            <a:pathLst>
              <a:path w="1733550" h="504825">
                <a:moveTo>
                  <a:pt x="1481201" y="0"/>
                </a:moveTo>
                <a:lnTo>
                  <a:pt x="0" y="0"/>
                </a:lnTo>
                <a:lnTo>
                  <a:pt x="0" y="504825"/>
                </a:lnTo>
                <a:lnTo>
                  <a:pt x="1481201" y="504825"/>
                </a:lnTo>
                <a:lnTo>
                  <a:pt x="1733550" y="252475"/>
                </a:lnTo>
                <a:lnTo>
                  <a:pt x="1481201" y="0"/>
                </a:lnTo>
                <a:close/>
              </a:path>
            </a:pathLst>
          </a:custGeom>
          <a:solidFill>
            <a:srgbClr val="F4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11033" y="1670941"/>
            <a:ext cx="1359535" cy="892552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2225" marR="5080" indent="-9525" algn="ctr">
              <a:lnSpc>
                <a:spcPts val="1580"/>
              </a:lnSpc>
              <a:spcBef>
                <a:spcPts val="260"/>
              </a:spcBef>
            </a:pPr>
            <a:r>
              <a:rPr lang="ru-RU" sz="1400" spc="-10" dirty="0">
                <a:solidFill>
                  <a:srgbClr val="6A7979"/>
                </a:solidFill>
                <a:latin typeface="Arial"/>
                <a:cs typeface="Arial"/>
              </a:rPr>
              <a:t>Исходная клиническая картина</a:t>
            </a:r>
          </a:p>
          <a:p>
            <a:pPr marL="22225" marR="5080" indent="-9525">
              <a:lnSpc>
                <a:spcPts val="1580"/>
              </a:lnSpc>
              <a:spcBef>
                <a:spcPts val="260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9319" y="1802066"/>
            <a:ext cx="957200" cy="44371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73025" algn="ctr">
              <a:lnSpc>
                <a:spcPts val="1580"/>
              </a:lnSpc>
              <a:spcBef>
                <a:spcPts val="260"/>
              </a:spcBef>
            </a:pPr>
            <a:r>
              <a:rPr lang="ru-RU" sz="1400" spc="-10" dirty="0">
                <a:solidFill>
                  <a:srgbClr val="39395E"/>
                </a:solidFill>
                <a:latin typeface="Arial"/>
                <a:cs typeface="Arial"/>
              </a:rPr>
              <a:t>Исходные симптомы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644583" y="1825186"/>
            <a:ext cx="5358573" cy="474296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73025">
              <a:lnSpc>
                <a:spcPts val="1650"/>
              </a:lnSpc>
              <a:spcBef>
                <a:spcPts val="204"/>
              </a:spcBef>
            </a:pPr>
            <a:r>
              <a:rPr lang="ru-RU" sz="1400" spc="-5" dirty="0">
                <a:solidFill>
                  <a:srgbClr val="ED7623"/>
                </a:solidFill>
                <a:latin typeface="Arial"/>
                <a:cs typeface="Arial"/>
              </a:rPr>
              <a:t>С пациентом утрачен контакт для последующего наблюдения</a:t>
            </a:r>
          </a:p>
          <a:p>
            <a:pPr marL="12700" marR="5080" indent="73025">
              <a:lnSpc>
                <a:spcPts val="1650"/>
              </a:lnSpc>
              <a:spcBef>
                <a:spcPts val="204"/>
              </a:spcBef>
            </a:pPr>
            <a:r>
              <a:rPr lang="ru-RU" sz="1400" spc="-5" dirty="0">
                <a:solidFill>
                  <a:srgbClr val="ED7623"/>
                </a:solidFill>
                <a:latin typeface="Arial"/>
                <a:cs typeface="Arial"/>
              </a:rPr>
              <a:t>Предварительный диагноз – детский церебральный паралич</a:t>
            </a:r>
          </a:p>
        </p:txBody>
      </p:sp>
      <p:sp>
        <p:nvSpPr>
          <p:cNvPr id="14" name="object 14"/>
          <p:cNvSpPr/>
          <p:nvPr/>
        </p:nvSpPr>
        <p:spPr>
          <a:xfrm>
            <a:off x="3162300" y="2314575"/>
            <a:ext cx="6296025" cy="523875"/>
          </a:xfrm>
          <a:custGeom>
            <a:avLst/>
            <a:gdLst/>
            <a:ahLst/>
            <a:cxnLst/>
            <a:rect l="l" t="t" r="r" b="b"/>
            <a:pathLst>
              <a:path w="6296025" h="523875">
                <a:moveTo>
                  <a:pt x="6034151" y="0"/>
                </a:moveTo>
                <a:lnTo>
                  <a:pt x="0" y="0"/>
                </a:lnTo>
                <a:lnTo>
                  <a:pt x="0" y="523875"/>
                </a:lnTo>
                <a:lnTo>
                  <a:pt x="6034151" y="523875"/>
                </a:lnTo>
                <a:lnTo>
                  <a:pt x="6296025" y="261874"/>
                </a:lnTo>
                <a:lnTo>
                  <a:pt x="6034151" y="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34075" y="2421572"/>
            <a:ext cx="6305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400" spc="-5" dirty="0">
                <a:solidFill>
                  <a:srgbClr val="FFFFFF"/>
                </a:solidFill>
                <a:latin typeface="Arial"/>
                <a:cs typeface="Arial"/>
              </a:rPr>
              <a:t>года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52600" y="2305050"/>
            <a:ext cx="1733550" cy="533400"/>
          </a:xfrm>
          <a:custGeom>
            <a:avLst/>
            <a:gdLst/>
            <a:ahLst/>
            <a:cxnLst/>
            <a:rect l="l" t="t" r="r" b="b"/>
            <a:pathLst>
              <a:path w="1733550" h="533400">
                <a:moveTo>
                  <a:pt x="1466850" y="0"/>
                </a:moveTo>
                <a:lnTo>
                  <a:pt x="0" y="0"/>
                </a:lnTo>
                <a:lnTo>
                  <a:pt x="0" y="533400"/>
                </a:lnTo>
                <a:lnTo>
                  <a:pt x="1466850" y="533400"/>
                </a:lnTo>
                <a:lnTo>
                  <a:pt x="1733550" y="266700"/>
                </a:lnTo>
                <a:lnTo>
                  <a:pt x="1466850" y="0"/>
                </a:lnTo>
                <a:close/>
              </a:path>
            </a:pathLst>
          </a:custGeom>
          <a:solidFill>
            <a:srgbClr val="90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400" y="2305050"/>
            <a:ext cx="1104900" cy="533400"/>
          </a:xfrm>
          <a:custGeom>
            <a:avLst/>
            <a:gdLst/>
            <a:ahLst/>
            <a:cxnLst/>
            <a:rect l="l" t="t" r="r" b="b"/>
            <a:pathLst>
              <a:path w="1104900" h="533400">
                <a:moveTo>
                  <a:pt x="838200" y="0"/>
                </a:moveTo>
                <a:lnTo>
                  <a:pt x="0" y="0"/>
                </a:lnTo>
                <a:lnTo>
                  <a:pt x="0" y="533400"/>
                </a:lnTo>
                <a:lnTo>
                  <a:pt x="838200" y="533400"/>
                </a:lnTo>
                <a:lnTo>
                  <a:pt x="1104900" y="266700"/>
                </a:lnTo>
                <a:lnTo>
                  <a:pt x="838200" y="0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978276" y="1810438"/>
            <a:ext cx="2777422" cy="503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3025" algn="ctr">
              <a:lnSpc>
                <a:spcPct val="116199"/>
              </a:lnSpc>
              <a:spcBef>
                <a:spcPts val="95"/>
              </a:spcBef>
            </a:pPr>
            <a:r>
              <a:rPr lang="ru-RU" sz="1400" dirty="0">
                <a:solidFill>
                  <a:srgbClr val="335690"/>
                </a:solidFill>
                <a:latin typeface="Arial"/>
                <a:cs typeface="Arial"/>
              </a:rPr>
              <a:t>Возвращение в клинику</a:t>
            </a:r>
          </a:p>
          <a:p>
            <a:pPr marL="12700" marR="5080" indent="73025" algn="ctr">
              <a:lnSpc>
                <a:spcPct val="116199"/>
              </a:lnSpc>
              <a:spcBef>
                <a:spcPts val="95"/>
              </a:spcBef>
            </a:pPr>
            <a:r>
              <a:rPr lang="ru-RU" sz="1400" dirty="0">
                <a:solidFill>
                  <a:srgbClr val="335690"/>
                </a:solidFill>
                <a:latin typeface="Arial"/>
                <a:cs typeface="Arial"/>
              </a:rPr>
              <a:t>Диагностирован дефицит AADC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28955" y="6579735"/>
            <a:ext cx="3792854" cy="1212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  <a:tabLst>
                <a:tab pos="310515" algn="l"/>
              </a:tabLst>
            </a:pPr>
            <a:fld id="{81D60167-4931-47E6-BA6A-407CBD079E47}" type="slidenum"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29</a:t>
            </a:fld>
            <a:r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	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f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d e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n d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f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2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u s</a:t>
            </a:r>
            <a:r>
              <a:rPr sz="6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8524" y="2418651"/>
            <a:ext cx="3978275" cy="2164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  <a:tabLst>
                <a:tab pos="121666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Arial"/>
                <a:cs typeface="Arial"/>
              </a:rPr>
              <a:t>месяца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Arial"/>
                <a:cs typeface="Arial"/>
              </a:rPr>
              <a:t>месяца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25400" marR="5080">
              <a:lnSpc>
                <a:spcPts val="1950"/>
              </a:lnSpc>
            </a:pPr>
            <a:r>
              <a:rPr lang="ru-RU" b="1" spc="-5" dirty="0">
                <a:solidFill>
                  <a:srgbClr val="39395E"/>
                </a:solidFill>
                <a:latin typeface="Arial"/>
                <a:cs typeface="Arial"/>
              </a:rPr>
              <a:t>Пациент вернулся в клинику и был обследован на наличие:</a:t>
            </a:r>
            <a:endParaRPr sz="1800" dirty="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570"/>
              </a:spcBef>
              <a:buClr>
                <a:srgbClr val="ED7623"/>
              </a:buClr>
              <a:buChar char="•"/>
              <a:tabLst>
                <a:tab pos="193675" algn="l"/>
              </a:tabLst>
            </a:pPr>
            <a:r>
              <a:rPr lang="ru-RU" sz="1550" spc="10" dirty="0">
                <a:latin typeface="Arial"/>
                <a:cs typeface="Arial"/>
              </a:rPr>
              <a:t>Церебрального паралича</a:t>
            </a:r>
          </a:p>
          <a:p>
            <a:pPr marL="193675" indent="-180975">
              <a:lnSpc>
                <a:spcPct val="100000"/>
              </a:lnSpc>
              <a:spcBef>
                <a:spcPts val="570"/>
              </a:spcBef>
              <a:buClr>
                <a:srgbClr val="ED7623"/>
              </a:buClr>
              <a:buChar char="•"/>
              <a:tabLst>
                <a:tab pos="193675" algn="l"/>
              </a:tabLst>
            </a:pPr>
            <a:r>
              <a:rPr lang="ru-RU" sz="1550" spc="5" dirty="0">
                <a:latin typeface="Arial"/>
                <a:cs typeface="Arial"/>
              </a:rPr>
              <a:t>Митохондриальных нарушений</a:t>
            </a:r>
          </a:p>
          <a:p>
            <a:pPr marL="193675" indent="-180975">
              <a:lnSpc>
                <a:spcPct val="100000"/>
              </a:lnSpc>
              <a:spcBef>
                <a:spcPts val="570"/>
              </a:spcBef>
              <a:buClr>
                <a:srgbClr val="ED7623"/>
              </a:buClr>
              <a:buChar char="•"/>
              <a:tabLst>
                <a:tab pos="193675" algn="l"/>
              </a:tabLst>
            </a:pPr>
            <a:r>
              <a:rPr lang="ru-RU" sz="1550" spc="5" dirty="0">
                <a:latin typeface="Arial"/>
                <a:cs typeface="Arial"/>
              </a:rPr>
              <a:t>Нарушения обмена веществ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14794" y="3058477"/>
            <a:ext cx="3640837" cy="11875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5400" marR="257175">
              <a:lnSpc>
                <a:spcPts val="1950"/>
              </a:lnSpc>
              <a:spcBef>
                <a:spcPts val="340"/>
              </a:spcBef>
            </a:pPr>
            <a:r>
              <a:rPr lang="ru-RU" b="1" spc="-5" dirty="0">
                <a:solidFill>
                  <a:srgbClr val="39395E"/>
                </a:solidFill>
                <a:latin typeface="Arial"/>
                <a:cs typeface="Arial"/>
              </a:rPr>
              <a:t>Пациент впоследствии был обследован на наличие:</a:t>
            </a:r>
            <a:endParaRPr sz="1800" dirty="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575"/>
              </a:spcBef>
              <a:buClr>
                <a:srgbClr val="ED7623"/>
              </a:buClr>
              <a:buChar char="•"/>
              <a:tabLst>
                <a:tab pos="193675" algn="l"/>
              </a:tabLst>
            </a:pPr>
            <a:r>
              <a:rPr lang="ru-RU" sz="1550" dirty="0" err="1">
                <a:latin typeface="Arial"/>
                <a:cs typeface="Arial"/>
              </a:rPr>
              <a:t>Нейромедиаторных</a:t>
            </a:r>
            <a:r>
              <a:rPr lang="ru-RU" sz="1550" dirty="0">
                <a:latin typeface="Arial"/>
                <a:cs typeface="Arial"/>
              </a:rPr>
              <a:t> нарушений</a:t>
            </a:r>
          </a:p>
          <a:p>
            <a:pPr marL="193675" indent="-180975">
              <a:lnSpc>
                <a:spcPct val="100000"/>
              </a:lnSpc>
              <a:spcBef>
                <a:spcPts val="575"/>
              </a:spcBef>
              <a:buClr>
                <a:srgbClr val="ED7623"/>
              </a:buClr>
              <a:buChar char="•"/>
              <a:tabLst>
                <a:tab pos="193675" algn="l"/>
              </a:tabLst>
            </a:pPr>
            <a:r>
              <a:rPr lang="ru-RU" sz="1550" spc="-25" dirty="0">
                <a:latin typeface="Arial"/>
                <a:cs typeface="Arial"/>
              </a:rPr>
              <a:t>Дефицита </a:t>
            </a:r>
            <a:r>
              <a:rPr lang="en-US" sz="1550" spc="-25" dirty="0">
                <a:latin typeface="Arial"/>
                <a:cs typeface="Arial"/>
              </a:rPr>
              <a:t>AADC</a:t>
            </a:r>
            <a:endParaRPr lang="en-US" sz="15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4980" y="5910897"/>
            <a:ext cx="4324350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800" dirty="0">
                <a:latin typeface="Arial"/>
                <a:cs typeface="Arial"/>
              </a:rPr>
              <a:t>AADC, декарбоксилаза ароматических аминокислот; СМЖ, спинномозговая жидкость</a:t>
            </a:r>
            <a:r>
              <a:rPr sz="800" spc="5" dirty="0"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25" dirty="0">
                <a:latin typeface="Arial"/>
                <a:cs typeface="Arial"/>
              </a:rPr>
              <a:t>Atw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PS,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Mol</a:t>
            </a:r>
            <a:r>
              <a:rPr sz="800" i="1" spc="-3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Genet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Metab</a:t>
            </a:r>
            <a:r>
              <a:rPr sz="800" spc="15" dirty="0">
                <a:latin typeface="Arial"/>
                <a:cs typeface="Arial"/>
              </a:rPr>
              <a:t>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2015;115(2-3):91–94.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3800" y="3124200"/>
            <a:ext cx="6096000" cy="3131627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1588135">
              <a:lnSpc>
                <a:spcPts val="5860"/>
              </a:lnSpc>
              <a:spcBef>
                <a:spcPts val="820"/>
              </a:spcBef>
            </a:pPr>
            <a:r>
              <a:rPr lang="ru-RU" sz="5400" spc="15" dirty="0">
                <a:solidFill>
                  <a:srgbClr val="39395E"/>
                </a:solidFill>
              </a:rPr>
              <a:t>Что такое дефицит </a:t>
            </a:r>
            <a:br>
              <a:rPr lang="ru-RU" sz="5400" spc="15" dirty="0">
                <a:solidFill>
                  <a:srgbClr val="39395E"/>
                </a:solidFill>
              </a:rPr>
            </a:br>
            <a:r>
              <a:rPr lang="en-US" sz="5400" spc="15" dirty="0">
                <a:solidFill>
                  <a:srgbClr val="39395E"/>
                </a:solidFill>
              </a:rPr>
              <a:t>AADC?</a:t>
            </a:r>
            <a:br>
              <a:rPr lang="en-US" sz="5400" spc="15" dirty="0">
                <a:solidFill>
                  <a:srgbClr val="39395E"/>
                </a:solidFill>
              </a:rPr>
            </a:br>
            <a:endParaRPr sz="5400" dirty="0"/>
          </a:p>
        </p:txBody>
      </p:sp>
      <p:sp>
        <p:nvSpPr>
          <p:cNvPr id="3" name="object 3"/>
          <p:cNvSpPr/>
          <p:nvPr/>
        </p:nvSpPr>
        <p:spPr>
          <a:xfrm>
            <a:off x="11394724" y="231029"/>
            <a:ext cx="528320" cy="275590"/>
          </a:xfrm>
          <a:custGeom>
            <a:avLst/>
            <a:gdLst/>
            <a:ahLst/>
            <a:cxnLst/>
            <a:rect l="l" t="t" r="r" b="b"/>
            <a:pathLst>
              <a:path w="528320" h="275590">
                <a:moveTo>
                  <a:pt x="263951" y="0"/>
                </a:moveTo>
                <a:lnTo>
                  <a:pt x="0" y="251382"/>
                </a:lnTo>
                <a:lnTo>
                  <a:pt x="28280" y="275263"/>
                </a:lnTo>
                <a:lnTo>
                  <a:pt x="263951" y="51533"/>
                </a:lnTo>
                <a:lnTo>
                  <a:pt x="318061" y="51533"/>
                </a:lnTo>
                <a:lnTo>
                  <a:pt x="263951" y="0"/>
                </a:lnTo>
                <a:close/>
              </a:path>
              <a:path w="528320" h="275590">
                <a:moveTo>
                  <a:pt x="318061" y="51533"/>
                </a:moveTo>
                <a:lnTo>
                  <a:pt x="263951" y="51533"/>
                </a:lnTo>
                <a:lnTo>
                  <a:pt x="499622" y="275263"/>
                </a:lnTo>
                <a:lnTo>
                  <a:pt x="527903" y="251382"/>
                </a:lnTo>
                <a:lnTo>
                  <a:pt x="318061" y="51533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70139" y="317756"/>
            <a:ext cx="377190" cy="365760"/>
          </a:xfrm>
          <a:custGeom>
            <a:avLst/>
            <a:gdLst/>
            <a:ahLst/>
            <a:cxnLst/>
            <a:rect l="l" t="t" r="r" b="b"/>
            <a:pathLst>
              <a:path w="377190" h="365759">
                <a:moveTo>
                  <a:pt x="188536" y="0"/>
                </a:moveTo>
                <a:lnTo>
                  <a:pt x="0" y="179110"/>
                </a:lnTo>
                <a:lnTo>
                  <a:pt x="0" y="365761"/>
                </a:lnTo>
                <a:lnTo>
                  <a:pt x="150829" y="365761"/>
                </a:lnTo>
                <a:lnTo>
                  <a:pt x="150829" y="208647"/>
                </a:lnTo>
                <a:lnTo>
                  <a:pt x="377073" y="208647"/>
                </a:lnTo>
                <a:lnTo>
                  <a:pt x="377073" y="179110"/>
                </a:lnTo>
                <a:lnTo>
                  <a:pt x="188536" y="0"/>
                </a:lnTo>
                <a:close/>
              </a:path>
              <a:path w="377190" h="365759">
                <a:moveTo>
                  <a:pt x="377073" y="208647"/>
                </a:moveTo>
                <a:lnTo>
                  <a:pt x="226244" y="208647"/>
                </a:lnTo>
                <a:lnTo>
                  <a:pt x="226244" y="365761"/>
                </a:lnTo>
                <a:lnTo>
                  <a:pt x="377073" y="365761"/>
                </a:lnTo>
                <a:lnTo>
                  <a:pt x="377073" y="208647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3177" y="3435246"/>
            <a:ext cx="5838823" cy="1858586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ct val="91300"/>
              </a:lnSpc>
              <a:spcBef>
                <a:spcPts val="570"/>
              </a:spcBef>
            </a:pPr>
            <a:r>
              <a:rPr lang="ru-RU" sz="4250" spc="-10" dirty="0">
                <a:solidFill>
                  <a:srgbClr val="39395E"/>
                </a:solidFill>
              </a:rPr>
              <a:t>Разрабатываемые методы лечения дефицита AADC</a:t>
            </a:r>
            <a:endParaRPr sz="4250" dirty="0"/>
          </a:p>
        </p:txBody>
      </p:sp>
      <p:sp>
        <p:nvSpPr>
          <p:cNvPr id="3" name="object 3"/>
          <p:cNvSpPr/>
          <p:nvPr/>
        </p:nvSpPr>
        <p:spPr>
          <a:xfrm>
            <a:off x="11394724" y="231029"/>
            <a:ext cx="528320" cy="275590"/>
          </a:xfrm>
          <a:custGeom>
            <a:avLst/>
            <a:gdLst/>
            <a:ahLst/>
            <a:cxnLst/>
            <a:rect l="l" t="t" r="r" b="b"/>
            <a:pathLst>
              <a:path w="528320" h="275590">
                <a:moveTo>
                  <a:pt x="263951" y="0"/>
                </a:moveTo>
                <a:lnTo>
                  <a:pt x="0" y="251382"/>
                </a:lnTo>
                <a:lnTo>
                  <a:pt x="28280" y="275263"/>
                </a:lnTo>
                <a:lnTo>
                  <a:pt x="263951" y="51533"/>
                </a:lnTo>
                <a:lnTo>
                  <a:pt x="318061" y="51533"/>
                </a:lnTo>
                <a:lnTo>
                  <a:pt x="263951" y="0"/>
                </a:lnTo>
                <a:close/>
              </a:path>
              <a:path w="528320" h="275590">
                <a:moveTo>
                  <a:pt x="318061" y="51533"/>
                </a:moveTo>
                <a:lnTo>
                  <a:pt x="263951" y="51533"/>
                </a:lnTo>
                <a:lnTo>
                  <a:pt x="499622" y="275263"/>
                </a:lnTo>
                <a:lnTo>
                  <a:pt x="527903" y="251382"/>
                </a:lnTo>
                <a:lnTo>
                  <a:pt x="318061" y="51533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70139" y="317756"/>
            <a:ext cx="377190" cy="365760"/>
          </a:xfrm>
          <a:custGeom>
            <a:avLst/>
            <a:gdLst/>
            <a:ahLst/>
            <a:cxnLst/>
            <a:rect l="l" t="t" r="r" b="b"/>
            <a:pathLst>
              <a:path w="377190" h="365759">
                <a:moveTo>
                  <a:pt x="188536" y="0"/>
                </a:moveTo>
                <a:lnTo>
                  <a:pt x="0" y="179110"/>
                </a:lnTo>
                <a:lnTo>
                  <a:pt x="0" y="365761"/>
                </a:lnTo>
                <a:lnTo>
                  <a:pt x="150829" y="365761"/>
                </a:lnTo>
                <a:lnTo>
                  <a:pt x="150829" y="208647"/>
                </a:lnTo>
                <a:lnTo>
                  <a:pt x="377073" y="208647"/>
                </a:lnTo>
                <a:lnTo>
                  <a:pt x="377073" y="179110"/>
                </a:lnTo>
                <a:lnTo>
                  <a:pt x="188536" y="0"/>
                </a:lnTo>
                <a:close/>
              </a:path>
              <a:path w="377190" h="365759">
                <a:moveTo>
                  <a:pt x="377073" y="208647"/>
                </a:moveTo>
                <a:lnTo>
                  <a:pt x="226244" y="208647"/>
                </a:lnTo>
                <a:lnTo>
                  <a:pt x="226244" y="365761"/>
                </a:lnTo>
                <a:lnTo>
                  <a:pt x="377073" y="365761"/>
                </a:lnTo>
                <a:lnTo>
                  <a:pt x="377073" y="208647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C85D4DD-53E0-4CB8-9C62-DFF5507FF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691" y="2027648"/>
            <a:ext cx="2514600" cy="261937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657225" y="3733800"/>
            <a:ext cx="5981700" cy="1952625"/>
          </a:xfrm>
          <a:custGeom>
            <a:avLst/>
            <a:gdLst/>
            <a:ahLst/>
            <a:cxnLst/>
            <a:rect l="l" t="t" r="r" b="b"/>
            <a:pathLst>
              <a:path w="5981700" h="1952625">
                <a:moveTo>
                  <a:pt x="0" y="1952625"/>
                </a:moveTo>
                <a:lnTo>
                  <a:pt x="5981700" y="1952625"/>
                </a:lnTo>
                <a:lnTo>
                  <a:pt x="5981700" y="0"/>
                </a:lnTo>
                <a:lnTo>
                  <a:pt x="0" y="0"/>
                </a:lnTo>
                <a:lnTo>
                  <a:pt x="0" y="1952625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1825" y="3882711"/>
            <a:ext cx="6032500" cy="1717137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457834" marR="325755" indent="-286385">
              <a:lnSpc>
                <a:spcPts val="1730"/>
              </a:lnSpc>
              <a:spcBef>
                <a:spcPts val="290"/>
              </a:spcBef>
              <a:buChar char="•"/>
              <a:tabLst>
                <a:tab pos="457200" algn="l"/>
                <a:tab pos="457834" algn="l"/>
              </a:tabLst>
            </a:pPr>
            <a:r>
              <a:rPr lang="ru-RU" sz="1550" spc="15" dirty="0">
                <a:solidFill>
                  <a:srgbClr val="FFFFFF"/>
                </a:solidFill>
                <a:latin typeface="Arial"/>
                <a:cs typeface="Arial"/>
              </a:rPr>
              <a:t>Аденоассоциированные вирусные векторы (ААV) в настоящее время являются одними из наиболее часто используемых в генной терапии вирусных векторов</a:t>
            </a:r>
            <a:r>
              <a:rPr sz="1575" spc="22" baseline="23809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75" baseline="23809" dirty="0">
              <a:latin typeface="Arial"/>
              <a:cs typeface="Arial"/>
            </a:endParaRPr>
          </a:p>
          <a:p>
            <a:pPr marL="457834" indent="-286385">
              <a:lnSpc>
                <a:spcPts val="1620"/>
              </a:lnSpc>
              <a:buChar char="•"/>
              <a:tabLst>
                <a:tab pos="457200" algn="l"/>
                <a:tab pos="457834" algn="l"/>
              </a:tabLst>
            </a:pPr>
            <a:r>
              <a:rPr lang="ru-RU" sz="1550" dirty="0">
                <a:solidFill>
                  <a:srgbClr val="FFFFFF"/>
                </a:solidFill>
                <a:latin typeface="Arial"/>
                <a:cs typeface="Arial"/>
              </a:rPr>
              <a:t>Когда трансген упакован в вектор на основе аденоассоциированного вируса (AAV), он </a:t>
            </a:r>
          </a:p>
          <a:p>
            <a:pPr marL="444500">
              <a:lnSpc>
                <a:spcPts val="1620"/>
              </a:lnSpc>
              <a:tabLst>
                <a:tab pos="457200" algn="l"/>
                <a:tab pos="457834" algn="l"/>
              </a:tabLst>
            </a:pPr>
            <a:r>
              <a:rPr lang="ru-RU" sz="1550" dirty="0">
                <a:solidFill>
                  <a:srgbClr val="FFFFFF"/>
                </a:solidFill>
                <a:latin typeface="Arial"/>
                <a:cs typeface="Arial"/>
              </a:rPr>
              <a:t>вводится пациенту, где он </a:t>
            </a:r>
          </a:p>
          <a:p>
            <a:pPr marL="444500">
              <a:lnSpc>
                <a:spcPts val="1620"/>
              </a:lnSpc>
              <a:tabLst>
                <a:tab pos="457200" algn="l"/>
                <a:tab pos="457834" algn="l"/>
              </a:tabLst>
            </a:pPr>
            <a:r>
              <a:rPr lang="ru-RU" sz="1550" dirty="0">
                <a:solidFill>
                  <a:srgbClr val="FFFFFF"/>
                </a:solidFill>
                <a:latin typeface="Arial"/>
                <a:cs typeface="Arial"/>
              </a:rPr>
              <a:t>высвобождается в клетку-мишень для </a:t>
            </a:r>
          </a:p>
          <a:p>
            <a:pPr marL="444500">
              <a:lnSpc>
                <a:spcPts val="1620"/>
              </a:lnSpc>
              <a:tabLst>
                <a:tab pos="457200" algn="l"/>
                <a:tab pos="457834" algn="l"/>
              </a:tabLst>
            </a:pPr>
            <a:r>
              <a:rPr lang="ru-RU" sz="1550" dirty="0">
                <a:solidFill>
                  <a:srgbClr val="FFFFFF"/>
                </a:solidFill>
                <a:latin typeface="Arial"/>
                <a:cs typeface="Arial"/>
              </a:rPr>
              <a:t>производства функционального белка</a:t>
            </a:r>
            <a:r>
              <a:rPr sz="1575" spc="15" baseline="23809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7225" y="1895475"/>
            <a:ext cx="5981700" cy="1600200"/>
          </a:xfrm>
          <a:custGeom>
            <a:avLst/>
            <a:gdLst/>
            <a:ahLst/>
            <a:cxnLst/>
            <a:rect l="l" t="t" r="r" b="b"/>
            <a:pathLst>
              <a:path w="5981700" h="1600200">
                <a:moveTo>
                  <a:pt x="0" y="1600200"/>
                </a:moveTo>
                <a:lnTo>
                  <a:pt x="5981700" y="1600200"/>
                </a:lnTo>
                <a:lnTo>
                  <a:pt x="5981700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solidFill>
            <a:srgbClr val="F89F5E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2125" y="4930140"/>
            <a:ext cx="4951730" cy="4411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900" dirty="0">
                <a:latin typeface="Arial"/>
                <a:cs typeface="Arial"/>
              </a:rPr>
              <a:t>Изображение представляет собой трансгенную интеграцию,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900" dirty="0">
                <a:latin typeface="Arial"/>
                <a:cs typeface="Arial"/>
              </a:rPr>
              <a:t>достигаемую методами генной терапии на основе векторов</a:t>
            </a:r>
            <a:r>
              <a:rPr lang="ru-RU" sz="900" spc="7" baseline="27777" dirty="0">
                <a:latin typeface="Arial"/>
                <a:cs typeface="Arial"/>
              </a:rPr>
              <a:t>4</a:t>
            </a:r>
            <a:endParaRPr lang="ru-RU" sz="900" baseline="27777" dirty="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  <a:spcBef>
                <a:spcPts val="45"/>
              </a:spcBef>
            </a:pPr>
            <a:r>
              <a:rPr lang="ru-RU" sz="900" spc="-5" dirty="0">
                <a:latin typeface="Arial"/>
                <a:cs typeface="Arial"/>
              </a:rPr>
              <a:t>Взято из </a:t>
            </a:r>
            <a:r>
              <a:rPr lang="ru-RU" sz="900" spc="-5" dirty="0" err="1">
                <a:latin typeface="Arial"/>
                <a:cs typeface="Arial"/>
              </a:rPr>
              <a:t>Krotz</a:t>
            </a:r>
            <a:r>
              <a:rPr lang="ru-RU" sz="900" spc="-5" dirty="0">
                <a:latin typeface="Arial"/>
                <a:cs typeface="Arial"/>
              </a:rPr>
              <a:t> </a:t>
            </a:r>
            <a:r>
              <a:rPr lang="ru-RU" sz="900" spc="10" dirty="0">
                <a:latin typeface="Arial"/>
                <a:cs typeface="Arial"/>
              </a:rPr>
              <a:t>D</a:t>
            </a:r>
            <a:r>
              <a:rPr lang="ru-RU" sz="900" i="1" spc="10" dirty="0">
                <a:latin typeface="Arial"/>
                <a:cs typeface="Arial"/>
              </a:rPr>
              <a:t>.</a:t>
            </a:r>
            <a:r>
              <a:rPr lang="ru-RU" sz="900" i="1" spc="-175" dirty="0">
                <a:latin typeface="Arial"/>
                <a:cs typeface="Arial"/>
              </a:rPr>
              <a:t> </a:t>
            </a:r>
            <a:r>
              <a:rPr lang="ru-RU" sz="900" spc="20" dirty="0">
                <a:latin typeface="Arial"/>
                <a:cs typeface="Arial"/>
              </a:rPr>
              <a:t>2004</a:t>
            </a:r>
            <a:endParaRPr lang="ru-RU" sz="9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00608" y="2816947"/>
            <a:ext cx="1421130" cy="1258570"/>
          </a:xfrm>
          <a:custGeom>
            <a:avLst/>
            <a:gdLst/>
            <a:ahLst/>
            <a:cxnLst/>
            <a:rect l="l" t="t" r="r" b="b"/>
            <a:pathLst>
              <a:path w="1421129" h="1258570">
                <a:moveTo>
                  <a:pt x="80506" y="681989"/>
                </a:moveTo>
                <a:lnTo>
                  <a:pt x="4891" y="681989"/>
                </a:lnTo>
                <a:lnTo>
                  <a:pt x="1785" y="687069"/>
                </a:lnTo>
                <a:lnTo>
                  <a:pt x="468" y="704849"/>
                </a:lnTo>
                <a:lnTo>
                  <a:pt x="0" y="721359"/>
                </a:lnTo>
                <a:lnTo>
                  <a:pt x="490" y="739139"/>
                </a:lnTo>
                <a:lnTo>
                  <a:pt x="2050" y="755649"/>
                </a:lnTo>
                <a:lnTo>
                  <a:pt x="4323" y="758189"/>
                </a:lnTo>
                <a:lnTo>
                  <a:pt x="4323" y="759459"/>
                </a:lnTo>
                <a:lnTo>
                  <a:pt x="2050" y="760729"/>
                </a:lnTo>
                <a:lnTo>
                  <a:pt x="1785" y="767079"/>
                </a:lnTo>
                <a:lnTo>
                  <a:pt x="2353" y="770889"/>
                </a:lnTo>
                <a:lnTo>
                  <a:pt x="21470" y="833120"/>
                </a:lnTo>
                <a:lnTo>
                  <a:pt x="45843" y="887730"/>
                </a:lnTo>
                <a:lnTo>
                  <a:pt x="67695" y="930910"/>
                </a:lnTo>
                <a:lnTo>
                  <a:pt x="91219" y="974090"/>
                </a:lnTo>
                <a:lnTo>
                  <a:pt x="117257" y="1014730"/>
                </a:lnTo>
                <a:lnTo>
                  <a:pt x="146654" y="1052830"/>
                </a:lnTo>
                <a:lnTo>
                  <a:pt x="180253" y="1088390"/>
                </a:lnTo>
                <a:lnTo>
                  <a:pt x="219571" y="1120140"/>
                </a:lnTo>
                <a:lnTo>
                  <a:pt x="262952" y="1145540"/>
                </a:lnTo>
                <a:lnTo>
                  <a:pt x="299669" y="1162050"/>
                </a:lnTo>
                <a:lnTo>
                  <a:pt x="337463" y="1174750"/>
                </a:lnTo>
                <a:lnTo>
                  <a:pt x="375790" y="1184910"/>
                </a:lnTo>
                <a:lnTo>
                  <a:pt x="414106" y="1196340"/>
                </a:lnTo>
                <a:lnTo>
                  <a:pt x="446755" y="1205230"/>
                </a:lnTo>
                <a:lnTo>
                  <a:pt x="546243" y="1228090"/>
                </a:lnTo>
                <a:lnTo>
                  <a:pt x="599748" y="1238250"/>
                </a:lnTo>
                <a:lnTo>
                  <a:pt x="626659" y="1242060"/>
                </a:lnTo>
                <a:lnTo>
                  <a:pt x="653679" y="1247140"/>
                </a:lnTo>
                <a:lnTo>
                  <a:pt x="676067" y="1249680"/>
                </a:lnTo>
                <a:lnTo>
                  <a:pt x="698472" y="1253490"/>
                </a:lnTo>
                <a:lnTo>
                  <a:pt x="743463" y="1258570"/>
                </a:lnTo>
                <a:lnTo>
                  <a:pt x="745167" y="1257300"/>
                </a:lnTo>
                <a:lnTo>
                  <a:pt x="746607" y="1256030"/>
                </a:lnTo>
                <a:lnTo>
                  <a:pt x="805666" y="1256030"/>
                </a:lnTo>
                <a:lnTo>
                  <a:pt x="824760" y="1252220"/>
                </a:lnTo>
                <a:lnTo>
                  <a:pt x="870902" y="1238250"/>
                </a:lnTo>
                <a:lnTo>
                  <a:pt x="917077" y="1223010"/>
                </a:lnTo>
                <a:lnTo>
                  <a:pt x="962988" y="1209040"/>
                </a:lnTo>
                <a:lnTo>
                  <a:pt x="1008342" y="1192530"/>
                </a:lnTo>
                <a:lnTo>
                  <a:pt x="1021053" y="1187450"/>
                </a:lnTo>
                <a:lnTo>
                  <a:pt x="757337" y="1187450"/>
                </a:lnTo>
                <a:lnTo>
                  <a:pt x="745736" y="1186180"/>
                </a:lnTo>
                <a:lnTo>
                  <a:pt x="717616" y="1182370"/>
                </a:lnTo>
                <a:lnTo>
                  <a:pt x="689550" y="1179830"/>
                </a:lnTo>
                <a:lnTo>
                  <a:pt x="661590" y="1176020"/>
                </a:lnTo>
                <a:lnTo>
                  <a:pt x="633791" y="1170940"/>
                </a:lnTo>
                <a:lnTo>
                  <a:pt x="602270" y="1164590"/>
                </a:lnTo>
                <a:lnTo>
                  <a:pt x="570852" y="1159510"/>
                </a:lnTo>
                <a:lnTo>
                  <a:pt x="508738" y="1144270"/>
                </a:lnTo>
                <a:lnTo>
                  <a:pt x="482558" y="1136650"/>
                </a:lnTo>
                <a:lnTo>
                  <a:pt x="403309" y="1117600"/>
                </a:lnTo>
                <a:lnTo>
                  <a:pt x="365859" y="1106170"/>
                </a:lnTo>
                <a:lnTo>
                  <a:pt x="329328" y="1093470"/>
                </a:lnTo>
                <a:lnTo>
                  <a:pt x="294339" y="1076960"/>
                </a:lnTo>
                <a:lnTo>
                  <a:pt x="261512" y="1056640"/>
                </a:lnTo>
                <a:lnTo>
                  <a:pt x="216043" y="1013460"/>
                </a:lnTo>
                <a:lnTo>
                  <a:pt x="178245" y="963930"/>
                </a:lnTo>
                <a:lnTo>
                  <a:pt x="144510" y="908050"/>
                </a:lnTo>
                <a:lnTo>
                  <a:pt x="106562" y="829310"/>
                </a:lnTo>
                <a:lnTo>
                  <a:pt x="90082" y="791210"/>
                </a:lnTo>
                <a:lnTo>
                  <a:pt x="79979" y="749300"/>
                </a:lnTo>
                <a:lnTo>
                  <a:pt x="78475" y="726439"/>
                </a:lnTo>
                <a:lnTo>
                  <a:pt x="78839" y="704849"/>
                </a:lnTo>
                <a:lnTo>
                  <a:pt x="80506" y="681989"/>
                </a:lnTo>
                <a:close/>
              </a:path>
              <a:path w="1421129" h="1258570">
                <a:moveTo>
                  <a:pt x="805666" y="1256030"/>
                </a:moveTo>
                <a:lnTo>
                  <a:pt x="746607" y="1256030"/>
                </a:lnTo>
                <a:lnTo>
                  <a:pt x="748312" y="1258570"/>
                </a:lnTo>
                <a:lnTo>
                  <a:pt x="786650" y="1258570"/>
                </a:lnTo>
                <a:lnTo>
                  <a:pt x="805666" y="1256030"/>
                </a:lnTo>
                <a:close/>
              </a:path>
              <a:path w="1421129" h="1258570">
                <a:moveTo>
                  <a:pt x="1136027" y="76200"/>
                </a:moveTo>
                <a:lnTo>
                  <a:pt x="763086" y="76200"/>
                </a:lnTo>
                <a:lnTo>
                  <a:pt x="798726" y="80010"/>
                </a:lnTo>
                <a:lnTo>
                  <a:pt x="834685" y="87630"/>
                </a:lnTo>
                <a:lnTo>
                  <a:pt x="871371" y="96520"/>
                </a:lnTo>
                <a:lnTo>
                  <a:pt x="945579" y="111760"/>
                </a:lnTo>
                <a:lnTo>
                  <a:pt x="982733" y="118110"/>
                </a:lnTo>
                <a:lnTo>
                  <a:pt x="1063173" y="133350"/>
                </a:lnTo>
                <a:lnTo>
                  <a:pt x="1102955" y="143510"/>
                </a:lnTo>
                <a:lnTo>
                  <a:pt x="1141881" y="156210"/>
                </a:lnTo>
                <a:lnTo>
                  <a:pt x="1176203" y="180340"/>
                </a:lnTo>
                <a:lnTo>
                  <a:pt x="1201547" y="213360"/>
                </a:lnTo>
                <a:lnTo>
                  <a:pt x="1230577" y="257810"/>
                </a:lnTo>
                <a:lnTo>
                  <a:pt x="1257685" y="303530"/>
                </a:lnTo>
                <a:lnTo>
                  <a:pt x="1283081" y="350520"/>
                </a:lnTo>
                <a:lnTo>
                  <a:pt x="1306976" y="397510"/>
                </a:lnTo>
                <a:lnTo>
                  <a:pt x="1325183" y="438150"/>
                </a:lnTo>
                <a:lnTo>
                  <a:pt x="1339101" y="480060"/>
                </a:lnTo>
                <a:lnTo>
                  <a:pt x="1342406" y="520700"/>
                </a:lnTo>
                <a:lnTo>
                  <a:pt x="1340667" y="541020"/>
                </a:lnTo>
                <a:lnTo>
                  <a:pt x="1331251" y="614680"/>
                </a:lnTo>
                <a:lnTo>
                  <a:pt x="1322479" y="666750"/>
                </a:lnTo>
                <a:lnTo>
                  <a:pt x="1311790" y="717550"/>
                </a:lnTo>
                <a:lnTo>
                  <a:pt x="1299020" y="769620"/>
                </a:lnTo>
                <a:lnTo>
                  <a:pt x="1288351" y="808990"/>
                </a:lnTo>
                <a:lnTo>
                  <a:pt x="1277114" y="848360"/>
                </a:lnTo>
                <a:lnTo>
                  <a:pt x="1263903" y="886460"/>
                </a:lnTo>
                <a:lnTo>
                  <a:pt x="1247310" y="924560"/>
                </a:lnTo>
                <a:lnTo>
                  <a:pt x="1219925" y="965200"/>
                </a:lnTo>
                <a:lnTo>
                  <a:pt x="1186772" y="999490"/>
                </a:lnTo>
                <a:lnTo>
                  <a:pt x="1153674" y="1029970"/>
                </a:lnTo>
                <a:lnTo>
                  <a:pt x="1117829" y="1056640"/>
                </a:lnTo>
                <a:lnTo>
                  <a:pt x="1079805" y="1079500"/>
                </a:lnTo>
                <a:lnTo>
                  <a:pt x="1040164" y="1099820"/>
                </a:lnTo>
                <a:lnTo>
                  <a:pt x="960260" y="1131570"/>
                </a:lnTo>
                <a:lnTo>
                  <a:pt x="933296" y="1140460"/>
                </a:lnTo>
                <a:lnTo>
                  <a:pt x="898378" y="1153160"/>
                </a:lnTo>
                <a:lnTo>
                  <a:pt x="792370" y="1183640"/>
                </a:lnTo>
                <a:lnTo>
                  <a:pt x="780768" y="1186180"/>
                </a:lnTo>
                <a:lnTo>
                  <a:pt x="769053" y="1187450"/>
                </a:lnTo>
                <a:lnTo>
                  <a:pt x="1021053" y="1187450"/>
                </a:lnTo>
                <a:lnTo>
                  <a:pt x="1065380" y="1169670"/>
                </a:lnTo>
                <a:lnTo>
                  <a:pt x="1120287" y="1141730"/>
                </a:lnTo>
                <a:lnTo>
                  <a:pt x="1155135" y="1121410"/>
                </a:lnTo>
                <a:lnTo>
                  <a:pt x="1188477" y="1099820"/>
                </a:lnTo>
                <a:lnTo>
                  <a:pt x="1209498" y="1082040"/>
                </a:lnTo>
                <a:lnTo>
                  <a:pt x="1229983" y="1065530"/>
                </a:lnTo>
                <a:lnTo>
                  <a:pt x="1249395" y="1046480"/>
                </a:lnTo>
                <a:lnTo>
                  <a:pt x="1267198" y="1026160"/>
                </a:lnTo>
                <a:lnTo>
                  <a:pt x="1276276" y="1016000"/>
                </a:lnTo>
                <a:lnTo>
                  <a:pt x="1302998" y="984250"/>
                </a:lnTo>
                <a:lnTo>
                  <a:pt x="1332613" y="922020"/>
                </a:lnTo>
                <a:lnTo>
                  <a:pt x="1353875" y="857250"/>
                </a:lnTo>
                <a:lnTo>
                  <a:pt x="1367677" y="810260"/>
                </a:lnTo>
                <a:lnTo>
                  <a:pt x="1379460" y="763270"/>
                </a:lnTo>
                <a:lnTo>
                  <a:pt x="1389798" y="716280"/>
                </a:lnTo>
                <a:lnTo>
                  <a:pt x="1399262" y="668020"/>
                </a:lnTo>
                <a:lnTo>
                  <a:pt x="1408427" y="621030"/>
                </a:lnTo>
                <a:lnTo>
                  <a:pt x="1414692" y="577850"/>
                </a:lnTo>
                <a:lnTo>
                  <a:pt x="1419224" y="534670"/>
                </a:lnTo>
                <a:lnTo>
                  <a:pt x="1421023" y="488950"/>
                </a:lnTo>
                <a:lnTo>
                  <a:pt x="1418371" y="466090"/>
                </a:lnTo>
                <a:lnTo>
                  <a:pt x="1394965" y="401320"/>
                </a:lnTo>
                <a:lnTo>
                  <a:pt x="1375975" y="358140"/>
                </a:lnTo>
                <a:lnTo>
                  <a:pt x="1355388" y="316230"/>
                </a:lnTo>
                <a:lnTo>
                  <a:pt x="1333418" y="275590"/>
                </a:lnTo>
                <a:lnTo>
                  <a:pt x="1296724" y="214630"/>
                </a:lnTo>
                <a:lnTo>
                  <a:pt x="1257273" y="154940"/>
                </a:lnTo>
                <a:lnTo>
                  <a:pt x="1218196" y="110490"/>
                </a:lnTo>
                <a:lnTo>
                  <a:pt x="1165482" y="83820"/>
                </a:lnTo>
                <a:lnTo>
                  <a:pt x="1136027" y="76200"/>
                </a:lnTo>
                <a:close/>
              </a:path>
              <a:path w="1421129" h="1258570">
                <a:moveTo>
                  <a:pt x="731264" y="5079"/>
                </a:moveTo>
                <a:lnTo>
                  <a:pt x="646697" y="21589"/>
                </a:lnTo>
                <a:lnTo>
                  <a:pt x="600773" y="35559"/>
                </a:lnTo>
                <a:lnTo>
                  <a:pt x="555615" y="52069"/>
                </a:lnTo>
                <a:lnTo>
                  <a:pt x="466120" y="87629"/>
                </a:lnTo>
                <a:lnTo>
                  <a:pt x="376173" y="125729"/>
                </a:lnTo>
                <a:lnTo>
                  <a:pt x="345083" y="135889"/>
                </a:lnTo>
                <a:lnTo>
                  <a:pt x="295254" y="153669"/>
                </a:lnTo>
                <a:lnTo>
                  <a:pt x="251260" y="180339"/>
                </a:lnTo>
                <a:lnTo>
                  <a:pt x="212118" y="213359"/>
                </a:lnTo>
                <a:lnTo>
                  <a:pt x="176843" y="252729"/>
                </a:lnTo>
                <a:lnTo>
                  <a:pt x="138041" y="304799"/>
                </a:lnTo>
                <a:lnTo>
                  <a:pt x="101796" y="359409"/>
                </a:lnTo>
                <a:lnTo>
                  <a:pt x="72996" y="411479"/>
                </a:lnTo>
                <a:lnTo>
                  <a:pt x="50389" y="466089"/>
                </a:lnTo>
                <a:lnTo>
                  <a:pt x="36609" y="505459"/>
                </a:lnTo>
                <a:lnTo>
                  <a:pt x="27091" y="546099"/>
                </a:lnTo>
                <a:lnTo>
                  <a:pt x="102365" y="546099"/>
                </a:lnTo>
                <a:lnTo>
                  <a:pt x="106911" y="543559"/>
                </a:lnTo>
                <a:lnTo>
                  <a:pt x="114154" y="519429"/>
                </a:lnTo>
                <a:lnTo>
                  <a:pt x="121950" y="495299"/>
                </a:lnTo>
                <a:lnTo>
                  <a:pt x="140172" y="449579"/>
                </a:lnTo>
                <a:lnTo>
                  <a:pt x="157031" y="415289"/>
                </a:lnTo>
                <a:lnTo>
                  <a:pt x="197356" y="353059"/>
                </a:lnTo>
                <a:lnTo>
                  <a:pt x="238068" y="297179"/>
                </a:lnTo>
                <a:lnTo>
                  <a:pt x="280759" y="252729"/>
                </a:lnTo>
                <a:lnTo>
                  <a:pt x="324060" y="222249"/>
                </a:lnTo>
                <a:lnTo>
                  <a:pt x="363510" y="203199"/>
                </a:lnTo>
                <a:lnTo>
                  <a:pt x="384557" y="196849"/>
                </a:lnTo>
                <a:lnTo>
                  <a:pt x="411457" y="187959"/>
                </a:lnTo>
                <a:lnTo>
                  <a:pt x="437778" y="177799"/>
                </a:lnTo>
                <a:lnTo>
                  <a:pt x="463780" y="166369"/>
                </a:lnTo>
                <a:lnTo>
                  <a:pt x="489721" y="156209"/>
                </a:lnTo>
                <a:lnTo>
                  <a:pt x="589112" y="115569"/>
                </a:lnTo>
                <a:lnTo>
                  <a:pt x="639658" y="97789"/>
                </a:lnTo>
                <a:lnTo>
                  <a:pt x="691487" y="83820"/>
                </a:lnTo>
                <a:lnTo>
                  <a:pt x="763086" y="76200"/>
                </a:lnTo>
                <a:lnTo>
                  <a:pt x="1136027" y="76200"/>
                </a:lnTo>
                <a:lnTo>
                  <a:pt x="1091714" y="64770"/>
                </a:lnTo>
                <a:lnTo>
                  <a:pt x="1004743" y="46990"/>
                </a:lnTo>
                <a:lnTo>
                  <a:pt x="973633" y="41910"/>
                </a:lnTo>
                <a:lnTo>
                  <a:pt x="942388" y="35560"/>
                </a:lnTo>
                <a:lnTo>
                  <a:pt x="887523" y="25400"/>
                </a:lnTo>
                <a:lnTo>
                  <a:pt x="833284" y="12700"/>
                </a:lnTo>
                <a:lnTo>
                  <a:pt x="809933" y="6350"/>
                </a:lnTo>
                <a:lnTo>
                  <a:pt x="735242" y="6349"/>
                </a:lnTo>
                <a:lnTo>
                  <a:pt x="731264" y="5079"/>
                </a:lnTo>
                <a:close/>
              </a:path>
              <a:path w="1421129" h="1258570">
                <a:moveTo>
                  <a:pt x="762393" y="0"/>
                </a:moveTo>
                <a:lnTo>
                  <a:pt x="738083" y="2539"/>
                </a:lnTo>
                <a:lnTo>
                  <a:pt x="735242" y="6349"/>
                </a:lnTo>
                <a:lnTo>
                  <a:pt x="809933" y="6350"/>
                </a:lnTo>
                <a:lnTo>
                  <a:pt x="786323" y="1270"/>
                </a:lnTo>
                <a:lnTo>
                  <a:pt x="762393" y="0"/>
                </a:lnTo>
                <a:close/>
              </a:path>
            </a:pathLst>
          </a:custGeom>
          <a:solidFill>
            <a:srgbClr val="E47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69892" y="3291351"/>
            <a:ext cx="688975" cy="275590"/>
          </a:xfrm>
          <a:custGeom>
            <a:avLst/>
            <a:gdLst/>
            <a:ahLst/>
            <a:cxnLst/>
            <a:rect l="l" t="t" r="r" b="b"/>
            <a:pathLst>
              <a:path w="688975" h="275589">
                <a:moveTo>
                  <a:pt x="623221" y="206259"/>
                </a:moveTo>
                <a:lnTo>
                  <a:pt x="525175" y="206259"/>
                </a:lnTo>
                <a:lnTo>
                  <a:pt x="526879" y="209675"/>
                </a:lnTo>
                <a:lnTo>
                  <a:pt x="526759" y="221938"/>
                </a:lnTo>
                <a:lnTo>
                  <a:pt x="526635" y="226906"/>
                </a:lnTo>
                <a:lnTo>
                  <a:pt x="526576" y="263204"/>
                </a:lnTo>
                <a:lnTo>
                  <a:pt x="527145" y="270037"/>
                </a:lnTo>
                <a:lnTo>
                  <a:pt x="534267" y="272619"/>
                </a:lnTo>
                <a:lnTo>
                  <a:pt x="541351" y="275466"/>
                </a:lnTo>
                <a:lnTo>
                  <a:pt x="549041" y="275162"/>
                </a:lnTo>
                <a:lnTo>
                  <a:pt x="555557" y="269202"/>
                </a:lnTo>
                <a:lnTo>
                  <a:pt x="565637" y="259584"/>
                </a:lnTo>
                <a:lnTo>
                  <a:pt x="586109" y="240363"/>
                </a:lnTo>
                <a:lnTo>
                  <a:pt x="596509" y="230745"/>
                </a:lnTo>
                <a:lnTo>
                  <a:pt x="597911" y="229340"/>
                </a:lnTo>
                <a:lnTo>
                  <a:pt x="599918" y="228467"/>
                </a:lnTo>
                <a:lnTo>
                  <a:pt x="601888" y="227328"/>
                </a:lnTo>
                <a:lnTo>
                  <a:pt x="603593" y="221938"/>
                </a:lnTo>
                <a:lnTo>
                  <a:pt x="607306" y="219090"/>
                </a:lnTo>
                <a:lnTo>
                  <a:pt x="613818" y="219090"/>
                </a:lnTo>
                <a:lnTo>
                  <a:pt x="619692" y="210405"/>
                </a:lnTo>
                <a:lnTo>
                  <a:pt x="623221" y="206259"/>
                </a:lnTo>
                <a:close/>
              </a:path>
              <a:path w="688975" h="275589">
                <a:moveTo>
                  <a:pt x="613818" y="219090"/>
                </a:moveTo>
                <a:lnTo>
                  <a:pt x="607306" y="219090"/>
                </a:lnTo>
                <a:lnTo>
                  <a:pt x="613253" y="219925"/>
                </a:lnTo>
                <a:lnTo>
                  <a:pt x="613818" y="219090"/>
                </a:lnTo>
                <a:close/>
              </a:path>
              <a:path w="688975" h="275589">
                <a:moveTo>
                  <a:pt x="624675" y="204550"/>
                </a:moveTo>
                <a:lnTo>
                  <a:pt x="329356" y="204550"/>
                </a:lnTo>
                <a:lnTo>
                  <a:pt x="332501" y="211953"/>
                </a:lnTo>
                <a:lnTo>
                  <a:pt x="335607" y="207398"/>
                </a:lnTo>
                <a:lnTo>
                  <a:pt x="340191" y="206562"/>
                </a:lnTo>
                <a:lnTo>
                  <a:pt x="492540" y="206562"/>
                </a:lnTo>
                <a:lnTo>
                  <a:pt x="516916" y="206259"/>
                </a:lnTo>
                <a:lnTo>
                  <a:pt x="623221" y="206259"/>
                </a:lnTo>
                <a:lnTo>
                  <a:pt x="624675" y="204550"/>
                </a:lnTo>
                <a:close/>
              </a:path>
              <a:path w="688975" h="275589">
                <a:moveTo>
                  <a:pt x="492540" y="206562"/>
                </a:moveTo>
                <a:lnTo>
                  <a:pt x="345570" y="206562"/>
                </a:lnTo>
                <a:lnTo>
                  <a:pt x="394806" y="206824"/>
                </a:lnTo>
                <a:lnTo>
                  <a:pt x="492540" y="206562"/>
                </a:lnTo>
                <a:close/>
              </a:path>
              <a:path w="688975" h="275589">
                <a:moveTo>
                  <a:pt x="19358" y="70691"/>
                </a:moveTo>
                <a:lnTo>
                  <a:pt x="10084" y="71630"/>
                </a:lnTo>
                <a:lnTo>
                  <a:pt x="4124" y="74786"/>
                </a:lnTo>
                <a:lnTo>
                  <a:pt x="941" y="80669"/>
                </a:lnTo>
                <a:lnTo>
                  <a:pt x="0" y="89787"/>
                </a:lnTo>
                <a:lnTo>
                  <a:pt x="0" y="180899"/>
                </a:lnTo>
                <a:lnTo>
                  <a:pt x="322840" y="206562"/>
                </a:lnTo>
                <a:lnTo>
                  <a:pt x="329356" y="204550"/>
                </a:lnTo>
                <a:lnTo>
                  <a:pt x="624675" y="204550"/>
                </a:lnTo>
                <a:lnTo>
                  <a:pt x="626976" y="201845"/>
                </a:lnTo>
                <a:lnTo>
                  <a:pt x="635639" y="194781"/>
                </a:lnTo>
                <a:lnTo>
                  <a:pt x="646212" y="189745"/>
                </a:lnTo>
                <a:lnTo>
                  <a:pt x="648485" y="177786"/>
                </a:lnTo>
                <a:lnTo>
                  <a:pt x="657402" y="177786"/>
                </a:lnTo>
                <a:lnTo>
                  <a:pt x="660968" y="171622"/>
                </a:lnTo>
                <a:lnTo>
                  <a:pt x="666446" y="165571"/>
                </a:lnTo>
                <a:lnTo>
                  <a:pt x="672613" y="160218"/>
                </a:lnTo>
                <a:lnTo>
                  <a:pt x="678905" y="155008"/>
                </a:lnTo>
                <a:lnTo>
                  <a:pt x="686039" y="146940"/>
                </a:lnTo>
                <a:lnTo>
                  <a:pt x="688674" y="139376"/>
                </a:lnTo>
                <a:lnTo>
                  <a:pt x="686784" y="131657"/>
                </a:lnTo>
                <a:lnTo>
                  <a:pt x="680344" y="123119"/>
                </a:lnTo>
                <a:lnTo>
                  <a:pt x="674927" y="116855"/>
                </a:lnTo>
                <a:lnTo>
                  <a:pt x="666707" y="112868"/>
                </a:lnTo>
                <a:lnTo>
                  <a:pt x="664130" y="104023"/>
                </a:lnTo>
                <a:lnTo>
                  <a:pt x="659016" y="103454"/>
                </a:lnTo>
                <a:lnTo>
                  <a:pt x="655038" y="101441"/>
                </a:lnTo>
                <a:lnTo>
                  <a:pt x="653902" y="95747"/>
                </a:lnTo>
                <a:lnTo>
                  <a:pt x="644557" y="90878"/>
                </a:lnTo>
                <a:lnTo>
                  <a:pt x="636675" y="84329"/>
                </a:lnTo>
                <a:lnTo>
                  <a:pt x="629801" y="76656"/>
                </a:lnTo>
                <a:lnTo>
                  <a:pt x="625461" y="70995"/>
                </a:lnTo>
                <a:lnTo>
                  <a:pt x="357807" y="70995"/>
                </a:lnTo>
                <a:lnTo>
                  <a:pt x="19358" y="70691"/>
                </a:lnTo>
                <a:close/>
              </a:path>
              <a:path w="688975" h="275589">
                <a:moveTo>
                  <a:pt x="657402" y="177786"/>
                </a:moveTo>
                <a:lnTo>
                  <a:pt x="648485" y="177786"/>
                </a:lnTo>
                <a:lnTo>
                  <a:pt x="656743" y="178925"/>
                </a:lnTo>
                <a:lnTo>
                  <a:pt x="657402" y="177786"/>
                </a:lnTo>
                <a:close/>
              </a:path>
              <a:path w="688975" h="275589">
                <a:moveTo>
                  <a:pt x="437627" y="68413"/>
                </a:moveTo>
                <a:lnTo>
                  <a:pt x="433081" y="70995"/>
                </a:lnTo>
                <a:lnTo>
                  <a:pt x="625461" y="70995"/>
                </a:lnTo>
                <a:lnTo>
                  <a:pt x="625228" y="70691"/>
                </a:lnTo>
                <a:lnTo>
                  <a:pt x="520061" y="70691"/>
                </a:lnTo>
                <a:lnTo>
                  <a:pt x="440771" y="70425"/>
                </a:lnTo>
                <a:lnTo>
                  <a:pt x="439331" y="68983"/>
                </a:lnTo>
                <a:lnTo>
                  <a:pt x="437627" y="68413"/>
                </a:lnTo>
                <a:close/>
              </a:path>
              <a:path w="688975" h="275589">
                <a:moveTo>
                  <a:pt x="542803" y="0"/>
                </a:moveTo>
                <a:lnTo>
                  <a:pt x="536237" y="1484"/>
                </a:lnTo>
                <a:lnTo>
                  <a:pt x="526879" y="5470"/>
                </a:lnTo>
                <a:lnTo>
                  <a:pt x="526576" y="13176"/>
                </a:lnTo>
                <a:lnTo>
                  <a:pt x="526576" y="67009"/>
                </a:lnTo>
                <a:lnTo>
                  <a:pt x="526008" y="70691"/>
                </a:lnTo>
                <a:lnTo>
                  <a:pt x="625228" y="70691"/>
                </a:lnTo>
                <a:lnTo>
                  <a:pt x="623482" y="68413"/>
                </a:lnTo>
                <a:lnTo>
                  <a:pt x="616663" y="67844"/>
                </a:lnTo>
                <a:lnTo>
                  <a:pt x="616398" y="62453"/>
                </a:lnTo>
                <a:lnTo>
                  <a:pt x="616065" y="59606"/>
                </a:lnTo>
                <a:lnTo>
                  <a:pt x="610412" y="59606"/>
                </a:lnTo>
                <a:lnTo>
                  <a:pt x="607874" y="55620"/>
                </a:lnTo>
                <a:lnTo>
                  <a:pt x="605033" y="52772"/>
                </a:lnTo>
                <a:lnTo>
                  <a:pt x="557565" y="8317"/>
                </a:lnTo>
                <a:lnTo>
                  <a:pt x="553066" y="4377"/>
                </a:lnTo>
                <a:lnTo>
                  <a:pt x="548279" y="1284"/>
                </a:lnTo>
                <a:lnTo>
                  <a:pt x="542803" y="0"/>
                </a:lnTo>
                <a:close/>
              </a:path>
              <a:path w="688975" h="275589">
                <a:moveTo>
                  <a:pt x="615829" y="57594"/>
                </a:moveTo>
                <a:lnTo>
                  <a:pt x="610412" y="59606"/>
                </a:lnTo>
                <a:lnTo>
                  <a:pt x="616065" y="59606"/>
                </a:lnTo>
                <a:lnTo>
                  <a:pt x="615829" y="57594"/>
                </a:lnTo>
                <a:close/>
              </a:path>
            </a:pathLst>
          </a:custGeom>
          <a:solidFill>
            <a:srgbClr val="ECA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88829" y="3047933"/>
            <a:ext cx="861060" cy="753745"/>
          </a:xfrm>
          <a:custGeom>
            <a:avLst/>
            <a:gdLst/>
            <a:ahLst/>
            <a:cxnLst/>
            <a:rect l="l" t="t" r="r" b="b"/>
            <a:pathLst>
              <a:path w="861059" h="753745">
                <a:moveTo>
                  <a:pt x="214835" y="0"/>
                </a:moveTo>
                <a:lnTo>
                  <a:pt x="211729" y="2277"/>
                </a:lnTo>
                <a:lnTo>
                  <a:pt x="190822" y="38210"/>
                </a:lnTo>
                <a:lnTo>
                  <a:pt x="153495" y="102151"/>
                </a:lnTo>
                <a:lnTo>
                  <a:pt x="135281" y="133555"/>
                </a:lnTo>
                <a:lnTo>
                  <a:pt x="105965" y="184617"/>
                </a:lnTo>
                <a:lnTo>
                  <a:pt x="58594" y="267427"/>
                </a:lnTo>
                <a:lnTo>
                  <a:pt x="32875" y="311934"/>
                </a:lnTo>
                <a:lnTo>
                  <a:pt x="6818" y="356287"/>
                </a:lnTo>
                <a:lnTo>
                  <a:pt x="1704" y="367139"/>
                </a:lnTo>
                <a:lnTo>
                  <a:pt x="0" y="377133"/>
                </a:lnTo>
                <a:lnTo>
                  <a:pt x="1712" y="387037"/>
                </a:lnTo>
                <a:lnTo>
                  <a:pt x="6818" y="397553"/>
                </a:lnTo>
                <a:lnTo>
                  <a:pt x="28590" y="434130"/>
                </a:lnTo>
                <a:lnTo>
                  <a:pt x="50067" y="470785"/>
                </a:lnTo>
                <a:lnTo>
                  <a:pt x="71380" y="507496"/>
                </a:lnTo>
                <a:lnTo>
                  <a:pt x="130424" y="609802"/>
                </a:lnTo>
                <a:lnTo>
                  <a:pt x="190692" y="714830"/>
                </a:lnTo>
                <a:lnTo>
                  <a:pt x="210858" y="750424"/>
                </a:lnTo>
                <a:lnTo>
                  <a:pt x="215707" y="753271"/>
                </a:lnTo>
                <a:lnTo>
                  <a:pt x="224533" y="752967"/>
                </a:lnTo>
                <a:lnTo>
                  <a:pt x="644376" y="752855"/>
                </a:lnTo>
                <a:lnTo>
                  <a:pt x="648485" y="750424"/>
                </a:lnTo>
                <a:lnTo>
                  <a:pt x="652765" y="742717"/>
                </a:lnTo>
                <a:lnTo>
                  <a:pt x="662118" y="726371"/>
                </a:lnTo>
                <a:lnTo>
                  <a:pt x="668599" y="715383"/>
                </a:lnTo>
                <a:lnTo>
                  <a:pt x="597077" y="715383"/>
                </a:lnTo>
                <a:lnTo>
                  <a:pt x="585018" y="715118"/>
                </a:lnTo>
                <a:lnTo>
                  <a:pt x="237300" y="715118"/>
                </a:lnTo>
                <a:lnTo>
                  <a:pt x="232754" y="711967"/>
                </a:lnTo>
                <a:lnTo>
                  <a:pt x="227943" y="703728"/>
                </a:lnTo>
                <a:lnTo>
                  <a:pt x="174261" y="609746"/>
                </a:lnTo>
                <a:lnTo>
                  <a:pt x="69709" y="427791"/>
                </a:lnTo>
                <a:lnTo>
                  <a:pt x="57819" y="407368"/>
                </a:lnTo>
                <a:lnTo>
                  <a:pt x="45753" y="387021"/>
                </a:lnTo>
                <a:lnTo>
                  <a:pt x="41216" y="379634"/>
                </a:lnTo>
                <a:lnTo>
                  <a:pt x="41520" y="373940"/>
                </a:lnTo>
                <a:lnTo>
                  <a:pt x="46066" y="366233"/>
                </a:lnTo>
                <a:lnTo>
                  <a:pt x="150529" y="184595"/>
                </a:lnTo>
                <a:lnTo>
                  <a:pt x="202572" y="93769"/>
                </a:lnTo>
                <a:lnTo>
                  <a:pt x="228511" y="48403"/>
                </a:lnTo>
                <a:lnTo>
                  <a:pt x="232754" y="41304"/>
                </a:lnTo>
                <a:lnTo>
                  <a:pt x="236732" y="37887"/>
                </a:lnTo>
                <a:lnTo>
                  <a:pt x="668060" y="37887"/>
                </a:lnTo>
                <a:lnTo>
                  <a:pt x="651061" y="7972"/>
                </a:lnTo>
                <a:lnTo>
                  <a:pt x="647916" y="2543"/>
                </a:lnTo>
                <a:lnTo>
                  <a:pt x="645053" y="199"/>
                </a:lnTo>
                <a:lnTo>
                  <a:pt x="429823" y="199"/>
                </a:lnTo>
                <a:lnTo>
                  <a:pt x="214835" y="0"/>
                </a:lnTo>
                <a:close/>
              </a:path>
              <a:path w="861059" h="753745">
                <a:moveTo>
                  <a:pt x="644376" y="752855"/>
                </a:moveTo>
                <a:lnTo>
                  <a:pt x="583324" y="752855"/>
                </a:lnTo>
                <a:lnTo>
                  <a:pt x="634847" y="752967"/>
                </a:lnTo>
                <a:lnTo>
                  <a:pt x="643673" y="753271"/>
                </a:lnTo>
                <a:lnTo>
                  <a:pt x="644376" y="752855"/>
                </a:lnTo>
                <a:close/>
              </a:path>
              <a:path w="861059" h="753745">
                <a:moveTo>
                  <a:pt x="583324" y="752855"/>
                </a:moveTo>
                <a:lnTo>
                  <a:pt x="275676" y="752855"/>
                </a:lnTo>
                <a:lnTo>
                  <a:pt x="429103" y="752967"/>
                </a:lnTo>
                <a:lnTo>
                  <a:pt x="531875" y="752867"/>
                </a:lnTo>
                <a:lnTo>
                  <a:pt x="583324" y="752855"/>
                </a:lnTo>
                <a:close/>
              </a:path>
              <a:path w="861059" h="753745">
                <a:moveTo>
                  <a:pt x="668060" y="37887"/>
                </a:moveTo>
                <a:lnTo>
                  <a:pt x="623785" y="37887"/>
                </a:lnTo>
                <a:lnTo>
                  <a:pt x="627763" y="43278"/>
                </a:lnTo>
                <a:lnTo>
                  <a:pt x="631740" y="50415"/>
                </a:lnTo>
                <a:lnTo>
                  <a:pt x="656483" y="93811"/>
                </a:lnTo>
                <a:lnTo>
                  <a:pt x="708331" y="184617"/>
                </a:lnTo>
                <a:lnTo>
                  <a:pt x="751345" y="259601"/>
                </a:lnTo>
                <a:lnTo>
                  <a:pt x="813883" y="367372"/>
                </a:lnTo>
                <a:lnTo>
                  <a:pt x="818164" y="374206"/>
                </a:lnTo>
                <a:lnTo>
                  <a:pt x="818164" y="379065"/>
                </a:lnTo>
                <a:lnTo>
                  <a:pt x="814451" y="385898"/>
                </a:lnTo>
                <a:lnTo>
                  <a:pt x="751285" y="494299"/>
                </a:lnTo>
                <a:lnTo>
                  <a:pt x="684843" y="609802"/>
                </a:lnTo>
                <a:lnTo>
                  <a:pt x="662203" y="649495"/>
                </a:lnTo>
                <a:lnTo>
                  <a:pt x="639961" y="689454"/>
                </a:lnTo>
                <a:lnTo>
                  <a:pt x="632227" y="701204"/>
                </a:lnTo>
                <a:lnTo>
                  <a:pt x="623207" y="709480"/>
                </a:lnTo>
                <a:lnTo>
                  <a:pt x="611843" y="714225"/>
                </a:lnTo>
                <a:lnTo>
                  <a:pt x="597077" y="715383"/>
                </a:lnTo>
                <a:lnTo>
                  <a:pt x="668599" y="715383"/>
                </a:lnTo>
                <a:lnTo>
                  <a:pt x="681336" y="693863"/>
                </a:lnTo>
                <a:lnTo>
                  <a:pt x="690838" y="677496"/>
                </a:lnTo>
                <a:lnTo>
                  <a:pt x="712490" y="639613"/>
                </a:lnTo>
                <a:lnTo>
                  <a:pt x="755693" y="563506"/>
                </a:lnTo>
                <a:lnTo>
                  <a:pt x="796796" y="491962"/>
                </a:lnTo>
                <a:lnTo>
                  <a:pt x="816265" y="458579"/>
                </a:lnTo>
                <a:lnTo>
                  <a:pt x="835897" y="425310"/>
                </a:lnTo>
                <a:lnTo>
                  <a:pt x="855668" y="392162"/>
                </a:lnTo>
                <a:lnTo>
                  <a:pt x="859415" y="384177"/>
                </a:lnTo>
                <a:lnTo>
                  <a:pt x="860498" y="376602"/>
                </a:lnTo>
                <a:lnTo>
                  <a:pt x="859024" y="368977"/>
                </a:lnTo>
                <a:lnTo>
                  <a:pt x="855100" y="360842"/>
                </a:lnTo>
                <a:lnTo>
                  <a:pt x="835418" y="327888"/>
                </a:lnTo>
                <a:lnTo>
                  <a:pt x="815981" y="294867"/>
                </a:lnTo>
                <a:lnTo>
                  <a:pt x="777515" y="228692"/>
                </a:lnTo>
                <a:lnTo>
                  <a:pt x="752111" y="184595"/>
                </a:lnTo>
                <a:lnTo>
                  <a:pt x="699943" y="93769"/>
                </a:lnTo>
                <a:lnTo>
                  <a:pt x="668060" y="37887"/>
                </a:lnTo>
                <a:close/>
              </a:path>
              <a:path w="861059" h="753745">
                <a:moveTo>
                  <a:pt x="338216" y="714752"/>
                </a:moveTo>
                <a:lnTo>
                  <a:pt x="246960" y="715118"/>
                </a:lnTo>
                <a:lnTo>
                  <a:pt x="585018" y="715118"/>
                </a:lnTo>
                <a:lnTo>
                  <a:pt x="571236" y="714814"/>
                </a:lnTo>
                <a:lnTo>
                  <a:pt x="429671" y="714814"/>
                </a:lnTo>
                <a:lnTo>
                  <a:pt x="338216" y="714752"/>
                </a:lnTo>
                <a:close/>
              </a:path>
              <a:path w="861059" h="753745">
                <a:moveTo>
                  <a:pt x="513374" y="714358"/>
                </a:moveTo>
                <a:lnTo>
                  <a:pt x="429671" y="714814"/>
                </a:lnTo>
                <a:lnTo>
                  <a:pt x="571236" y="714814"/>
                </a:lnTo>
                <a:lnTo>
                  <a:pt x="555247" y="714461"/>
                </a:lnTo>
                <a:lnTo>
                  <a:pt x="513374" y="714358"/>
                </a:lnTo>
                <a:close/>
              </a:path>
              <a:path w="861059" h="753745">
                <a:moveTo>
                  <a:pt x="613556" y="37887"/>
                </a:moveTo>
                <a:lnTo>
                  <a:pt x="245559" y="37887"/>
                </a:lnTo>
                <a:lnTo>
                  <a:pt x="455736" y="38210"/>
                </a:lnTo>
                <a:lnTo>
                  <a:pt x="613556" y="37887"/>
                </a:lnTo>
                <a:close/>
              </a:path>
              <a:path w="861059" h="753745">
                <a:moveTo>
                  <a:pt x="644810" y="0"/>
                </a:moveTo>
                <a:lnTo>
                  <a:pt x="429823" y="199"/>
                </a:lnTo>
                <a:lnTo>
                  <a:pt x="645053" y="199"/>
                </a:lnTo>
                <a:lnTo>
                  <a:pt x="644810" y="0"/>
                </a:lnTo>
                <a:close/>
              </a:path>
            </a:pathLst>
          </a:custGeom>
          <a:solidFill>
            <a:srgbClr val="E47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1100" y="3137430"/>
            <a:ext cx="274955" cy="571500"/>
          </a:xfrm>
          <a:custGeom>
            <a:avLst/>
            <a:gdLst/>
            <a:ahLst/>
            <a:cxnLst/>
            <a:rect l="l" t="t" r="r" b="b"/>
            <a:pathLst>
              <a:path w="274954" h="571500">
                <a:moveTo>
                  <a:pt x="32084" y="0"/>
                </a:moveTo>
                <a:lnTo>
                  <a:pt x="1349" y="63735"/>
                </a:lnTo>
                <a:lnTo>
                  <a:pt x="0" y="113337"/>
                </a:lnTo>
                <a:lnTo>
                  <a:pt x="10905" y="161765"/>
                </a:lnTo>
                <a:lnTo>
                  <a:pt x="33321" y="208972"/>
                </a:lnTo>
                <a:lnTo>
                  <a:pt x="61487" y="246195"/>
                </a:lnTo>
                <a:lnTo>
                  <a:pt x="96688" y="277040"/>
                </a:lnTo>
                <a:lnTo>
                  <a:pt x="101409" y="281023"/>
                </a:lnTo>
                <a:lnTo>
                  <a:pt x="103546" y="285041"/>
                </a:lnTo>
                <a:lnTo>
                  <a:pt x="102325" y="289330"/>
                </a:lnTo>
                <a:lnTo>
                  <a:pt x="96976" y="294124"/>
                </a:lnTo>
                <a:lnTo>
                  <a:pt x="80750" y="306299"/>
                </a:lnTo>
                <a:lnTo>
                  <a:pt x="66070" y="320058"/>
                </a:lnTo>
                <a:lnTo>
                  <a:pt x="52777" y="335162"/>
                </a:lnTo>
                <a:lnTo>
                  <a:pt x="40708" y="351373"/>
                </a:lnTo>
                <a:lnTo>
                  <a:pt x="14182" y="400447"/>
                </a:lnTo>
                <a:lnTo>
                  <a:pt x="710" y="451179"/>
                </a:lnTo>
                <a:lnTo>
                  <a:pt x="985" y="503619"/>
                </a:lnTo>
                <a:lnTo>
                  <a:pt x="15701" y="557818"/>
                </a:lnTo>
                <a:lnTo>
                  <a:pt x="20039" y="565246"/>
                </a:lnTo>
                <a:lnTo>
                  <a:pt x="25681" y="569606"/>
                </a:lnTo>
                <a:lnTo>
                  <a:pt x="32444" y="570919"/>
                </a:lnTo>
                <a:lnTo>
                  <a:pt x="40140" y="569207"/>
                </a:lnTo>
                <a:lnTo>
                  <a:pt x="35878" y="505125"/>
                </a:lnTo>
                <a:lnTo>
                  <a:pt x="37867" y="500569"/>
                </a:lnTo>
                <a:lnTo>
                  <a:pt x="194794" y="500569"/>
                </a:lnTo>
                <a:lnTo>
                  <a:pt x="223146" y="482081"/>
                </a:lnTo>
                <a:lnTo>
                  <a:pt x="221490" y="473750"/>
                </a:lnTo>
                <a:lnTo>
                  <a:pt x="216078" y="468191"/>
                </a:lnTo>
                <a:lnTo>
                  <a:pt x="206243" y="465088"/>
                </a:lnTo>
                <a:lnTo>
                  <a:pt x="196022" y="464428"/>
                </a:lnTo>
                <a:lnTo>
                  <a:pt x="38719" y="464428"/>
                </a:lnTo>
                <a:lnTo>
                  <a:pt x="34741" y="462720"/>
                </a:lnTo>
                <a:lnTo>
                  <a:pt x="37014" y="453608"/>
                </a:lnTo>
                <a:lnTo>
                  <a:pt x="38550" y="446984"/>
                </a:lnTo>
                <a:lnTo>
                  <a:pt x="41729" y="433850"/>
                </a:lnTo>
                <a:lnTo>
                  <a:pt x="43265" y="427376"/>
                </a:lnTo>
                <a:lnTo>
                  <a:pt x="45822" y="416290"/>
                </a:lnTo>
                <a:lnTo>
                  <a:pt x="51220" y="412570"/>
                </a:lnTo>
                <a:lnTo>
                  <a:pt x="178002" y="412570"/>
                </a:lnTo>
                <a:lnTo>
                  <a:pt x="200128" y="394082"/>
                </a:lnTo>
                <a:lnTo>
                  <a:pt x="198348" y="386274"/>
                </a:lnTo>
                <a:lnTo>
                  <a:pt x="193770" y="380733"/>
                </a:lnTo>
                <a:lnTo>
                  <a:pt x="187962" y="378137"/>
                </a:lnTo>
                <a:lnTo>
                  <a:pt x="71965" y="378137"/>
                </a:lnTo>
                <a:lnTo>
                  <a:pt x="68840" y="373012"/>
                </a:lnTo>
                <a:lnTo>
                  <a:pt x="82849" y="356029"/>
                </a:lnTo>
                <a:lnTo>
                  <a:pt x="98217" y="340359"/>
                </a:lnTo>
                <a:lnTo>
                  <a:pt x="114597" y="325707"/>
                </a:lnTo>
                <a:lnTo>
                  <a:pt x="134768" y="309195"/>
                </a:lnTo>
                <a:lnTo>
                  <a:pt x="193538" y="309195"/>
                </a:lnTo>
                <a:lnTo>
                  <a:pt x="186774" y="302931"/>
                </a:lnTo>
                <a:lnTo>
                  <a:pt x="174435" y="292695"/>
                </a:lnTo>
                <a:lnTo>
                  <a:pt x="170328" y="285530"/>
                </a:lnTo>
                <a:lnTo>
                  <a:pt x="174586" y="278315"/>
                </a:lnTo>
                <a:lnTo>
                  <a:pt x="187343" y="267929"/>
                </a:lnTo>
                <a:lnTo>
                  <a:pt x="198295" y="258718"/>
                </a:lnTo>
                <a:lnTo>
                  <a:pt x="136615" y="258718"/>
                </a:lnTo>
                <a:lnTo>
                  <a:pt x="76481" y="207589"/>
                </a:lnTo>
                <a:lnTo>
                  <a:pt x="50558" y="163755"/>
                </a:lnTo>
                <a:lnTo>
                  <a:pt x="36870" y="116811"/>
                </a:lnTo>
                <a:lnTo>
                  <a:pt x="36317" y="69961"/>
                </a:lnTo>
                <a:lnTo>
                  <a:pt x="49800" y="26405"/>
                </a:lnTo>
                <a:lnTo>
                  <a:pt x="51915" y="18615"/>
                </a:lnTo>
                <a:lnTo>
                  <a:pt x="50512" y="11429"/>
                </a:lnTo>
                <a:lnTo>
                  <a:pt x="46125" y="5467"/>
                </a:lnTo>
                <a:lnTo>
                  <a:pt x="39287" y="1350"/>
                </a:lnTo>
                <a:lnTo>
                  <a:pt x="32084" y="0"/>
                </a:lnTo>
                <a:close/>
              </a:path>
              <a:path w="274954" h="571500">
                <a:moveTo>
                  <a:pt x="193538" y="309195"/>
                </a:moveTo>
                <a:lnTo>
                  <a:pt x="137325" y="309195"/>
                </a:lnTo>
                <a:lnTo>
                  <a:pt x="140739" y="311473"/>
                </a:lnTo>
                <a:lnTo>
                  <a:pt x="161940" y="328070"/>
                </a:lnTo>
                <a:lnTo>
                  <a:pt x="199121" y="366274"/>
                </a:lnTo>
                <a:lnTo>
                  <a:pt x="230158" y="426532"/>
                </a:lnTo>
                <a:lnTo>
                  <a:pt x="237755" y="464253"/>
                </a:lnTo>
                <a:lnTo>
                  <a:pt x="237880" y="465088"/>
                </a:lnTo>
                <a:lnTo>
                  <a:pt x="236187" y="504047"/>
                </a:lnTo>
                <a:lnTo>
                  <a:pt x="224282" y="543886"/>
                </a:lnTo>
                <a:lnTo>
                  <a:pt x="222311" y="552246"/>
                </a:lnTo>
                <a:lnTo>
                  <a:pt x="223431" y="559574"/>
                </a:lnTo>
                <a:lnTo>
                  <a:pt x="227321" y="565464"/>
                </a:lnTo>
                <a:lnTo>
                  <a:pt x="233662" y="569511"/>
                </a:lnTo>
                <a:lnTo>
                  <a:pt x="240633" y="570811"/>
                </a:lnTo>
                <a:lnTo>
                  <a:pt x="247231" y="569288"/>
                </a:lnTo>
                <a:lnTo>
                  <a:pt x="253084" y="565096"/>
                </a:lnTo>
                <a:lnTo>
                  <a:pt x="257817" y="558388"/>
                </a:lnTo>
                <a:lnTo>
                  <a:pt x="258669" y="556983"/>
                </a:lnTo>
                <a:lnTo>
                  <a:pt x="259237" y="555275"/>
                </a:lnTo>
                <a:lnTo>
                  <a:pt x="259806" y="553832"/>
                </a:lnTo>
                <a:lnTo>
                  <a:pt x="269508" y="524158"/>
                </a:lnTo>
                <a:lnTo>
                  <a:pt x="274334" y="494106"/>
                </a:lnTo>
                <a:lnTo>
                  <a:pt x="274311" y="463727"/>
                </a:lnTo>
                <a:lnTo>
                  <a:pt x="269466" y="433070"/>
                </a:lnTo>
                <a:lnTo>
                  <a:pt x="257305" y="395247"/>
                </a:lnTo>
                <a:lnTo>
                  <a:pt x="239523" y="360854"/>
                </a:lnTo>
                <a:lnTo>
                  <a:pt x="216040" y="330035"/>
                </a:lnTo>
                <a:lnTo>
                  <a:pt x="193538" y="309195"/>
                </a:lnTo>
                <a:close/>
              </a:path>
              <a:path w="274954" h="571500">
                <a:moveTo>
                  <a:pt x="194794" y="500569"/>
                </a:moveTo>
                <a:lnTo>
                  <a:pt x="49800" y="500569"/>
                </a:lnTo>
                <a:lnTo>
                  <a:pt x="120134" y="500935"/>
                </a:lnTo>
                <a:lnTo>
                  <a:pt x="190468" y="500873"/>
                </a:lnTo>
                <a:lnTo>
                  <a:pt x="194794" y="500569"/>
                </a:lnTo>
                <a:close/>
              </a:path>
              <a:path w="274954" h="571500">
                <a:moveTo>
                  <a:pt x="191320" y="464124"/>
                </a:moveTo>
                <a:lnTo>
                  <a:pt x="46674" y="464428"/>
                </a:lnTo>
                <a:lnTo>
                  <a:pt x="196022" y="464428"/>
                </a:lnTo>
                <a:lnTo>
                  <a:pt x="191320" y="464124"/>
                </a:lnTo>
                <a:close/>
              </a:path>
              <a:path w="274954" h="571500">
                <a:moveTo>
                  <a:pt x="178002" y="412570"/>
                </a:moveTo>
                <a:lnTo>
                  <a:pt x="51220" y="412570"/>
                </a:lnTo>
                <a:lnTo>
                  <a:pt x="62589" y="412874"/>
                </a:lnTo>
                <a:lnTo>
                  <a:pt x="118855" y="413187"/>
                </a:lnTo>
                <a:lnTo>
                  <a:pt x="175121" y="412874"/>
                </a:lnTo>
                <a:lnTo>
                  <a:pt x="178002" y="412570"/>
                </a:lnTo>
                <a:close/>
              </a:path>
              <a:path w="274954" h="571500">
                <a:moveTo>
                  <a:pt x="79640" y="376125"/>
                </a:moveTo>
                <a:lnTo>
                  <a:pt x="76231" y="376125"/>
                </a:lnTo>
                <a:lnTo>
                  <a:pt x="71965" y="378137"/>
                </a:lnTo>
                <a:lnTo>
                  <a:pt x="187962" y="378137"/>
                </a:lnTo>
                <a:lnTo>
                  <a:pt x="186262" y="377377"/>
                </a:lnTo>
                <a:lnTo>
                  <a:pt x="176771" y="376253"/>
                </a:lnTo>
                <a:lnTo>
                  <a:pt x="103679" y="376253"/>
                </a:lnTo>
                <a:lnTo>
                  <a:pt x="79640" y="376125"/>
                </a:lnTo>
                <a:close/>
              </a:path>
              <a:path w="274954" h="571500">
                <a:moveTo>
                  <a:pt x="175690" y="376125"/>
                </a:moveTo>
                <a:lnTo>
                  <a:pt x="103679" y="376253"/>
                </a:lnTo>
                <a:lnTo>
                  <a:pt x="176771" y="376253"/>
                </a:lnTo>
                <a:lnTo>
                  <a:pt x="175690" y="376125"/>
                </a:lnTo>
                <a:close/>
              </a:path>
              <a:path w="274954" h="571500">
                <a:moveTo>
                  <a:pt x="247245" y="194432"/>
                </a:moveTo>
                <a:lnTo>
                  <a:pt x="207803" y="194432"/>
                </a:lnTo>
                <a:lnTo>
                  <a:pt x="183754" y="222174"/>
                </a:lnTo>
                <a:lnTo>
                  <a:pt x="172035" y="234450"/>
                </a:lnTo>
                <a:lnTo>
                  <a:pt x="159491" y="245417"/>
                </a:lnTo>
                <a:lnTo>
                  <a:pt x="145868" y="255454"/>
                </a:lnTo>
                <a:lnTo>
                  <a:pt x="136615" y="258718"/>
                </a:lnTo>
                <a:lnTo>
                  <a:pt x="198295" y="258718"/>
                </a:lnTo>
                <a:lnTo>
                  <a:pt x="203838" y="254057"/>
                </a:lnTo>
                <a:lnTo>
                  <a:pt x="218495" y="238612"/>
                </a:lnTo>
                <a:lnTo>
                  <a:pt x="231500" y="221729"/>
                </a:lnTo>
                <a:lnTo>
                  <a:pt x="243038" y="203543"/>
                </a:lnTo>
                <a:lnTo>
                  <a:pt x="247245" y="194432"/>
                </a:lnTo>
                <a:close/>
              </a:path>
              <a:path w="274954" h="571500">
                <a:moveTo>
                  <a:pt x="162582" y="158191"/>
                </a:moveTo>
                <a:lnTo>
                  <a:pt x="92994" y="158253"/>
                </a:lnTo>
                <a:lnTo>
                  <a:pt x="72818" y="176779"/>
                </a:lnTo>
                <a:lnTo>
                  <a:pt x="74057" y="184064"/>
                </a:lnTo>
                <a:lnTo>
                  <a:pt x="78040" y="189563"/>
                </a:lnTo>
                <a:lnTo>
                  <a:pt x="84528" y="193083"/>
                </a:lnTo>
                <a:lnTo>
                  <a:pt x="93278" y="194432"/>
                </a:lnTo>
                <a:lnTo>
                  <a:pt x="103767" y="194560"/>
                </a:lnTo>
                <a:lnTo>
                  <a:pt x="247245" y="194432"/>
                </a:lnTo>
                <a:lnTo>
                  <a:pt x="263808" y="158556"/>
                </a:lnTo>
                <a:lnTo>
                  <a:pt x="215475" y="158556"/>
                </a:lnTo>
                <a:lnTo>
                  <a:pt x="162582" y="158191"/>
                </a:lnTo>
                <a:close/>
              </a:path>
              <a:path w="274954" h="571500">
                <a:moveTo>
                  <a:pt x="273786" y="106736"/>
                </a:moveTo>
                <a:lnTo>
                  <a:pt x="234799" y="106736"/>
                </a:lnTo>
                <a:lnTo>
                  <a:pt x="237924" y="109583"/>
                </a:lnTo>
                <a:lnTo>
                  <a:pt x="236219" y="118695"/>
                </a:lnTo>
                <a:lnTo>
                  <a:pt x="226555" y="156544"/>
                </a:lnTo>
                <a:lnTo>
                  <a:pt x="222578" y="158556"/>
                </a:lnTo>
                <a:lnTo>
                  <a:pt x="263808" y="158556"/>
                </a:lnTo>
                <a:lnTo>
                  <a:pt x="263922" y="158191"/>
                </a:lnTo>
                <a:lnTo>
                  <a:pt x="273943" y="112307"/>
                </a:lnTo>
                <a:lnTo>
                  <a:pt x="273786" y="106736"/>
                </a:lnTo>
                <a:close/>
              </a:path>
              <a:path w="274954" h="571500">
                <a:moveTo>
                  <a:pt x="147699" y="71217"/>
                </a:moveTo>
                <a:lnTo>
                  <a:pt x="72249" y="71392"/>
                </a:lnTo>
                <a:lnTo>
                  <a:pt x="50368" y="89045"/>
                </a:lnTo>
                <a:lnTo>
                  <a:pt x="51829" y="96506"/>
                </a:lnTo>
                <a:lnTo>
                  <a:pt x="56088" y="102095"/>
                </a:lnTo>
                <a:lnTo>
                  <a:pt x="62957" y="105648"/>
                </a:lnTo>
                <a:lnTo>
                  <a:pt x="72249" y="107002"/>
                </a:lnTo>
                <a:lnTo>
                  <a:pt x="159917" y="107083"/>
                </a:lnTo>
                <a:lnTo>
                  <a:pt x="273786" y="106736"/>
                </a:lnTo>
                <a:lnTo>
                  <a:pt x="272795" y="71696"/>
                </a:lnTo>
                <a:lnTo>
                  <a:pt x="223146" y="71696"/>
                </a:lnTo>
                <a:lnTo>
                  <a:pt x="147699" y="71217"/>
                </a:lnTo>
                <a:close/>
              </a:path>
              <a:path w="274954" h="571500">
                <a:moveTo>
                  <a:pt x="241934" y="153"/>
                </a:moveTo>
                <a:lnTo>
                  <a:pt x="234515" y="1350"/>
                </a:lnTo>
                <a:lnTo>
                  <a:pt x="227538" y="5526"/>
                </a:lnTo>
                <a:lnTo>
                  <a:pt x="223679" y="11894"/>
                </a:lnTo>
                <a:lnTo>
                  <a:pt x="222964" y="20184"/>
                </a:lnTo>
                <a:lnTo>
                  <a:pt x="225419" y="30126"/>
                </a:lnTo>
                <a:lnTo>
                  <a:pt x="227676" y="36780"/>
                </a:lnTo>
                <a:lnTo>
                  <a:pt x="231975" y="50215"/>
                </a:lnTo>
                <a:lnTo>
                  <a:pt x="234231" y="56890"/>
                </a:lnTo>
                <a:lnTo>
                  <a:pt x="237924" y="67710"/>
                </a:lnTo>
                <a:lnTo>
                  <a:pt x="235651" y="71696"/>
                </a:lnTo>
                <a:lnTo>
                  <a:pt x="272795" y="71696"/>
                </a:lnTo>
                <a:lnTo>
                  <a:pt x="272611" y="65188"/>
                </a:lnTo>
                <a:lnTo>
                  <a:pt x="259237" y="17029"/>
                </a:lnTo>
                <a:lnTo>
                  <a:pt x="254535" y="8124"/>
                </a:lnTo>
                <a:lnTo>
                  <a:pt x="248687" y="2455"/>
                </a:lnTo>
                <a:lnTo>
                  <a:pt x="241934" y="153"/>
                </a:lnTo>
                <a:close/>
              </a:path>
            </a:pathLst>
          </a:custGeom>
          <a:solidFill>
            <a:srgbClr val="E47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6776" y="3275976"/>
            <a:ext cx="420370" cy="275590"/>
          </a:xfrm>
          <a:custGeom>
            <a:avLst/>
            <a:gdLst/>
            <a:ahLst/>
            <a:cxnLst/>
            <a:rect l="l" t="t" r="r" b="b"/>
            <a:pathLst>
              <a:path w="420370" h="275589">
                <a:moveTo>
                  <a:pt x="353980" y="205955"/>
                </a:moveTo>
                <a:lnTo>
                  <a:pt x="252340" y="205955"/>
                </a:lnTo>
                <a:lnTo>
                  <a:pt x="257454" y="207967"/>
                </a:lnTo>
                <a:lnTo>
                  <a:pt x="256317" y="219925"/>
                </a:lnTo>
                <a:lnTo>
                  <a:pt x="255797" y="228262"/>
                </a:lnTo>
                <a:lnTo>
                  <a:pt x="255759" y="236591"/>
                </a:lnTo>
                <a:lnTo>
                  <a:pt x="255934" y="244921"/>
                </a:lnTo>
                <a:lnTo>
                  <a:pt x="256052" y="253257"/>
                </a:lnTo>
                <a:lnTo>
                  <a:pt x="255749" y="261799"/>
                </a:lnTo>
                <a:lnTo>
                  <a:pt x="256886" y="269468"/>
                </a:lnTo>
                <a:lnTo>
                  <a:pt x="265978" y="273758"/>
                </a:lnTo>
                <a:lnTo>
                  <a:pt x="272239" y="275261"/>
                </a:lnTo>
                <a:lnTo>
                  <a:pt x="277854" y="274256"/>
                </a:lnTo>
                <a:lnTo>
                  <a:pt x="282929" y="271435"/>
                </a:lnTo>
                <a:lnTo>
                  <a:pt x="287571" y="267494"/>
                </a:lnTo>
                <a:lnTo>
                  <a:pt x="353980" y="205955"/>
                </a:lnTo>
                <a:close/>
              </a:path>
              <a:path w="420370" h="275589">
                <a:moveTo>
                  <a:pt x="131113" y="70629"/>
                </a:moveTo>
                <a:lnTo>
                  <a:pt x="20456" y="70691"/>
                </a:lnTo>
                <a:lnTo>
                  <a:pt x="0" y="91191"/>
                </a:lnTo>
                <a:lnTo>
                  <a:pt x="0" y="184619"/>
                </a:lnTo>
                <a:lnTo>
                  <a:pt x="186844" y="206605"/>
                </a:lnTo>
                <a:lnTo>
                  <a:pt x="241846" y="206259"/>
                </a:lnTo>
                <a:lnTo>
                  <a:pt x="252340" y="205955"/>
                </a:lnTo>
                <a:lnTo>
                  <a:pt x="353980" y="205955"/>
                </a:lnTo>
                <a:lnTo>
                  <a:pt x="411222" y="152730"/>
                </a:lnTo>
                <a:lnTo>
                  <a:pt x="417619" y="145257"/>
                </a:lnTo>
                <a:lnTo>
                  <a:pt x="419779" y="138271"/>
                </a:lnTo>
                <a:lnTo>
                  <a:pt x="417727" y="131178"/>
                </a:lnTo>
                <a:lnTo>
                  <a:pt x="411487" y="123384"/>
                </a:lnTo>
                <a:lnTo>
                  <a:pt x="403676" y="115991"/>
                </a:lnTo>
                <a:lnTo>
                  <a:pt x="387626" y="101432"/>
                </a:lnTo>
                <a:lnTo>
                  <a:pt x="355387" y="71261"/>
                </a:lnTo>
                <a:lnTo>
                  <a:pt x="253779" y="71261"/>
                </a:lnTo>
                <a:lnTo>
                  <a:pt x="241543" y="70995"/>
                </a:lnTo>
                <a:lnTo>
                  <a:pt x="131113" y="70629"/>
                </a:lnTo>
                <a:close/>
              </a:path>
              <a:path w="420370" h="275589">
                <a:moveTo>
                  <a:pt x="273324" y="0"/>
                </a:moveTo>
                <a:lnTo>
                  <a:pt x="266849" y="1484"/>
                </a:lnTo>
                <a:lnTo>
                  <a:pt x="257454" y="5774"/>
                </a:lnTo>
                <a:lnTo>
                  <a:pt x="256052" y="13746"/>
                </a:lnTo>
                <a:lnTo>
                  <a:pt x="255934" y="30933"/>
                </a:lnTo>
                <a:lnTo>
                  <a:pt x="255759" y="39333"/>
                </a:lnTo>
                <a:lnTo>
                  <a:pt x="255797" y="47677"/>
                </a:lnTo>
                <a:lnTo>
                  <a:pt x="256317" y="55885"/>
                </a:lnTo>
                <a:lnTo>
                  <a:pt x="257189" y="67578"/>
                </a:lnTo>
                <a:lnTo>
                  <a:pt x="253779" y="71261"/>
                </a:lnTo>
                <a:lnTo>
                  <a:pt x="355387" y="71261"/>
                </a:lnTo>
                <a:lnTo>
                  <a:pt x="288139" y="8317"/>
                </a:lnTo>
                <a:lnTo>
                  <a:pt x="283731" y="4377"/>
                </a:lnTo>
                <a:lnTo>
                  <a:pt x="278872" y="1284"/>
                </a:lnTo>
                <a:lnTo>
                  <a:pt x="273324" y="0"/>
                </a:lnTo>
                <a:close/>
              </a:path>
            </a:pathLst>
          </a:custGeom>
          <a:solidFill>
            <a:srgbClr val="ECA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11159" y="3288584"/>
            <a:ext cx="420370" cy="277495"/>
          </a:xfrm>
          <a:custGeom>
            <a:avLst/>
            <a:gdLst/>
            <a:ahLst/>
            <a:cxnLst/>
            <a:rect l="l" t="t" r="r" b="b"/>
            <a:pathLst>
              <a:path w="420370" h="277495">
                <a:moveTo>
                  <a:pt x="354644" y="209026"/>
                </a:moveTo>
                <a:lnTo>
                  <a:pt x="254310" y="209026"/>
                </a:lnTo>
                <a:lnTo>
                  <a:pt x="259424" y="211304"/>
                </a:lnTo>
                <a:lnTo>
                  <a:pt x="258287" y="224136"/>
                </a:lnTo>
                <a:lnTo>
                  <a:pt x="257724" y="233105"/>
                </a:lnTo>
                <a:lnTo>
                  <a:pt x="257615" y="242074"/>
                </a:lnTo>
                <a:lnTo>
                  <a:pt x="257776" y="251042"/>
                </a:lnTo>
                <a:lnTo>
                  <a:pt x="258022" y="260011"/>
                </a:lnTo>
                <a:lnTo>
                  <a:pt x="260208" y="269908"/>
                </a:lnTo>
                <a:lnTo>
                  <a:pt x="265760" y="275833"/>
                </a:lnTo>
                <a:lnTo>
                  <a:pt x="273770" y="277330"/>
                </a:lnTo>
                <a:lnTo>
                  <a:pt x="283328" y="273944"/>
                </a:lnTo>
                <a:lnTo>
                  <a:pt x="286435" y="271970"/>
                </a:lnTo>
                <a:lnTo>
                  <a:pt x="289276" y="269123"/>
                </a:lnTo>
                <a:lnTo>
                  <a:pt x="354644" y="209026"/>
                </a:lnTo>
                <a:close/>
              </a:path>
              <a:path w="420370" h="277495">
                <a:moveTo>
                  <a:pt x="187938" y="73283"/>
                </a:moveTo>
                <a:lnTo>
                  <a:pt x="132970" y="73459"/>
                </a:lnTo>
                <a:lnTo>
                  <a:pt x="20456" y="73459"/>
                </a:lnTo>
                <a:lnTo>
                  <a:pt x="10548" y="74467"/>
                </a:lnTo>
                <a:lnTo>
                  <a:pt x="4261" y="77882"/>
                </a:lnTo>
                <a:lnTo>
                  <a:pt x="958" y="84286"/>
                </a:lnTo>
                <a:lnTo>
                  <a:pt x="0" y="94263"/>
                </a:lnTo>
                <a:lnTo>
                  <a:pt x="0" y="183971"/>
                </a:lnTo>
                <a:lnTo>
                  <a:pt x="133936" y="209392"/>
                </a:lnTo>
                <a:lnTo>
                  <a:pt x="354644" y="209026"/>
                </a:lnTo>
                <a:lnTo>
                  <a:pt x="412321" y="155764"/>
                </a:lnTo>
                <a:lnTo>
                  <a:pt x="418193" y="148321"/>
                </a:lnTo>
                <a:lnTo>
                  <a:pt x="420035" y="140640"/>
                </a:lnTo>
                <a:lnTo>
                  <a:pt x="417877" y="132909"/>
                </a:lnTo>
                <a:lnTo>
                  <a:pt x="411752" y="125317"/>
                </a:lnTo>
                <a:lnTo>
                  <a:pt x="396302" y="111325"/>
                </a:lnTo>
                <a:lnTo>
                  <a:pt x="381001" y="97177"/>
                </a:lnTo>
                <a:lnTo>
                  <a:pt x="356362" y="74028"/>
                </a:lnTo>
                <a:lnTo>
                  <a:pt x="255446" y="74028"/>
                </a:lnTo>
                <a:lnTo>
                  <a:pt x="215351" y="73347"/>
                </a:lnTo>
                <a:lnTo>
                  <a:pt x="187938" y="73283"/>
                </a:lnTo>
                <a:close/>
              </a:path>
              <a:path w="420370" h="277495">
                <a:moveTo>
                  <a:pt x="275941" y="0"/>
                </a:moveTo>
                <a:lnTo>
                  <a:pt x="267417" y="3986"/>
                </a:lnTo>
                <a:lnTo>
                  <a:pt x="259159" y="7972"/>
                </a:lnTo>
                <a:lnTo>
                  <a:pt x="257719" y="15071"/>
                </a:lnTo>
                <a:lnTo>
                  <a:pt x="258022" y="23043"/>
                </a:lnTo>
                <a:lnTo>
                  <a:pt x="257904" y="31808"/>
                </a:lnTo>
                <a:lnTo>
                  <a:pt x="257754" y="39258"/>
                </a:lnTo>
                <a:lnTo>
                  <a:pt x="257766" y="49224"/>
                </a:lnTo>
                <a:lnTo>
                  <a:pt x="258287" y="57818"/>
                </a:lnTo>
                <a:lnTo>
                  <a:pt x="259159" y="69776"/>
                </a:lnTo>
                <a:lnTo>
                  <a:pt x="255446" y="74028"/>
                </a:lnTo>
                <a:lnTo>
                  <a:pt x="356362" y="74028"/>
                </a:lnTo>
                <a:lnTo>
                  <a:pt x="350647" y="68637"/>
                </a:lnTo>
                <a:lnTo>
                  <a:pt x="302861" y="24535"/>
                </a:lnTo>
                <a:lnTo>
                  <a:pt x="287003" y="9680"/>
                </a:lnTo>
                <a:lnTo>
                  <a:pt x="281889" y="4821"/>
                </a:lnTo>
                <a:lnTo>
                  <a:pt x="275941" y="0"/>
                </a:lnTo>
                <a:close/>
              </a:path>
            </a:pathLst>
          </a:custGeom>
          <a:solidFill>
            <a:srgbClr val="ECA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71781" y="3125605"/>
            <a:ext cx="659765" cy="664210"/>
          </a:xfrm>
          <a:custGeom>
            <a:avLst/>
            <a:gdLst/>
            <a:ahLst/>
            <a:cxnLst/>
            <a:rect l="l" t="t" r="r" b="b"/>
            <a:pathLst>
              <a:path w="659765" h="664210">
                <a:moveTo>
                  <a:pt x="11364" y="386080"/>
                </a:moveTo>
                <a:lnTo>
                  <a:pt x="5417" y="386080"/>
                </a:lnTo>
                <a:lnTo>
                  <a:pt x="1704" y="388620"/>
                </a:lnTo>
                <a:lnTo>
                  <a:pt x="0" y="393700"/>
                </a:lnTo>
                <a:lnTo>
                  <a:pt x="1136" y="398780"/>
                </a:lnTo>
                <a:lnTo>
                  <a:pt x="2841" y="403860"/>
                </a:lnTo>
                <a:lnTo>
                  <a:pt x="3977" y="408940"/>
                </a:lnTo>
                <a:lnTo>
                  <a:pt x="18768" y="455930"/>
                </a:lnTo>
                <a:lnTo>
                  <a:pt x="40007" y="500380"/>
                </a:lnTo>
                <a:lnTo>
                  <a:pt x="67091" y="539750"/>
                </a:lnTo>
                <a:lnTo>
                  <a:pt x="99417" y="575310"/>
                </a:lnTo>
                <a:lnTo>
                  <a:pt x="136381" y="605790"/>
                </a:lnTo>
                <a:lnTo>
                  <a:pt x="177381" y="629920"/>
                </a:lnTo>
                <a:lnTo>
                  <a:pt x="221813" y="648970"/>
                </a:lnTo>
                <a:lnTo>
                  <a:pt x="269074" y="660400"/>
                </a:lnTo>
                <a:lnTo>
                  <a:pt x="318560" y="664210"/>
                </a:lnTo>
                <a:lnTo>
                  <a:pt x="369097" y="662940"/>
                </a:lnTo>
                <a:lnTo>
                  <a:pt x="410062" y="655320"/>
                </a:lnTo>
                <a:lnTo>
                  <a:pt x="317646" y="655320"/>
                </a:lnTo>
                <a:lnTo>
                  <a:pt x="268259" y="648970"/>
                </a:lnTo>
                <a:lnTo>
                  <a:pt x="219188" y="635000"/>
                </a:lnTo>
                <a:lnTo>
                  <a:pt x="170512" y="612140"/>
                </a:lnTo>
                <a:lnTo>
                  <a:pt x="125628" y="582930"/>
                </a:lnTo>
                <a:lnTo>
                  <a:pt x="87763" y="547370"/>
                </a:lnTo>
                <a:lnTo>
                  <a:pt x="56853" y="506730"/>
                </a:lnTo>
                <a:lnTo>
                  <a:pt x="32835" y="459740"/>
                </a:lnTo>
                <a:lnTo>
                  <a:pt x="15645" y="408940"/>
                </a:lnTo>
                <a:lnTo>
                  <a:pt x="12804" y="393700"/>
                </a:lnTo>
                <a:lnTo>
                  <a:pt x="11364" y="386080"/>
                </a:lnTo>
                <a:close/>
              </a:path>
              <a:path w="659765" h="664210">
                <a:moveTo>
                  <a:pt x="497871" y="48260"/>
                </a:moveTo>
                <a:lnTo>
                  <a:pt x="480548" y="48260"/>
                </a:lnTo>
                <a:lnTo>
                  <a:pt x="484791" y="52070"/>
                </a:lnTo>
                <a:lnTo>
                  <a:pt x="488201" y="54610"/>
                </a:lnTo>
                <a:lnTo>
                  <a:pt x="517947" y="74930"/>
                </a:lnTo>
                <a:lnTo>
                  <a:pt x="545187" y="96520"/>
                </a:lnTo>
                <a:lnTo>
                  <a:pt x="591092" y="151130"/>
                </a:lnTo>
                <a:lnTo>
                  <a:pt x="617422" y="196850"/>
                </a:lnTo>
                <a:lnTo>
                  <a:pt x="635616" y="243840"/>
                </a:lnTo>
                <a:lnTo>
                  <a:pt x="645681" y="293370"/>
                </a:lnTo>
                <a:lnTo>
                  <a:pt x="647627" y="341630"/>
                </a:lnTo>
                <a:lnTo>
                  <a:pt x="641462" y="392430"/>
                </a:lnTo>
                <a:lnTo>
                  <a:pt x="627194" y="443230"/>
                </a:lnTo>
                <a:lnTo>
                  <a:pt x="606993" y="490220"/>
                </a:lnTo>
                <a:lnTo>
                  <a:pt x="580665" y="530860"/>
                </a:lnTo>
                <a:lnTo>
                  <a:pt x="548408" y="566420"/>
                </a:lnTo>
                <a:lnTo>
                  <a:pt x="510423" y="595630"/>
                </a:lnTo>
                <a:lnTo>
                  <a:pt x="466910" y="621030"/>
                </a:lnTo>
                <a:lnTo>
                  <a:pt x="417050" y="640080"/>
                </a:lnTo>
                <a:lnTo>
                  <a:pt x="367269" y="651510"/>
                </a:lnTo>
                <a:lnTo>
                  <a:pt x="317646" y="655320"/>
                </a:lnTo>
                <a:lnTo>
                  <a:pt x="410062" y="655320"/>
                </a:lnTo>
                <a:lnTo>
                  <a:pt x="461791" y="637540"/>
                </a:lnTo>
                <a:lnTo>
                  <a:pt x="503660" y="615950"/>
                </a:lnTo>
                <a:lnTo>
                  <a:pt x="542350" y="585470"/>
                </a:lnTo>
                <a:lnTo>
                  <a:pt x="577719" y="549910"/>
                </a:lnTo>
                <a:lnTo>
                  <a:pt x="609680" y="506730"/>
                </a:lnTo>
                <a:lnTo>
                  <a:pt x="633902" y="461010"/>
                </a:lnTo>
                <a:lnTo>
                  <a:pt x="650342" y="415290"/>
                </a:lnTo>
                <a:lnTo>
                  <a:pt x="658957" y="367030"/>
                </a:lnTo>
                <a:lnTo>
                  <a:pt x="659705" y="317500"/>
                </a:lnTo>
                <a:lnTo>
                  <a:pt x="652541" y="266700"/>
                </a:lnTo>
                <a:lnTo>
                  <a:pt x="637423" y="214630"/>
                </a:lnTo>
                <a:lnTo>
                  <a:pt x="617322" y="170180"/>
                </a:lnTo>
                <a:lnTo>
                  <a:pt x="591577" y="129540"/>
                </a:lnTo>
                <a:lnTo>
                  <a:pt x="560336" y="95250"/>
                </a:lnTo>
                <a:lnTo>
                  <a:pt x="523744" y="64770"/>
                </a:lnTo>
                <a:lnTo>
                  <a:pt x="497871" y="48260"/>
                </a:lnTo>
                <a:close/>
              </a:path>
              <a:path w="659765" h="664210">
                <a:moveTo>
                  <a:pt x="46596" y="344170"/>
                </a:moveTo>
                <a:lnTo>
                  <a:pt x="52410" y="405130"/>
                </a:lnTo>
                <a:lnTo>
                  <a:pt x="69020" y="450850"/>
                </a:lnTo>
                <a:lnTo>
                  <a:pt x="93249" y="494030"/>
                </a:lnTo>
                <a:lnTo>
                  <a:pt x="124190" y="530860"/>
                </a:lnTo>
                <a:lnTo>
                  <a:pt x="160938" y="562610"/>
                </a:lnTo>
                <a:lnTo>
                  <a:pt x="202587" y="588010"/>
                </a:lnTo>
                <a:lnTo>
                  <a:pt x="248232" y="605790"/>
                </a:lnTo>
                <a:lnTo>
                  <a:pt x="296966" y="614680"/>
                </a:lnTo>
                <a:lnTo>
                  <a:pt x="347972" y="615950"/>
                </a:lnTo>
                <a:lnTo>
                  <a:pt x="396855" y="608330"/>
                </a:lnTo>
                <a:lnTo>
                  <a:pt x="407594" y="604520"/>
                </a:lnTo>
                <a:lnTo>
                  <a:pt x="332145" y="604520"/>
                </a:lnTo>
                <a:lnTo>
                  <a:pt x="293860" y="603250"/>
                </a:lnTo>
                <a:lnTo>
                  <a:pt x="254156" y="595630"/>
                </a:lnTo>
                <a:lnTo>
                  <a:pt x="216943" y="582930"/>
                </a:lnTo>
                <a:lnTo>
                  <a:pt x="182236" y="563880"/>
                </a:lnTo>
                <a:lnTo>
                  <a:pt x="150055" y="539750"/>
                </a:lnTo>
                <a:lnTo>
                  <a:pt x="114528" y="502920"/>
                </a:lnTo>
                <a:lnTo>
                  <a:pt x="87254" y="462280"/>
                </a:lnTo>
                <a:lnTo>
                  <a:pt x="68291" y="416560"/>
                </a:lnTo>
                <a:lnTo>
                  <a:pt x="57696" y="367030"/>
                </a:lnTo>
                <a:lnTo>
                  <a:pt x="56824" y="359410"/>
                </a:lnTo>
                <a:lnTo>
                  <a:pt x="55688" y="351790"/>
                </a:lnTo>
                <a:lnTo>
                  <a:pt x="54854" y="345440"/>
                </a:lnTo>
                <a:lnTo>
                  <a:pt x="46596" y="344170"/>
                </a:lnTo>
                <a:close/>
              </a:path>
              <a:path w="659765" h="664210">
                <a:moveTo>
                  <a:pt x="404843" y="318770"/>
                </a:moveTo>
                <a:lnTo>
                  <a:pt x="343430" y="318770"/>
                </a:lnTo>
                <a:lnTo>
                  <a:pt x="350372" y="321310"/>
                </a:lnTo>
                <a:lnTo>
                  <a:pt x="360610" y="328930"/>
                </a:lnTo>
                <a:lnTo>
                  <a:pt x="389959" y="355600"/>
                </a:lnTo>
                <a:lnTo>
                  <a:pt x="431368" y="417830"/>
                </a:lnTo>
                <a:lnTo>
                  <a:pt x="442476" y="455930"/>
                </a:lnTo>
                <a:lnTo>
                  <a:pt x="445422" y="478790"/>
                </a:lnTo>
                <a:lnTo>
                  <a:pt x="445019" y="501650"/>
                </a:lnTo>
                <a:lnTo>
                  <a:pt x="440787" y="524510"/>
                </a:lnTo>
                <a:lnTo>
                  <a:pt x="432247" y="547370"/>
                </a:lnTo>
                <a:lnTo>
                  <a:pt x="428772" y="556260"/>
                </a:lnTo>
                <a:lnTo>
                  <a:pt x="429221" y="563880"/>
                </a:lnTo>
                <a:lnTo>
                  <a:pt x="433883" y="571500"/>
                </a:lnTo>
                <a:lnTo>
                  <a:pt x="443044" y="579120"/>
                </a:lnTo>
                <a:lnTo>
                  <a:pt x="406826" y="593090"/>
                </a:lnTo>
                <a:lnTo>
                  <a:pt x="369830" y="601980"/>
                </a:lnTo>
                <a:lnTo>
                  <a:pt x="332145" y="604520"/>
                </a:lnTo>
                <a:lnTo>
                  <a:pt x="407594" y="604520"/>
                </a:lnTo>
                <a:lnTo>
                  <a:pt x="443393" y="591820"/>
                </a:lnTo>
                <a:lnTo>
                  <a:pt x="487367" y="567690"/>
                </a:lnTo>
                <a:lnTo>
                  <a:pt x="490411" y="565150"/>
                </a:lnTo>
                <a:lnTo>
                  <a:pt x="466039" y="565150"/>
                </a:lnTo>
                <a:lnTo>
                  <a:pt x="469022" y="553720"/>
                </a:lnTo>
                <a:lnTo>
                  <a:pt x="472432" y="541020"/>
                </a:lnTo>
                <a:lnTo>
                  <a:pt x="475628" y="529590"/>
                </a:lnTo>
                <a:lnTo>
                  <a:pt x="477972" y="516890"/>
                </a:lnTo>
                <a:lnTo>
                  <a:pt x="479986" y="468630"/>
                </a:lnTo>
                <a:lnTo>
                  <a:pt x="471267" y="422910"/>
                </a:lnTo>
                <a:lnTo>
                  <a:pt x="452689" y="379730"/>
                </a:lnTo>
                <a:lnTo>
                  <a:pt x="425125" y="340360"/>
                </a:lnTo>
                <a:lnTo>
                  <a:pt x="415345" y="328930"/>
                </a:lnTo>
                <a:lnTo>
                  <a:pt x="404843" y="318770"/>
                </a:lnTo>
                <a:close/>
              </a:path>
              <a:path w="659765" h="664210">
                <a:moveTo>
                  <a:pt x="242075" y="88900"/>
                </a:moveTo>
                <a:lnTo>
                  <a:pt x="203773" y="88899"/>
                </a:lnTo>
                <a:lnTo>
                  <a:pt x="204910" y="92709"/>
                </a:lnTo>
                <a:lnTo>
                  <a:pt x="204910" y="100329"/>
                </a:lnTo>
                <a:lnTo>
                  <a:pt x="209278" y="139700"/>
                </a:lnTo>
                <a:lnTo>
                  <a:pt x="220253" y="176530"/>
                </a:lnTo>
                <a:lnTo>
                  <a:pt x="237194" y="210820"/>
                </a:lnTo>
                <a:lnTo>
                  <a:pt x="259462" y="243840"/>
                </a:lnTo>
                <a:lnTo>
                  <a:pt x="298671" y="280670"/>
                </a:lnTo>
                <a:lnTo>
                  <a:pt x="306908" y="288290"/>
                </a:lnTo>
                <a:lnTo>
                  <a:pt x="309733" y="293370"/>
                </a:lnTo>
                <a:lnTo>
                  <a:pt x="306960" y="298450"/>
                </a:lnTo>
                <a:lnTo>
                  <a:pt x="298406" y="304800"/>
                </a:lnTo>
                <a:lnTo>
                  <a:pt x="273145" y="327660"/>
                </a:lnTo>
                <a:lnTo>
                  <a:pt x="233604" y="381000"/>
                </a:lnTo>
                <a:lnTo>
                  <a:pt x="208334" y="449580"/>
                </a:lnTo>
                <a:lnTo>
                  <a:pt x="204872" y="487680"/>
                </a:lnTo>
                <a:lnTo>
                  <a:pt x="209451" y="525780"/>
                </a:lnTo>
                <a:lnTo>
                  <a:pt x="222526" y="563880"/>
                </a:lnTo>
                <a:lnTo>
                  <a:pt x="227335" y="571500"/>
                </a:lnTo>
                <a:lnTo>
                  <a:pt x="233100" y="576580"/>
                </a:lnTo>
                <a:lnTo>
                  <a:pt x="239610" y="577850"/>
                </a:lnTo>
                <a:lnTo>
                  <a:pt x="246657" y="576580"/>
                </a:lnTo>
                <a:lnTo>
                  <a:pt x="252629" y="543560"/>
                </a:lnTo>
                <a:lnTo>
                  <a:pt x="250105" y="535940"/>
                </a:lnTo>
                <a:lnTo>
                  <a:pt x="247637" y="528320"/>
                </a:lnTo>
                <a:lnTo>
                  <a:pt x="245256" y="521970"/>
                </a:lnTo>
                <a:lnTo>
                  <a:pt x="242111" y="511810"/>
                </a:lnTo>
                <a:lnTo>
                  <a:pt x="243551" y="506730"/>
                </a:lnTo>
                <a:lnTo>
                  <a:pt x="402130" y="506730"/>
                </a:lnTo>
                <a:lnTo>
                  <a:pt x="414476" y="505460"/>
                </a:lnTo>
                <a:lnTo>
                  <a:pt x="423330" y="502920"/>
                </a:lnTo>
                <a:lnTo>
                  <a:pt x="428612" y="496570"/>
                </a:lnTo>
                <a:lnTo>
                  <a:pt x="430239" y="488950"/>
                </a:lnTo>
                <a:lnTo>
                  <a:pt x="428250" y="481330"/>
                </a:lnTo>
                <a:lnTo>
                  <a:pt x="422791" y="476250"/>
                </a:lnTo>
                <a:lnTo>
                  <a:pt x="414028" y="472440"/>
                </a:lnTo>
                <a:lnTo>
                  <a:pt x="402130" y="471170"/>
                </a:lnTo>
                <a:lnTo>
                  <a:pt x="244384" y="471170"/>
                </a:lnTo>
                <a:lnTo>
                  <a:pt x="241278" y="469900"/>
                </a:lnTo>
                <a:lnTo>
                  <a:pt x="243248" y="459740"/>
                </a:lnTo>
                <a:lnTo>
                  <a:pt x="248047" y="436880"/>
                </a:lnTo>
                <a:lnTo>
                  <a:pt x="254366" y="425450"/>
                </a:lnTo>
                <a:lnTo>
                  <a:pt x="266709" y="420370"/>
                </a:lnTo>
                <a:lnTo>
                  <a:pt x="383075" y="420370"/>
                </a:lnTo>
                <a:lnTo>
                  <a:pt x="393555" y="419100"/>
                </a:lnTo>
                <a:lnTo>
                  <a:pt x="400804" y="415290"/>
                </a:lnTo>
                <a:lnTo>
                  <a:pt x="405013" y="410210"/>
                </a:lnTo>
                <a:lnTo>
                  <a:pt x="406373" y="401320"/>
                </a:lnTo>
                <a:lnTo>
                  <a:pt x="404862" y="393700"/>
                </a:lnTo>
                <a:lnTo>
                  <a:pt x="400624" y="387350"/>
                </a:lnTo>
                <a:lnTo>
                  <a:pt x="393502" y="384810"/>
                </a:lnTo>
                <a:lnTo>
                  <a:pt x="383340" y="383540"/>
                </a:lnTo>
                <a:lnTo>
                  <a:pt x="273933" y="383540"/>
                </a:lnTo>
                <a:lnTo>
                  <a:pt x="286039" y="368300"/>
                </a:lnTo>
                <a:lnTo>
                  <a:pt x="326250" y="328930"/>
                </a:lnTo>
                <a:lnTo>
                  <a:pt x="343430" y="318770"/>
                </a:lnTo>
                <a:lnTo>
                  <a:pt x="404843" y="318770"/>
                </a:lnTo>
                <a:lnTo>
                  <a:pt x="393752" y="309880"/>
                </a:lnTo>
                <a:lnTo>
                  <a:pt x="382203" y="300990"/>
                </a:lnTo>
                <a:lnTo>
                  <a:pt x="375119" y="294640"/>
                </a:lnTo>
                <a:lnTo>
                  <a:pt x="373983" y="292100"/>
                </a:lnTo>
                <a:lnTo>
                  <a:pt x="382203" y="285750"/>
                </a:lnTo>
                <a:lnTo>
                  <a:pt x="405199" y="265430"/>
                </a:lnTo>
                <a:lnTo>
                  <a:pt x="342819" y="265430"/>
                </a:lnTo>
                <a:lnTo>
                  <a:pt x="284156" y="215900"/>
                </a:lnTo>
                <a:lnTo>
                  <a:pt x="259348" y="177800"/>
                </a:lnTo>
                <a:lnTo>
                  <a:pt x="244826" y="134620"/>
                </a:lnTo>
                <a:lnTo>
                  <a:pt x="242075" y="88900"/>
                </a:lnTo>
                <a:close/>
              </a:path>
              <a:path w="659765" h="664210">
                <a:moveTo>
                  <a:pt x="499744" y="107950"/>
                </a:moveTo>
                <a:lnTo>
                  <a:pt x="484223" y="107950"/>
                </a:lnTo>
                <a:lnTo>
                  <a:pt x="518713" y="139700"/>
                </a:lnTo>
                <a:lnTo>
                  <a:pt x="542033" y="165100"/>
                </a:lnTo>
                <a:lnTo>
                  <a:pt x="577719" y="226060"/>
                </a:lnTo>
                <a:lnTo>
                  <a:pt x="597233" y="295910"/>
                </a:lnTo>
                <a:lnTo>
                  <a:pt x="599992" y="331470"/>
                </a:lnTo>
                <a:lnTo>
                  <a:pt x="597342" y="367030"/>
                </a:lnTo>
                <a:lnTo>
                  <a:pt x="585982" y="416560"/>
                </a:lnTo>
                <a:lnTo>
                  <a:pt x="567418" y="461010"/>
                </a:lnTo>
                <a:lnTo>
                  <a:pt x="541405" y="500380"/>
                </a:lnTo>
                <a:lnTo>
                  <a:pt x="507694" y="535940"/>
                </a:lnTo>
                <a:lnTo>
                  <a:pt x="466039" y="565150"/>
                </a:lnTo>
                <a:lnTo>
                  <a:pt x="490411" y="565150"/>
                </a:lnTo>
                <a:lnTo>
                  <a:pt x="523895" y="537210"/>
                </a:lnTo>
                <a:lnTo>
                  <a:pt x="554448" y="502920"/>
                </a:lnTo>
                <a:lnTo>
                  <a:pt x="578750" y="464820"/>
                </a:lnTo>
                <a:lnTo>
                  <a:pt x="596523" y="424180"/>
                </a:lnTo>
                <a:lnTo>
                  <a:pt x="607489" y="379730"/>
                </a:lnTo>
                <a:lnTo>
                  <a:pt x="611372" y="335280"/>
                </a:lnTo>
                <a:lnTo>
                  <a:pt x="607892" y="289560"/>
                </a:lnTo>
                <a:lnTo>
                  <a:pt x="596774" y="242570"/>
                </a:lnTo>
                <a:lnTo>
                  <a:pt x="578934" y="200660"/>
                </a:lnTo>
                <a:lnTo>
                  <a:pt x="554918" y="162560"/>
                </a:lnTo>
                <a:lnTo>
                  <a:pt x="524828" y="128270"/>
                </a:lnTo>
                <a:lnTo>
                  <a:pt x="499744" y="107950"/>
                </a:lnTo>
                <a:close/>
              </a:path>
              <a:path w="659765" h="664210">
                <a:moveTo>
                  <a:pt x="256303" y="30479"/>
                </a:moveTo>
                <a:lnTo>
                  <a:pt x="216843" y="30479"/>
                </a:lnTo>
                <a:lnTo>
                  <a:pt x="214037" y="41909"/>
                </a:lnTo>
                <a:lnTo>
                  <a:pt x="211445" y="53339"/>
                </a:lnTo>
                <a:lnTo>
                  <a:pt x="208852" y="63499"/>
                </a:lnTo>
                <a:lnTo>
                  <a:pt x="206046" y="73659"/>
                </a:lnTo>
                <a:lnTo>
                  <a:pt x="204607" y="78739"/>
                </a:lnTo>
                <a:lnTo>
                  <a:pt x="198356" y="80009"/>
                </a:lnTo>
                <a:lnTo>
                  <a:pt x="193810" y="81279"/>
                </a:lnTo>
                <a:lnTo>
                  <a:pt x="153042" y="107949"/>
                </a:lnTo>
                <a:lnTo>
                  <a:pt x="118613" y="139699"/>
                </a:lnTo>
                <a:lnTo>
                  <a:pt x="90388" y="175259"/>
                </a:lnTo>
                <a:lnTo>
                  <a:pt x="68233" y="217169"/>
                </a:lnTo>
                <a:lnTo>
                  <a:pt x="52013" y="261619"/>
                </a:lnTo>
                <a:lnTo>
                  <a:pt x="53150" y="267969"/>
                </a:lnTo>
                <a:lnTo>
                  <a:pt x="57127" y="269239"/>
                </a:lnTo>
                <a:lnTo>
                  <a:pt x="62242" y="270509"/>
                </a:lnTo>
                <a:lnTo>
                  <a:pt x="74311" y="231139"/>
                </a:lnTo>
                <a:lnTo>
                  <a:pt x="91658" y="195579"/>
                </a:lnTo>
                <a:lnTo>
                  <a:pt x="114119" y="162559"/>
                </a:lnTo>
                <a:lnTo>
                  <a:pt x="141531" y="133349"/>
                </a:lnTo>
                <a:lnTo>
                  <a:pt x="181092" y="102869"/>
                </a:lnTo>
                <a:lnTo>
                  <a:pt x="203773" y="88899"/>
                </a:lnTo>
                <a:lnTo>
                  <a:pt x="242075" y="88900"/>
                </a:lnTo>
                <a:lnTo>
                  <a:pt x="241846" y="85090"/>
                </a:lnTo>
                <a:lnTo>
                  <a:pt x="293595" y="62230"/>
                </a:lnTo>
                <a:lnTo>
                  <a:pt x="334627" y="59690"/>
                </a:lnTo>
                <a:lnTo>
                  <a:pt x="408218" y="59690"/>
                </a:lnTo>
                <a:lnTo>
                  <a:pt x="404507" y="58420"/>
                </a:lnTo>
                <a:lnTo>
                  <a:pt x="247529" y="58419"/>
                </a:lnTo>
                <a:lnTo>
                  <a:pt x="249568" y="48259"/>
                </a:lnTo>
                <a:lnTo>
                  <a:pt x="256303" y="30479"/>
                </a:lnTo>
                <a:close/>
              </a:path>
              <a:path w="659765" h="664210">
                <a:moveTo>
                  <a:pt x="408218" y="59690"/>
                </a:moveTo>
                <a:lnTo>
                  <a:pt x="334627" y="59690"/>
                </a:lnTo>
                <a:lnTo>
                  <a:pt x="375438" y="63500"/>
                </a:lnTo>
                <a:lnTo>
                  <a:pt x="416033" y="74930"/>
                </a:lnTo>
                <a:lnTo>
                  <a:pt x="416033" y="78740"/>
                </a:lnTo>
                <a:lnTo>
                  <a:pt x="273933" y="78740"/>
                </a:lnTo>
                <a:lnTo>
                  <a:pt x="269387" y="80010"/>
                </a:lnTo>
                <a:lnTo>
                  <a:pt x="260598" y="81280"/>
                </a:lnTo>
                <a:lnTo>
                  <a:pt x="255749" y="88900"/>
                </a:lnTo>
                <a:lnTo>
                  <a:pt x="256009" y="96520"/>
                </a:lnTo>
                <a:lnTo>
                  <a:pt x="256215" y="100330"/>
                </a:lnTo>
                <a:lnTo>
                  <a:pt x="256621" y="106680"/>
                </a:lnTo>
                <a:lnTo>
                  <a:pt x="262000" y="111760"/>
                </a:lnTo>
                <a:lnTo>
                  <a:pt x="270524" y="113030"/>
                </a:lnTo>
                <a:lnTo>
                  <a:pt x="274501" y="114300"/>
                </a:lnTo>
                <a:lnTo>
                  <a:pt x="442741" y="114300"/>
                </a:lnTo>
                <a:lnTo>
                  <a:pt x="445885" y="116840"/>
                </a:lnTo>
                <a:lnTo>
                  <a:pt x="443612" y="125730"/>
                </a:lnTo>
                <a:lnTo>
                  <a:pt x="443044" y="128270"/>
                </a:lnTo>
                <a:lnTo>
                  <a:pt x="438857" y="149860"/>
                </a:lnTo>
                <a:lnTo>
                  <a:pt x="432991" y="161290"/>
                </a:lnTo>
                <a:lnTo>
                  <a:pt x="421420" y="165100"/>
                </a:lnTo>
                <a:lnTo>
                  <a:pt x="302952" y="165100"/>
                </a:lnTo>
                <a:lnTo>
                  <a:pt x="293039" y="166370"/>
                </a:lnTo>
                <a:lnTo>
                  <a:pt x="285933" y="170180"/>
                </a:lnTo>
                <a:lnTo>
                  <a:pt x="281653" y="176530"/>
                </a:lnTo>
                <a:lnTo>
                  <a:pt x="280222" y="184150"/>
                </a:lnTo>
                <a:lnTo>
                  <a:pt x="281728" y="191770"/>
                </a:lnTo>
                <a:lnTo>
                  <a:pt x="285933" y="196850"/>
                </a:lnTo>
                <a:lnTo>
                  <a:pt x="292965" y="200660"/>
                </a:lnTo>
                <a:lnTo>
                  <a:pt x="302952" y="201930"/>
                </a:lnTo>
                <a:lnTo>
                  <a:pt x="412358" y="201930"/>
                </a:lnTo>
                <a:lnTo>
                  <a:pt x="403255" y="214630"/>
                </a:lnTo>
                <a:lnTo>
                  <a:pt x="393516" y="226060"/>
                </a:lnTo>
                <a:lnTo>
                  <a:pt x="383245" y="237490"/>
                </a:lnTo>
                <a:lnTo>
                  <a:pt x="372543" y="247650"/>
                </a:lnTo>
                <a:lnTo>
                  <a:pt x="371142" y="247650"/>
                </a:lnTo>
                <a:lnTo>
                  <a:pt x="368300" y="250190"/>
                </a:lnTo>
                <a:lnTo>
                  <a:pt x="353200" y="261620"/>
                </a:lnTo>
                <a:lnTo>
                  <a:pt x="342819" y="265430"/>
                </a:lnTo>
                <a:lnTo>
                  <a:pt x="405199" y="265430"/>
                </a:lnTo>
                <a:lnTo>
                  <a:pt x="440046" y="226060"/>
                </a:lnTo>
                <a:lnTo>
                  <a:pt x="460297" y="190500"/>
                </a:lnTo>
                <a:lnTo>
                  <a:pt x="473994" y="151130"/>
                </a:lnTo>
                <a:lnTo>
                  <a:pt x="481117" y="110490"/>
                </a:lnTo>
                <a:lnTo>
                  <a:pt x="484223" y="107950"/>
                </a:lnTo>
                <a:lnTo>
                  <a:pt x="499744" y="107950"/>
                </a:lnTo>
                <a:lnTo>
                  <a:pt x="488769" y="99060"/>
                </a:lnTo>
                <a:lnTo>
                  <a:pt x="483390" y="95250"/>
                </a:lnTo>
                <a:lnTo>
                  <a:pt x="480813" y="91440"/>
                </a:lnTo>
                <a:lnTo>
                  <a:pt x="480245" y="85090"/>
                </a:lnTo>
                <a:lnTo>
                  <a:pt x="479677" y="77470"/>
                </a:lnTo>
                <a:lnTo>
                  <a:pt x="478825" y="73660"/>
                </a:lnTo>
                <a:lnTo>
                  <a:pt x="441339" y="73660"/>
                </a:lnTo>
                <a:lnTo>
                  <a:pt x="437058" y="69850"/>
                </a:lnTo>
                <a:lnTo>
                  <a:pt x="433952" y="68580"/>
                </a:lnTo>
                <a:lnTo>
                  <a:pt x="408218" y="59690"/>
                </a:lnTo>
                <a:close/>
              </a:path>
              <a:path w="659765" h="664210">
                <a:moveTo>
                  <a:pt x="341042" y="0"/>
                </a:moveTo>
                <a:lnTo>
                  <a:pt x="264036" y="5079"/>
                </a:lnTo>
                <a:lnTo>
                  <a:pt x="214002" y="19049"/>
                </a:lnTo>
                <a:lnTo>
                  <a:pt x="163196" y="44449"/>
                </a:lnTo>
                <a:lnTo>
                  <a:pt x="116225" y="76199"/>
                </a:lnTo>
                <a:lnTo>
                  <a:pt x="82871" y="107949"/>
                </a:lnTo>
                <a:lnTo>
                  <a:pt x="54329" y="142239"/>
                </a:lnTo>
                <a:lnTo>
                  <a:pt x="31164" y="181609"/>
                </a:lnTo>
                <a:lnTo>
                  <a:pt x="13941" y="223519"/>
                </a:lnTo>
                <a:lnTo>
                  <a:pt x="14509" y="228599"/>
                </a:lnTo>
                <a:lnTo>
                  <a:pt x="14774" y="233679"/>
                </a:lnTo>
                <a:lnTo>
                  <a:pt x="21593" y="234949"/>
                </a:lnTo>
                <a:lnTo>
                  <a:pt x="40731" y="187959"/>
                </a:lnTo>
                <a:lnTo>
                  <a:pt x="65201" y="147319"/>
                </a:lnTo>
                <a:lnTo>
                  <a:pt x="95025" y="110489"/>
                </a:lnTo>
                <a:lnTo>
                  <a:pt x="130225" y="80009"/>
                </a:lnTo>
                <a:lnTo>
                  <a:pt x="170824" y="52069"/>
                </a:lnTo>
                <a:lnTo>
                  <a:pt x="216843" y="30479"/>
                </a:lnTo>
                <a:lnTo>
                  <a:pt x="256303" y="30479"/>
                </a:lnTo>
                <a:lnTo>
                  <a:pt x="258022" y="21589"/>
                </a:lnTo>
                <a:lnTo>
                  <a:pt x="258325" y="16509"/>
                </a:lnTo>
                <a:lnTo>
                  <a:pt x="269955" y="16509"/>
                </a:lnTo>
                <a:lnTo>
                  <a:pt x="293422" y="12699"/>
                </a:lnTo>
                <a:lnTo>
                  <a:pt x="316902" y="11430"/>
                </a:lnTo>
                <a:lnTo>
                  <a:pt x="413260" y="11430"/>
                </a:lnTo>
                <a:lnTo>
                  <a:pt x="392199" y="5080"/>
                </a:lnTo>
                <a:lnTo>
                  <a:pt x="366723" y="1270"/>
                </a:lnTo>
                <a:lnTo>
                  <a:pt x="341042" y="0"/>
                </a:lnTo>
                <a:close/>
              </a:path>
              <a:path w="659765" h="664210">
                <a:moveTo>
                  <a:pt x="413260" y="11430"/>
                </a:moveTo>
                <a:lnTo>
                  <a:pt x="340425" y="11430"/>
                </a:lnTo>
                <a:lnTo>
                  <a:pt x="364019" y="12700"/>
                </a:lnTo>
                <a:lnTo>
                  <a:pt x="376082" y="13970"/>
                </a:lnTo>
                <a:lnTo>
                  <a:pt x="423070" y="29210"/>
                </a:lnTo>
                <a:lnTo>
                  <a:pt x="441907" y="66040"/>
                </a:lnTo>
                <a:lnTo>
                  <a:pt x="441339" y="73660"/>
                </a:lnTo>
                <a:lnTo>
                  <a:pt x="478825" y="73660"/>
                </a:lnTo>
                <a:lnTo>
                  <a:pt x="477972" y="69850"/>
                </a:lnTo>
                <a:lnTo>
                  <a:pt x="477139" y="62230"/>
                </a:lnTo>
                <a:lnTo>
                  <a:pt x="476836" y="58420"/>
                </a:lnTo>
                <a:lnTo>
                  <a:pt x="472290" y="53340"/>
                </a:lnTo>
                <a:lnTo>
                  <a:pt x="476836" y="50800"/>
                </a:lnTo>
                <a:lnTo>
                  <a:pt x="480548" y="48260"/>
                </a:lnTo>
                <a:lnTo>
                  <a:pt x="497871" y="48260"/>
                </a:lnTo>
                <a:lnTo>
                  <a:pt x="481950" y="38100"/>
                </a:lnTo>
                <a:lnTo>
                  <a:pt x="475792" y="35560"/>
                </a:lnTo>
                <a:lnTo>
                  <a:pt x="470557" y="31750"/>
                </a:lnTo>
                <a:lnTo>
                  <a:pt x="466330" y="26670"/>
                </a:lnTo>
                <a:lnTo>
                  <a:pt x="463198" y="20320"/>
                </a:lnTo>
                <a:lnTo>
                  <a:pt x="460365" y="15240"/>
                </a:lnTo>
                <a:lnTo>
                  <a:pt x="431376" y="15240"/>
                </a:lnTo>
                <a:lnTo>
                  <a:pt x="425125" y="13970"/>
                </a:lnTo>
                <a:lnTo>
                  <a:pt x="417473" y="12700"/>
                </a:lnTo>
                <a:lnTo>
                  <a:pt x="413260" y="11430"/>
                </a:lnTo>
                <a:close/>
              </a:path>
              <a:path w="659765" h="664210">
                <a:moveTo>
                  <a:pt x="314838" y="48260"/>
                </a:moveTo>
                <a:lnTo>
                  <a:pt x="285538" y="52070"/>
                </a:lnTo>
                <a:lnTo>
                  <a:pt x="256317" y="57149"/>
                </a:lnTo>
                <a:lnTo>
                  <a:pt x="253779" y="57149"/>
                </a:lnTo>
                <a:lnTo>
                  <a:pt x="251506" y="58419"/>
                </a:lnTo>
                <a:lnTo>
                  <a:pt x="404507" y="58420"/>
                </a:lnTo>
                <a:lnTo>
                  <a:pt x="389394" y="55880"/>
                </a:lnTo>
                <a:lnTo>
                  <a:pt x="373983" y="52070"/>
                </a:lnTo>
                <a:lnTo>
                  <a:pt x="344293" y="49530"/>
                </a:lnTo>
                <a:lnTo>
                  <a:pt x="314838" y="48260"/>
                </a:lnTo>
                <a:close/>
              </a:path>
              <a:path w="659765" h="664210">
                <a:moveTo>
                  <a:pt x="453012" y="7620"/>
                </a:moveTo>
                <a:lnTo>
                  <a:pt x="446060" y="7620"/>
                </a:lnTo>
                <a:lnTo>
                  <a:pt x="438763" y="10160"/>
                </a:lnTo>
                <a:lnTo>
                  <a:pt x="431376" y="15240"/>
                </a:lnTo>
                <a:lnTo>
                  <a:pt x="460365" y="15240"/>
                </a:lnTo>
                <a:lnTo>
                  <a:pt x="458948" y="12700"/>
                </a:lnTo>
                <a:lnTo>
                  <a:pt x="453012" y="7620"/>
                </a:lnTo>
                <a:close/>
              </a:path>
            </a:pathLst>
          </a:custGeom>
          <a:solidFill>
            <a:srgbClr val="E47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67550" y="3147537"/>
            <a:ext cx="274955" cy="570865"/>
          </a:xfrm>
          <a:custGeom>
            <a:avLst/>
            <a:gdLst/>
            <a:ahLst/>
            <a:cxnLst/>
            <a:rect l="l" t="t" r="r" b="b"/>
            <a:pathLst>
              <a:path w="274954" h="570864">
                <a:moveTo>
                  <a:pt x="194849" y="309338"/>
                </a:moveTo>
                <a:lnTo>
                  <a:pt x="139319" y="309338"/>
                </a:lnTo>
                <a:lnTo>
                  <a:pt x="143562" y="312489"/>
                </a:lnTo>
                <a:lnTo>
                  <a:pt x="158199" y="323964"/>
                </a:lnTo>
                <a:lnTo>
                  <a:pt x="197281" y="363171"/>
                </a:lnTo>
                <a:lnTo>
                  <a:pt x="222461" y="405011"/>
                </a:lnTo>
                <a:lnTo>
                  <a:pt x="236712" y="448674"/>
                </a:lnTo>
                <a:lnTo>
                  <a:pt x="238131" y="489893"/>
                </a:lnTo>
                <a:lnTo>
                  <a:pt x="238183" y="494752"/>
                </a:lnTo>
                <a:lnTo>
                  <a:pt x="225428" y="542320"/>
                </a:lnTo>
                <a:lnTo>
                  <a:pt x="222993" y="551259"/>
                </a:lnTo>
                <a:lnTo>
                  <a:pt x="223709" y="558792"/>
                </a:lnTo>
                <a:lnTo>
                  <a:pt x="227415" y="564780"/>
                </a:lnTo>
                <a:lnTo>
                  <a:pt x="233952" y="569084"/>
                </a:lnTo>
                <a:lnTo>
                  <a:pt x="241595" y="570804"/>
                </a:lnTo>
                <a:lnTo>
                  <a:pt x="248470" y="569227"/>
                </a:lnTo>
                <a:lnTo>
                  <a:pt x="254366" y="564440"/>
                </a:lnTo>
                <a:lnTo>
                  <a:pt x="258954" y="556557"/>
                </a:lnTo>
                <a:lnTo>
                  <a:pt x="269278" y="525925"/>
                </a:lnTo>
                <a:lnTo>
                  <a:pt x="274345" y="494752"/>
                </a:lnTo>
                <a:lnTo>
                  <a:pt x="274340" y="463152"/>
                </a:lnTo>
                <a:lnTo>
                  <a:pt x="269448" y="431239"/>
                </a:lnTo>
                <a:lnTo>
                  <a:pt x="255801" y="389903"/>
                </a:lnTo>
                <a:lnTo>
                  <a:pt x="235221" y="353243"/>
                </a:lnTo>
                <a:lnTo>
                  <a:pt x="208248" y="320911"/>
                </a:lnTo>
                <a:lnTo>
                  <a:pt x="194849" y="309338"/>
                </a:lnTo>
                <a:close/>
              </a:path>
              <a:path w="274954" h="570864">
                <a:moveTo>
                  <a:pt x="32960" y="138"/>
                </a:moveTo>
                <a:lnTo>
                  <a:pt x="2463" y="60009"/>
                </a:lnTo>
                <a:lnTo>
                  <a:pt x="71" y="104298"/>
                </a:lnTo>
                <a:lnTo>
                  <a:pt x="0" y="106310"/>
                </a:lnTo>
                <a:lnTo>
                  <a:pt x="8395" y="151664"/>
                </a:lnTo>
                <a:lnTo>
                  <a:pt x="27336" y="196587"/>
                </a:lnTo>
                <a:lnTo>
                  <a:pt x="58964" y="241645"/>
                </a:lnTo>
                <a:lnTo>
                  <a:pt x="99542" y="278588"/>
                </a:lnTo>
                <a:lnTo>
                  <a:pt x="106626" y="284017"/>
                </a:lnTo>
                <a:lnTo>
                  <a:pt x="106361" y="287433"/>
                </a:lnTo>
                <a:lnTo>
                  <a:pt x="67186" y="320911"/>
                </a:lnTo>
                <a:lnTo>
                  <a:pt x="39838" y="353794"/>
                </a:lnTo>
                <a:lnTo>
                  <a:pt x="14293" y="402291"/>
                </a:lnTo>
                <a:lnTo>
                  <a:pt x="1268" y="452204"/>
                </a:lnTo>
                <a:lnTo>
                  <a:pt x="1561" y="503670"/>
                </a:lnTo>
                <a:lnTo>
                  <a:pt x="15971" y="556822"/>
                </a:lnTo>
                <a:lnTo>
                  <a:pt x="20195" y="564150"/>
                </a:lnTo>
                <a:lnTo>
                  <a:pt x="26039" y="568890"/>
                </a:lnTo>
                <a:lnTo>
                  <a:pt x="32891" y="570804"/>
                </a:lnTo>
                <a:lnTo>
                  <a:pt x="40141" y="569654"/>
                </a:lnTo>
                <a:lnTo>
                  <a:pt x="43816" y="528084"/>
                </a:lnTo>
                <a:lnTo>
                  <a:pt x="41543" y="520112"/>
                </a:lnTo>
                <a:lnTo>
                  <a:pt x="38475" y="508414"/>
                </a:lnTo>
                <a:lnTo>
                  <a:pt x="39104" y="502406"/>
                </a:lnTo>
                <a:lnTo>
                  <a:pt x="44798" y="500193"/>
                </a:lnTo>
                <a:lnTo>
                  <a:pt x="56923" y="499877"/>
                </a:lnTo>
                <a:lnTo>
                  <a:pt x="210765" y="499749"/>
                </a:lnTo>
                <a:lnTo>
                  <a:pt x="217738" y="498434"/>
                </a:lnTo>
                <a:lnTo>
                  <a:pt x="222018" y="489893"/>
                </a:lnTo>
                <a:lnTo>
                  <a:pt x="224018" y="480603"/>
                </a:lnTo>
                <a:lnTo>
                  <a:pt x="220830" y="472382"/>
                </a:lnTo>
                <a:lnTo>
                  <a:pt x="213329" y="466510"/>
                </a:lnTo>
                <a:lnTo>
                  <a:pt x="202395" y="464267"/>
                </a:lnTo>
                <a:lnTo>
                  <a:pt x="71963" y="464267"/>
                </a:lnTo>
                <a:lnTo>
                  <a:pt x="49153" y="463662"/>
                </a:lnTo>
                <a:lnTo>
                  <a:pt x="38649" y="459427"/>
                </a:lnTo>
                <a:lnTo>
                  <a:pt x="37841" y="447931"/>
                </a:lnTo>
                <a:lnTo>
                  <a:pt x="44119" y="425545"/>
                </a:lnTo>
                <a:lnTo>
                  <a:pt x="47225" y="415864"/>
                </a:lnTo>
                <a:lnTo>
                  <a:pt x="51506" y="412143"/>
                </a:lnTo>
                <a:lnTo>
                  <a:pt x="184142" y="412143"/>
                </a:lnTo>
                <a:lnTo>
                  <a:pt x="190251" y="411168"/>
                </a:lnTo>
                <a:lnTo>
                  <a:pt x="196262" y="407564"/>
                </a:lnTo>
                <a:lnTo>
                  <a:pt x="200093" y="401989"/>
                </a:lnTo>
                <a:lnTo>
                  <a:pt x="201561" y="394794"/>
                </a:lnTo>
                <a:lnTo>
                  <a:pt x="200262" y="387575"/>
                </a:lnTo>
                <a:lnTo>
                  <a:pt x="66849" y="376268"/>
                </a:lnTo>
                <a:lnTo>
                  <a:pt x="82584" y="357900"/>
                </a:lnTo>
                <a:lnTo>
                  <a:pt x="114566" y="325733"/>
                </a:lnTo>
                <a:lnTo>
                  <a:pt x="139319" y="309338"/>
                </a:lnTo>
                <a:lnTo>
                  <a:pt x="194849" y="309338"/>
                </a:lnTo>
                <a:lnTo>
                  <a:pt x="175422" y="292559"/>
                </a:lnTo>
                <a:lnTo>
                  <a:pt x="168035" y="287433"/>
                </a:lnTo>
                <a:lnTo>
                  <a:pt x="167732" y="284017"/>
                </a:lnTo>
                <a:lnTo>
                  <a:pt x="175119" y="278588"/>
                </a:lnTo>
                <a:lnTo>
                  <a:pt x="192213" y="265167"/>
                </a:lnTo>
                <a:lnTo>
                  <a:pt x="195211" y="262378"/>
                </a:lnTo>
                <a:lnTo>
                  <a:pt x="139016" y="262378"/>
                </a:lnTo>
                <a:lnTo>
                  <a:pt x="135342" y="260935"/>
                </a:lnTo>
                <a:lnTo>
                  <a:pt x="105499" y="237013"/>
                </a:lnTo>
                <a:lnTo>
                  <a:pt x="62965" y="187478"/>
                </a:lnTo>
                <a:lnTo>
                  <a:pt x="40125" y="128487"/>
                </a:lnTo>
                <a:lnTo>
                  <a:pt x="36163" y="96060"/>
                </a:lnTo>
                <a:lnTo>
                  <a:pt x="36605" y="78484"/>
                </a:lnTo>
                <a:lnTo>
                  <a:pt x="39132" y="61233"/>
                </a:lnTo>
                <a:lnTo>
                  <a:pt x="43584" y="44302"/>
                </a:lnTo>
                <a:lnTo>
                  <a:pt x="49801" y="27687"/>
                </a:lnTo>
                <a:lnTo>
                  <a:pt x="51920" y="19105"/>
                </a:lnTo>
                <a:lnTo>
                  <a:pt x="50786" y="11562"/>
                </a:lnTo>
                <a:lnTo>
                  <a:pt x="46669" y="5457"/>
                </a:lnTo>
                <a:lnTo>
                  <a:pt x="39838" y="1189"/>
                </a:lnTo>
                <a:lnTo>
                  <a:pt x="32960" y="138"/>
                </a:lnTo>
                <a:close/>
              </a:path>
              <a:path w="274954" h="570864">
                <a:moveTo>
                  <a:pt x="210765" y="499749"/>
                </a:moveTo>
                <a:lnTo>
                  <a:pt x="165191" y="499749"/>
                </a:lnTo>
                <a:lnTo>
                  <a:pt x="201258" y="499877"/>
                </a:lnTo>
                <a:lnTo>
                  <a:pt x="210085" y="499877"/>
                </a:lnTo>
                <a:lnTo>
                  <a:pt x="210765" y="499749"/>
                </a:lnTo>
                <a:close/>
              </a:path>
              <a:path w="274954" h="570864">
                <a:moveTo>
                  <a:pt x="169783" y="464155"/>
                </a:moveTo>
                <a:lnTo>
                  <a:pt x="71963" y="464267"/>
                </a:lnTo>
                <a:lnTo>
                  <a:pt x="202395" y="464267"/>
                </a:lnTo>
                <a:lnTo>
                  <a:pt x="169783" y="464155"/>
                </a:lnTo>
                <a:close/>
              </a:path>
              <a:path w="274954" h="570864">
                <a:moveTo>
                  <a:pt x="184142" y="412143"/>
                </a:moveTo>
                <a:lnTo>
                  <a:pt x="51506" y="412143"/>
                </a:lnTo>
                <a:lnTo>
                  <a:pt x="62037" y="412447"/>
                </a:lnTo>
                <a:lnTo>
                  <a:pt x="122125" y="412760"/>
                </a:lnTo>
                <a:lnTo>
                  <a:pt x="182241" y="412447"/>
                </a:lnTo>
                <a:lnTo>
                  <a:pt x="184142" y="412143"/>
                </a:lnTo>
                <a:close/>
              </a:path>
              <a:path w="274954" h="570864">
                <a:moveTo>
                  <a:pt x="175422" y="376002"/>
                </a:moveTo>
                <a:lnTo>
                  <a:pt x="168035" y="376268"/>
                </a:lnTo>
                <a:lnTo>
                  <a:pt x="178728" y="376268"/>
                </a:lnTo>
                <a:lnTo>
                  <a:pt x="175422" y="376002"/>
                </a:lnTo>
                <a:close/>
              </a:path>
              <a:path w="274954" h="570864">
                <a:moveTo>
                  <a:pt x="247818" y="193170"/>
                </a:moveTo>
                <a:lnTo>
                  <a:pt x="202395" y="193170"/>
                </a:lnTo>
                <a:lnTo>
                  <a:pt x="204100" y="196017"/>
                </a:lnTo>
                <a:lnTo>
                  <a:pt x="206373" y="199700"/>
                </a:lnTo>
                <a:lnTo>
                  <a:pt x="202395" y="202281"/>
                </a:lnTo>
                <a:lnTo>
                  <a:pt x="173670" y="232842"/>
                </a:lnTo>
                <a:lnTo>
                  <a:pt x="144130" y="258391"/>
                </a:lnTo>
                <a:lnTo>
                  <a:pt x="139016" y="262378"/>
                </a:lnTo>
                <a:lnTo>
                  <a:pt x="195211" y="262378"/>
                </a:lnTo>
                <a:lnTo>
                  <a:pt x="208020" y="250462"/>
                </a:lnTo>
                <a:lnTo>
                  <a:pt x="222436" y="234368"/>
                </a:lnTo>
                <a:lnTo>
                  <a:pt x="235353" y="216783"/>
                </a:lnTo>
                <a:lnTo>
                  <a:pt x="247818" y="193170"/>
                </a:lnTo>
                <a:close/>
              </a:path>
              <a:path w="274954" h="570864">
                <a:moveTo>
                  <a:pt x="185787" y="158283"/>
                </a:moveTo>
                <a:lnTo>
                  <a:pt x="97534" y="158396"/>
                </a:lnTo>
                <a:lnTo>
                  <a:pt x="73402" y="176922"/>
                </a:lnTo>
                <a:lnTo>
                  <a:pt x="75294" y="184485"/>
                </a:lnTo>
                <a:lnTo>
                  <a:pt x="80008" y="190019"/>
                </a:lnTo>
                <a:lnTo>
                  <a:pt x="87387" y="193418"/>
                </a:lnTo>
                <a:lnTo>
                  <a:pt x="97269" y="194575"/>
                </a:lnTo>
                <a:lnTo>
                  <a:pt x="198417" y="194575"/>
                </a:lnTo>
                <a:lnTo>
                  <a:pt x="202395" y="193170"/>
                </a:lnTo>
                <a:lnTo>
                  <a:pt x="247818" y="193170"/>
                </a:lnTo>
                <a:lnTo>
                  <a:pt x="260867" y="168449"/>
                </a:lnTo>
                <a:lnTo>
                  <a:pt x="263360" y="158699"/>
                </a:lnTo>
                <a:lnTo>
                  <a:pt x="223420" y="158699"/>
                </a:lnTo>
                <a:lnTo>
                  <a:pt x="215199" y="158396"/>
                </a:lnTo>
                <a:lnTo>
                  <a:pt x="185787" y="158283"/>
                </a:lnTo>
                <a:close/>
              </a:path>
              <a:path w="274954" h="570864">
                <a:moveTo>
                  <a:pt x="273478" y="106879"/>
                </a:moveTo>
                <a:lnTo>
                  <a:pt x="236225" y="106879"/>
                </a:lnTo>
                <a:lnTo>
                  <a:pt x="239899" y="108853"/>
                </a:lnTo>
                <a:lnTo>
                  <a:pt x="237247" y="118676"/>
                </a:lnTo>
                <a:lnTo>
                  <a:pt x="227966" y="155852"/>
                </a:lnTo>
                <a:lnTo>
                  <a:pt x="223420" y="158699"/>
                </a:lnTo>
                <a:lnTo>
                  <a:pt x="263360" y="158699"/>
                </a:lnTo>
                <a:lnTo>
                  <a:pt x="273592" y="118676"/>
                </a:lnTo>
                <a:lnTo>
                  <a:pt x="273478" y="106879"/>
                </a:lnTo>
                <a:close/>
              </a:path>
              <a:path w="274954" h="570864">
                <a:moveTo>
                  <a:pt x="241806" y="0"/>
                </a:moveTo>
                <a:lnTo>
                  <a:pt x="234217" y="1758"/>
                </a:lnTo>
                <a:lnTo>
                  <a:pt x="227565" y="6080"/>
                </a:lnTo>
                <a:lnTo>
                  <a:pt x="223818" y="12070"/>
                </a:lnTo>
                <a:lnTo>
                  <a:pt x="222997" y="19605"/>
                </a:lnTo>
                <a:lnTo>
                  <a:pt x="225125" y="28560"/>
                </a:lnTo>
                <a:lnTo>
                  <a:pt x="227673" y="35398"/>
                </a:lnTo>
                <a:lnTo>
                  <a:pt x="230168" y="42261"/>
                </a:lnTo>
                <a:lnTo>
                  <a:pt x="232556" y="49173"/>
                </a:lnTo>
                <a:lnTo>
                  <a:pt x="234785" y="56160"/>
                </a:lnTo>
                <a:lnTo>
                  <a:pt x="238763" y="69827"/>
                </a:lnTo>
                <a:lnTo>
                  <a:pt x="237626" y="70966"/>
                </a:lnTo>
                <a:lnTo>
                  <a:pt x="223988" y="71269"/>
                </a:lnTo>
                <a:lnTo>
                  <a:pt x="67417" y="71269"/>
                </a:lnTo>
                <a:lnTo>
                  <a:pt x="62871" y="72674"/>
                </a:lnTo>
                <a:lnTo>
                  <a:pt x="54650" y="74952"/>
                </a:lnTo>
                <a:lnTo>
                  <a:pt x="50635" y="81520"/>
                </a:lnTo>
                <a:lnTo>
                  <a:pt x="51203" y="90061"/>
                </a:lnTo>
                <a:lnTo>
                  <a:pt x="51506" y="99173"/>
                </a:lnTo>
                <a:lnTo>
                  <a:pt x="56620" y="104298"/>
                </a:lnTo>
                <a:lnTo>
                  <a:pt x="64879" y="106310"/>
                </a:lnTo>
                <a:lnTo>
                  <a:pt x="68856" y="107145"/>
                </a:lnTo>
                <a:lnTo>
                  <a:pt x="73402" y="106879"/>
                </a:lnTo>
                <a:lnTo>
                  <a:pt x="273478" y="106879"/>
                </a:lnTo>
                <a:lnTo>
                  <a:pt x="273097" y="67409"/>
                </a:lnTo>
                <a:lnTo>
                  <a:pt x="258954" y="14590"/>
                </a:lnTo>
                <a:lnTo>
                  <a:pt x="254413" y="6419"/>
                </a:lnTo>
                <a:lnTo>
                  <a:pt x="248617" y="1554"/>
                </a:lnTo>
                <a:lnTo>
                  <a:pt x="241806" y="0"/>
                </a:lnTo>
                <a:close/>
              </a:path>
              <a:path w="274954" h="570864">
                <a:moveTo>
                  <a:pt x="227133" y="106879"/>
                </a:moveTo>
                <a:lnTo>
                  <a:pt x="77645" y="106879"/>
                </a:lnTo>
                <a:lnTo>
                  <a:pt x="189786" y="106991"/>
                </a:lnTo>
                <a:lnTo>
                  <a:pt x="227133" y="106879"/>
                </a:lnTo>
                <a:close/>
              </a:path>
              <a:path w="274954" h="570864">
                <a:moveTo>
                  <a:pt x="113627" y="71141"/>
                </a:moveTo>
                <a:lnTo>
                  <a:pt x="76812" y="71269"/>
                </a:lnTo>
                <a:lnTo>
                  <a:pt x="223988" y="71269"/>
                </a:lnTo>
                <a:lnTo>
                  <a:pt x="113627" y="71141"/>
                </a:lnTo>
                <a:close/>
              </a:path>
            </a:pathLst>
          </a:custGeom>
          <a:solidFill>
            <a:srgbClr val="E479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09922" y="4662061"/>
            <a:ext cx="1314450" cy="981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7225" y="1228725"/>
            <a:ext cx="5981700" cy="604653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90805" rIns="0" bIns="0" rtlCol="0">
            <a:spAutoFit/>
          </a:bodyPr>
          <a:lstStyle/>
          <a:p>
            <a:pPr marL="146050" marR="411480">
              <a:lnSpc>
                <a:spcPts val="1950"/>
              </a:lnSpc>
              <a:spcBef>
                <a:spcPts val="715"/>
              </a:spcBef>
            </a:pPr>
            <a:r>
              <a:rPr lang="ru-RU" b="1" spc="15" dirty="0">
                <a:solidFill>
                  <a:srgbClr val="FFFFFF"/>
                </a:solidFill>
                <a:latin typeface="Arial"/>
                <a:cs typeface="Arial"/>
              </a:rPr>
              <a:t>Тремя основными компонентами векторной заместительной генной терапии являются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800" b="1" spc="-37" baseline="25462" dirty="0">
                <a:solidFill>
                  <a:srgbClr val="FFFFFF"/>
                </a:solidFill>
                <a:latin typeface="Arial"/>
                <a:cs typeface="Arial"/>
              </a:rPr>
              <a:t>1–3</a:t>
            </a:r>
            <a:endParaRPr sz="1800" baseline="25462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7225" y="3495675"/>
            <a:ext cx="5981700" cy="142875"/>
          </a:xfrm>
          <a:custGeom>
            <a:avLst/>
            <a:gdLst/>
            <a:ahLst/>
            <a:cxnLst/>
            <a:rect l="l" t="t" r="r" b="b"/>
            <a:pathLst>
              <a:path w="5981700" h="142875">
                <a:moveTo>
                  <a:pt x="0" y="142875"/>
                </a:moveTo>
                <a:lnTo>
                  <a:pt x="5981700" y="142875"/>
                </a:lnTo>
                <a:lnTo>
                  <a:pt x="598170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7225" y="1996440"/>
            <a:ext cx="6210150" cy="1468351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23850" marR="1196975" indent="-219710">
              <a:lnSpc>
                <a:spcPts val="1730"/>
              </a:lnSpc>
              <a:spcBef>
                <a:spcPts val="290"/>
              </a:spcBef>
              <a:buClr>
                <a:srgbClr val="ED7623"/>
              </a:buClr>
              <a:buFont typeface="Arial"/>
              <a:buChar char="•"/>
              <a:tabLst>
                <a:tab pos="323850" algn="l"/>
                <a:tab pos="324485" algn="l"/>
              </a:tabLst>
            </a:pPr>
            <a:r>
              <a:rPr lang="ru-RU" sz="1550" b="1" spc="15" dirty="0">
                <a:latin typeface="Arial"/>
                <a:cs typeface="Arial"/>
              </a:rPr>
              <a:t>Трансген </a:t>
            </a:r>
            <a:r>
              <a:rPr lang="ru-RU" sz="1550" spc="15" dirty="0">
                <a:latin typeface="Arial"/>
                <a:cs typeface="Arial"/>
              </a:rPr>
              <a:t>- представляющий интерес терапевтический ген, который при экспрессии синтезирует функциональный белок</a:t>
            </a:r>
          </a:p>
          <a:p>
            <a:pPr marL="323850" marR="1196975" indent="-219710">
              <a:lnSpc>
                <a:spcPts val="1730"/>
              </a:lnSpc>
              <a:spcBef>
                <a:spcPts val="290"/>
              </a:spcBef>
              <a:buClr>
                <a:srgbClr val="ED7623"/>
              </a:buClr>
              <a:buFont typeface="Arial"/>
              <a:buChar char="•"/>
              <a:tabLst>
                <a:tab pos="323850" algn="l"/>
                <a:tab pos="324485" algn="l"/>
              </a:tabLst>
            </a:pPr>
            <a:r>
              <a:rPr lang="ru-RU" sz="1550" b="1" spc="-5" dirty="0">
                <a:latin typeface="Arial"/>
                <a:cs typeface="Arial"/>
              </a:rPr>
              <a:t>Вектор</a:t>
            </a:r>
            <a:r>
              <a:rPr sz="1550" b="1" spc="-5" dirty="0">
                <a:latin typeface="Arial"/>
                <a:cs typeface="Arial"/>
              </a:rPr>
              <a:t> </a:t>
            </a:r>
            <a:r>
              <a:rPr sz="1550" spc="5" dirty="0">
                <a:latin typeface="Arial"/>
                <a:cs typeface="Arial"/>
              </a:rPr>
              <a:t>- </a:t>
            </a:r>
            <a:r>
              <a:rPr lang="ru-RU" sz="1550" spc="10" dirty="0">
                <a:latin typeface="Arial"/>
                <a:cs typeface="Arial"/>
              </a:rPr>
              <a:t>доставляет трансген к клеткам-</a:t>
            </a:r>
            <a:r>
              <a:rPr lang="ru-RU" sz="1550" spc="10" dirty="0" err="1">
                <a:latin typeface="Arial"/>
                <a:cs typeface="Arial"/>
              </a:rPr>
              <a:t>мишениям</a:t>
            </a:r>
            <a:r>
              <a:rPr lang="ru-RU" sz="1550" spc="10" dirty="0">
                <a:latin typeface="Arial"/>
                <a:cs typeface="Arial"/>
              </a:rPr>
              <a:t> или тканям</a:t>
            </a:r>
            <a:endParaRPr sz="1550" dirty="0">
              <a:latin typeface="Arial"/>
              <a:cs typeface="Arial"/>
            </a:endParaRPr>
          </a:p>
          <a:p>
            <a:pPr marL="324485" indent="-219710">
              <a:lnSpc>
                <a:spcPct val="100000"/>
              </a:lnSpc>
              <a:spcBef>
                <a:spcPts val="465"/>
              </a:spcBef>
              <a:buClr>
                <a:srgbClr val="ED7623"/>
              </a:buClr>
              <a:buFont typeface="Arial"/>
              <a:buChar char="•"/>
              <a:tabLst>
                <a:tab pos="323850" algn="l"/>
                <a:tab pos="324485" algn="l"/>
              </a:tabLst>
            </a:pPr>
            <a:r>
              <a:rPr lang="ru-RU" sz="1550" b="1" spc="15" dirty="0">
                <a:latin typeface="Arial"/>
                <a:cs typeface="Arial"/>
              </a:rPr>
              <a:t>Промотор</a:t>
            </a:r>
            <a:r>
              <a:rPr sz="1550" b="1" spc="15" dirty="0">
                <a:latin typeface="Arial"/>
                <a:cs typeface="Arial"/>
              </a:rPr>
              <a:t> </a:t>
            </a:r>
            <a:r>
              <a:rPr sz="1550" spc="5" dirty="0">
                <a:latin typeface="Arial"/>
                <a:cs typeface="Arial"/>
              </a:rPr>
              <a:t>- </a:t>
            </a:r>
            <a:r>
              <a:rPr lang="ru-RU" sz="1550" spc="20" dirty="0">
                <a:latin typeface="Arial"/>
                <a:cs typeface="Arial"/>
              </a:rPr>
              <a:t>направляет экспрессию трансгена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919829" y="2449606"/>
            <a:ext cx="628650" cy="887730"/>
          </a:xfrm>
          <a:custGeom>
            <a:avLst/>
            <a:gdLst/>
            <a:ahLst/>
            <a:cxnLst/>
            <a:rect l="l" t="t" r="r" b="b"/>
            <a:pathLst>
              <a:path w="628650" h="887729">
                <a:moveTo>
                  <a:pt x="340853" y="8019"/>
                </a:moveTo>
                <a:lnTo>
                  <a:pt x="332670" y="2246"/>
                </a:lnTo>
                <a:lnTo>
                  <a:pt x="323191" y="0"/>
                </a:lnTo>
                <a:lnTo>
                  <a:pt x="313637" y="1385"/>
                </a:lnTo>
                <a:lnTo>
                  <a:pt x="281125" y="31497"/>
                </a:lnTo>
                <a:lnTo>
                  <a:pt x="243668" y="87769"/>
                </a:lnTo>
                <a:lnTo>
                  <a:pt x="220908" y="151980"/>
                </a:lnTo>
                <a:lnTo>
                  <a:pt x="213148" y="222142"/>
                </a:lnTo>
                <a:lnTo>
                  <a:pt x="214511" y="256773"/>
                </a:lnTo>
                <a:lnTo>
                  <a:pt x="222491" y="304665"/>
                </a:lnTo>
                <a:lnTo>
                  <a:pt x="236335" y="348273"/>
                </a:lnTo>
                <a:lnTo>
                  <a:pt x="254532" y="388722"/>
                </a:lnTo>
                <a:lnTo>
                  <a:pt x="275570" y="427135"/>
                </a:lnTo>
                <a:lnTo>
                  <a:pt x="233647" y="439155"/>
                </a:lnTo>
                <a:lnTo>
                  <a:pt x="192359" y="454577"/>
                </a:lnTo>
                <a:lnTo>
                  <a:pt x="151902" y="475324"/>
                </a:lnTo>
                <a:lnTo>
                  <a:pt x="112476" y="503317"/>
                </a:lnTo>
                <a:lnTo>
                  <a:pt x="63851" y="552767"/>
                </a:lnTo>
                <a:lnTo>
                  <a:pt x="26098" y="613249"/>
                </a:lnTo>
                <a:lnTo>
                  <a:pt x="5534" y="674938"/>
                </a:lnTo>
                <a:lnTo>
                  <a:pt x="0" y="744515"/>
                </a:lnTo>
                <a:lnTo>
                  <a:pt x="2340" y="754149"/>
                </a:lnTo>
                <a:lnTo>
                  <a:pt x="8124" y="761977"/>
                </a:lnTo>
                <a:lnTo>
                  <a:pt x="16441" y="767139"/>
                </a:lnTo>
                <a:lnTo>
                  <a:pt x="26381" y="768772"/>
                </a:lnTo>
                <a:lnTo>
                  <a:pt x="36112" y="766424"/>
                </a:lnTo>
                <a:lnTo>
                  <a:pt x="43880" y="760753"/>
                </a:lnTo>
                <a:lnTo>
                  <a:pt x="48901" y="752578"/>
                </a:lnTo>
                <a:lnTo>
                  <a:pt x="50393" y="742715"/>
                </a:lnTo>
                <a:lnTo>
                  <a:pt x="50249" y="724500"/>
                </a:lnTo>
                <a:lnTo>
                  <a:pt x="51465" y="706833"/>
                </a:lnTo>
                <a:lnTo>
                  <a:pt x="53947" y="689772"/>
                </a:lnTo>
                <a:lnTo>
                  <a:pt x="57599" y="673375"/>
                </a:lnTo>
                <a:lnTo>
                  <a:pt x="205100" y="735364"/>
                </a:lnTo>
                <a:lnTo>
                  <a:pt x="75946" y="626267"/>
                </a:lnTo>
                <a:lnTo>
                  <a:pt x="85918" y="609017"/>
                </a:lnTo>
                <a:lnTo>
                  <a:pt x="97149" y="592601"/>
                </a:lnTo>
                <a:lnTo>
                  <a:pt x="109518" y="577054"/>
                </a:lnTo>
                <a:lnTo>
                  <a:pt x="122901" y="562409"/>
                </a:lnTo>
                <a:lnTo>
                  <a:pt x="294061" y="634519"/>
                </a:lnTo>
                <a:lnTo>
                  <a:pt x="166194" y="526510"/>
                </a:lnTo>
                <a:lnTo>
                  <a:pt x="198683" y="507569"/>
                </a:lnTo>
                <a:lnTo>
                  <a:pt x="232432" y="493112"/>
                </a:lnTo>
                <a:lnTo>
                  <a:pt x="267071" y="481808"/>
                </a:lnTo>
                <a:lnTo>
                  <a:pt x="302228" y="472328"/>
                </a:lnTo>
                <a:lnTo>
                  <a:pt x="396073" y="551599"/>
                </a:lnTo>
                <a:lnTo>
                  <a:pt x="391959" y="538636"/>
                </a:lnTo>
                <a:lnTo>
                  <a:pt x="373764" y="498186"/>
                </a:lnTo>
                <a:lnTo>
                  <a:pt x="352727" y="459771"/>
                </a:lnTo>
                <a:lnTo>
                  <a:pt x="372810" y="454060"/>
                </a:lnTo>
                <a:lnTo>
                  <a:pt x="326073" y="414581"/>
                </a:lnTo>
                <a:lnTo>
                  <a:pt x="305051" y="377365"/>
                </a:lnTo>
                <a:lnTo>
                  <a:pt x="286571" y="338691"/>
                </a:lnTo>
                <a:lnTo>
                  <a:pt x="272517" y="297656"/>
                </a:lnTo>
                <a:lnTo>
                  <a:pt x="264769" y="253363"/>
                </a:lnTo>
                <a:lnTo>
                  <a:pt x="263451" y="223604"/>
                </a:lnTo>
                <a:lnTo>
                  <a:pt x="265075" y="193738"/>
                </a:lnTo>
                <a:lnTo>
                  <a:pt x="278585" y="134867"/>
                </a:lnTo>
                <a:lnTo>
                  <a:pt x="302369" y="87083"/>
                </a:lnTo>
                <a:lnTo>
                  <a:pt x="339498" y="43868"/>
                </a:lnTo>
                <a:lnTo>
                  <a:pt x="345341" y="35668"/>
                </a:lnTo>
                <a:lnTo>
                  <a:pt x="347565" y="26272"/>
                </a:lnTo>
                <a:lnTo>
                  <a:pt x="346095" y="16712"/>
                </a:lnTo>
                <a:lnTo>
                  <a:pt x="340853" y="8019"/>
                </a:lnTo>
                <a:close/>
              </a:path>
              <a:path w="628650" h="887729">
                <a:moveTo>
                  <a:pt x="396073" y="551599"/>
                </a:moveTo>
                <a:lnTo>
                  <a:pt x="302228" y="472328"/>
                </a:lnTo>
                <a:lnTo>
                  <a:pt x="323108" y="509707"/>
                </a:lnTo>
                <a:lnTo>
                  <a:pt x="341516" y="548465"/>
                </a:lnTo>
                <a:lnTo>
                  <a:pt x="355543" y="589531"/>
                </a:lnTo>
                <a:lnTo>
                  <a:pt x="363282" y="633835"/>
                </a:lnTo>
                <a:lnTo>
                  <a:pt x="364703" y="663473"/>
                </a:lnTo>
                <a:lnTo>
                  <a:pt x="363092" y="693324"/>
                </a:lnTo>
                <a:lnTo>
                  <a:pt x="349731" y="752041"/>
                </a:lnTo>
                <a:lnTo>
                  <a:pt x="325901" y="799877"/>
                </a:lnTo>
                <a:lnTo>
                  <a:pt x="288568" y="843336"/>
                </a:lnTo>
                <a:lnTo>
                  <a:pt x="282867" y="851361"/>
                </a:lnTo>
                <a:lnTo>
                  <a:pt x="280708" y="860668"/>
                </a:lnTo>
                <a:lnTo>
                  <a:pt x="282202" y="870195"/>
                </a:lnTo>
                <a:lnTo>
                  <a:pt x="287460" y="878880"/>
                </a:lnTo>
                <a:lnTo>
                  <a:pt x="295505" y="884813"/>
                </a:lnTo>
                <a:lnTo>
                  <a:pt x="304937" y="887112"/>
                </a:lnTo>
                <a:lnTo>
                  <a:pt x="314536" y="885671"/>
                </a:lnTo>
                <a:lnTo>
                  <a:pt x="360007" y="838784"/>
                </a:lnTo>
                <a:lnTo>
                  <a:pt x="384673" y="799161"/>
                </a:lnTo>
                <a:lnTo>
                  <a:pt x="407386" y="734903"/>
                </a:lnTo>
                <a:lnTo>
                  <a:pt x="415145" y="664758"/>
                </a:lnTo>
                <a:lnTo>
                  <a:pt x="413773" y="630148"/>
                </a:lnTo>
                <a:lnTo>
                  <a:pt x="405800" y="582248"/>
                </a:lnTo>
                <a:lnTo>
                  <a:pt x="396073" y="551599"/>
                </a:lnTo>
                <a:close/>
              </a:path>
              <a:path w="628650" h="887729">
                <a:moveTo>
                  <a:pt x="316223" y="729805"/>
                </a:moveTo>
                <a:lnTo>
                  <a:pt x="307948" y="724139"/>
                </a:lnTo>
                <a:lnTo>
                  <a:pt x="75946" y="626267"/>
                </a:lnTo>
                <a:lnTo>
                  <a:pt x="205100" y="735364"/>
                </a:lnTo>
                <a:lnTo>
                  <a:pt x="288728" y="770510"/>
                </a:lnTo>
                <a:lnTo>
                  <a:pt x="298514" y="772522"/>
                </a:lnTo>
                <a:lnTo>
                  <a:pt x="307903" y="770687"/>
                </a:lnTo>
                <a:lnTo>
                  <a:pt x="315876" y="765436"/>
                </a:lnTo>
                <a:lnTo>
                  <a:pt x="321413" y="757203"/>
                </a:lnTo>
                <a:lnTo>
                  <a:pt x="323356" y="747413"/>
                </a:lnTo>
                <a:lnTo>
                  <a:pt x="321492" y="737922"/>
                </a:lnTo>
                <a:lnTo>
                  <a:pt x="316223" y="729805"/>
                </a:lnTo>
                <a:close/>
              </a:path>
              <a:path w="628650" h="887729">
                <a:moveTo>
                  <a:pt x="333198" y="598715"/>
                </a:moveTo>
                <a:lnTo>
                  <a:pt x="324923" y="593049"/>
                </a:lnTo>
                <a:lnTo>
                  <a:pt x="166194" y="526510"/>
                </a:lnTo>
                <a:lnTo>
                  <a:pt x="294061" y="634519"/>
                </a:lnTo>
                <a:lnTo>
                  <a:pt x="305700" y="639423"/>
                </a:lnTo>
                <a:lnTo>
                  <a:pt x="315528" y="641469"/>
                </a:lnTo>
                <a:lnTo>
                  <a:pt x="324986" y="639691"/>
                </a:lnTo>
                <a:lnTo>
                  <a:pt x="332971" y="634453"/>
                </a:lnTo>
                <a:lnTo>
                  <a:pt x="338385" y="626117"/>
                </a:lnTo>
                <a:lnTo>
                  <a:pt x="340328" y="616326"/>
                </a:lnTo>
                <a:lnTo>
                  <a:pt x="338466" y="606834"/>
                </a:lnTo>
                <a:lnTo>
                  <a:pt x="333198" y="598715"/>
                </a:lnTo>
                <a:close/>
              </a:path>
              <a:path w="628650" h="887729">
                <a:moveTo>
                  <a:pt x="501282" y="394009"/>
                </a:moveTo>
                <a:lnTo>
                  <a:pt x="461847" y="360699"/>
                </a:lnTo>
                <a:lnTo>
                  <a:pt x="429504" y="379468"/>
                </a:lnTo>
                <a:lnTo>
                  <a:pt x="395829" y="393838"/>
                </a:lnTo>
                <a:lnTo>
                  <a:pt x="361219" y="405109"/>
                </a:lnTo>
                <a:lnTo>
                  <a:pt x="326073" y="414581"/>
                </a:lnTo>
                <a:lnTo>
                  <a:pt x="372810" y="454060"/>
                </a:lnTo>
                <a:lnTo>
                  <a:pt x="394540" y="447880"/>
                </a:lnTo>
                <a:lnTo>
                  <a:pt x="435814" y="432477"/>
                </a:lnTo>
                <a:lnTo>
                  <a:pt x="476256" y="411747"/>
                </a:lnTo>
                <a:lnTo>
                  <a:pt x="501282" y="394009"/>
                </a:lnTo>
                <a:close/>
              </a:path>
              <a:path w="628650" h="887729">
                <a:moveTo>
                  <a:pt x="591305" y="293563"/>
                </a:moveTo>
                <a:lnTo>
                  <a:pt x="552341" y="260650"/>
                </a:lnTo>
                <a:lnTo>
                  <a:pt x="542235" y="278060"/>
                </a:lnTo>
                <a:lnTo>
                  <a:pt x="530959" y="294530"/>
                </a:lnTo>
                <a:lnTo>
                  <a:pt x="518638" y="310019"/>
                </a:lnTo>
                <a:lnTo>
                  <a:pt x="505403" y="324490"/>
                </a:lnTo>
                <a:lnTo>
                  <a:pt x="322601" y="247479"/>
                </a:lnTo>
                <a:lnTo>
                  <a:pt x="312763" y="245443"/>
                </a:lnTo>
                <a:lnTo>
                  <a:pt x="303282" y="247250"/>
                </a:lnTo>
                <a:lnTo>
                  <a:pt x="295229" y="252568"/>
                </a:lnTo>
                <a:lnTo>
                  <a:pt x="289679" y="261065"/>
                </a:lnTo>
                <a:lnTo>
                  <a:pt x="287765" y="270822"/>
                </a:lnTo>
                <a:lnTo>
                  <a:pt x="289704" y="280223"/>
                </a:lnTo>
                <a:lnTo>
                  <a:pt x="295054" y="288244"/>
                </a:lnTo>
                <a:lnTo>
                  <a:pt x="303374" y="293857"/>
                </a:lnTo>
                <a:lnTo>
                  <a:pt x="461847" y="360699"/>
                </a:lnTo>
                <a:lnTo>
                  <a:pt x="501282" y="394009"/>
                </a:lnTo>
                <a:lnTo>
                  <a:pt x="515578" y="383876"/>
                </a:lnTo>
                <a:lnTo>
                  <a:pt x="541067" y="360471"/>
                </a:lnTo>
                <a:lnTo>
                  <a:pt x="564319" y="334290"/>
                </a:lnTo>
                <a:lnTo>
                  <a:pt x="584856" y="305348"/>
                </a:lnTo>
                <a:lnTo>
                  <a:pt x="591305" y="293563"/>
                </a:lnTo>
                <a:close/>
              </a:path>
              <a:path w="628650" h="887729">
                <a:moveTo>
                  <a:pt x="607872" y="119241"/>
                </a:moveTo>
                <a:lnTo>
                  <a:pt x="577903" y="144192"/>
                </a:lnTo>
                <a:lnTo>
                  <a:pt x="577937" y="162538"/>
                </a:lnTo>
                <a:lnTo>
                  <a:pt x="576710" y="180218"/>
                </a:lnTo>
                <a:lnTo>
                  <a:pt x="574220" y="197288"/>
                </a:lnTo>
                <a:lnTo>
                  <a:pt x="570468" y="213803"/>
                </a:lnTo>
                <a:lnTo>
                  <a:pt x="339566" y="116400"/>
                </a:lnTo>
                <a:lnTo>
                  <a:pt x="329747" y="114426"/>
                </a:lnTo>
                <a:lnTo>
                  <a:pt x="320271" y="116364"/>
                </a:lnTo>
                <a:lnTo>
                  <a:pt x="312212" y="121717"/>
                </a:lnTo>
                <a:lnTo>
                  <a:pt x="306645" y="129987"/>
                </a:lnTo>
                <a:lnTo>
                  <a:pt x="304735" y="139738"/>
                </a:lnTo>
                <a:lnTo>
                  <a:pt x="306681" y="149130"/>
                </a:lnTo>
                <a:lnTo>
                  <a:pt x="312034" y="157149"/>
                </a:lnTo>
                <a:lnTo>
                  <a:pt x="320340" y="162778"/>
                </a:lnTo>
                <a:lnTo>
                  <a:pt x="552341" y="260650"/>
                </a:lnTo>
                <a:lnTo>
                  <a:pt x="591305" y="293563"/>
                </a:lnTo>
                <a:lnTo>
                  <a:pt x="614170" y="243802"/>
                </a:lnTo>
                <a:lnTo>
                  <a:pt x="627499" y="178280"/>
                </a:lnTo>
                <a:lnTo>
                  <a:pt x="628062" y="142669"/>
                </a:lnTo>
                <a:lnTo>
                  <a:pt x="626104" y="134642"/>
                </a:lnTo>
                <a:lnTo>
                  <a:pt x="607872" y="119241"/>
                </a:lnTo>
                <a:close/>
              </a:path>
            </a:pathLst>
          </a:custGeom>
          <a:solidFill>
            <a:srgbClr val="F66E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61468" y="351029"/>
            <a:ext cx="11118850" cy="86241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pc="30" dirty="0"/>
              <a:t>Заместительная генная терапия находится на этапе клинического развития</a:t>
            </a:r>
            <a:endParaRPr spc="10" dirty="0"/>
          </a:p>
        </p:txBody>
      </p:sp>
      <p:sp>
        <p:nvSpPr>
          <p:cNvPr id="26" name="object 26"/>
          <p:cNvSpPr txBox="1"/>
          <p:nvPr/>
        </p:nvSpPr>
        <p:spPr>
          <a:xfrm>
            <a:off x="528955" y="6579735"/>
            <a:ext cx="3792854" cy="1212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  <a:tabLst>
                <a:tab pos="310515" algn="l"/>
              </a:tabLst>
            </a:pPr>
            <a:fld id="{81D60167-4931-47E6-BA6A-407CBD079E47}" type="slidenum"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31</a:t>
            </a:fld>
            <a:r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	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f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d e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n d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f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2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u s</a:t>
            </a:r>
            <a:r>
              <a:rPr sz="6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1468" y="5942335"/>
            <a:ext cx="9421495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latin typeface="Arial"/>
                <a:cs typeface="Arial"/>
              </a:rPr>
              <a:t>1. </a:t>
            </a:r>
            <a:r>
              <a:rPr sz="800" dirty="0">
                <a:latin typeface="Arial"/>
                <a:cs typeface="Arial"/>
              </a:rPr>
              <a:t>Daya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and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Berns</a:t>
            </a:r>
            <a:r>
              <a:rPr sz="800" spc="-30" dirty="0">
                <a:latin typeface="Arial"/>
                <a:cs typeface="Arial"/>
              </a:rPr>
              <a:t> KI.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i="1" spc="30" dirty="0">
                <a:latin typeface="Arial"/>
                <a:cs typeface="Arial"/>
              </a:rPr>
              <a:t>Clin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Microbiol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Rev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2008;21: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583–593;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LundstromK.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Diseases</a:t>
            </a:r>
            <a:r>
              <a:rPr sz="800" spc="15" dirty="0">
                <a:latin typeface="Arial"/>
                <a:cs typeface="Arial"/>
              </a:rPr>
              <a:t>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2018;6: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42;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3.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Wang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D,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Gao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G.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i="1" spc="30" dirty="0">
                <a:latin typeface="Arial"/>
                <a:cs typeface="Arial"/>
              </a:rPr>
              <a:t>Discov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Med.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2014;18(97):67–77;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4.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Krotz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D</a:t>
            </a:r>
            <a:r>
              <a:rPr sz="800" i="1" spc="-25" dirty="0">
                <a:latin typeface="Arial"/>
                <a:cs typeface="Arial"/>
              </a:rPr>
              <a:t>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Tracking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Parkinson's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Disease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w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ith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PET.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5" dirty="0">
                <a:latin typeface="Arial"/>
                <a:cs typeface="Arial"/>
              </a:rPr>
              <a:t>https://new</a:t>
            </a:r>
            <a:r>
              <a:rPr sz="800" spc="-14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scenter.lbl.gov/2004/05/28/tracking-parkinsons-disease-with-pet/</a:t>
            </a:r>
            <a:r>
              <a:rPr sz="800" spc="-15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(</a:t>
            </a:r>
            <a:r>
              <a:rPr lang="ru-RU" sz="800" spc="5" dirty="0">
                <a:latin typeface="Arial"/>
                <a:cs typeface="Arial"/>
              </a:rPr>
              <a:t>по состоянию на</a:t>
            </a:r>
            <a:r>
              <a:rPr sz="800" spc="5" dirty="0">
                <a:latin typeface="Arial"/>
                <a:cs typeface="Arial"/>
              </a:rPr>
              <a:t>:</a:t>
            </a:r>
            <a:r>
              <a:rPr sz="800" spc="-155" dirty="0">
                <a:latin typeface="Arial"/>
                <a:cs typeface="Arial"/>
              </a:rPr>
              <a:t> </a:t>
            </a:r>
            <a:r>
              <a:rPr lang="ru-RU" sz="800" spc="5" dirty="0">
                <a:latin typeface="Arial"/>
                <a:cs typeface="Arial"/>
              </a:rPr>
              <a:t>октябрь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2019)/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89F9DC-7535-4BBB-A39D-03C86EDF3517}"/>
              </a:ext>
            </a:extLst>
          </p:cNvPr>
          <p:cNvSpPr txBox="1"/>
          <p:nvPr/>
        </p:nvSpPr>
        <p:spPr>
          <a:xfrm>
            <a:off x="6895981" y="2568674"/>
            <a:ext cx="4651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ДНК</a:t>
            </a:r>
          </a:p>
          <a:p>
            <a:r>
              <a:rPr lang="ru-RU" sz="1100" b="1" dirty="0"/>
              <a:t>(ген)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B1DE95-130F-4711-8A23-9FF1634E1253}"/>
              </a:ext>
            </a:extLst>
          </p:cNvPr>
          <p:cNvSpPr txBox="1"/>
          <p:nvPr/>
        </p:nvSpPr>
        <p:spPr>
          <a:xfrm>
            <a:off x="10620924" y="2530929"/>
            <a:ext cx="110799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/>
              <a:t>К</a:t>
            </a:r>
            <a:r>
              <a:rPr lang="en-US" sz="1050" b="1" dirty="0" err="1"/>
              <a:t>летка-мишень</a:t>
            </a:r>
            <a:endParaRPr lang="ru-RU" sz="1050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925" y="63182"/>
            <a:ext cx="10627995" cy="86241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pc="30" dirty="0"/>
              <a:t>Генная терапия как терапевтический вариант лечения дефицита AADC</a:t>
            </a:r>
            <a:endParaRPr spc="-20" dirty="0"/>
          </a:p>
        </p:txBody>
      </p:sp>
      <p:sp>
        <p:nvSpPr>
          <p:cNvPr id="8" name="object 8"/>
          <p:cNvSpPr txBox="1"/>
          <p:nvPr/>
        </p:nvSpPr>
        <p:spPr>
          <a:xfrm>
            <a:off x="528955" y="6579735"/>
            <a:ext cx="3792854" cy="1212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  <a:tabLst>
                <a:tab pos="310515" algn="l"/>
              </a:tabLst>
            </a:pPr>
            <a:fld id="{81D60167-4931-47E6-BA6A-407CBD079E47}" type="slidenum"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32</a:t>
            </a:fld>
            <a:r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	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f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d e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n d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f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2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u s</a:t>
            </a:r>
            <a:r>
              <a:rPr sz="6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440516"/>
              </p:ext>
            </p:extLst>
          </p:nvPr>
        </p:nvGraphicFramePr>
        <p:xfrm>
          <a:off x="152400" y="1073222"/>
          <a:ext cx="11734800" cy="4470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8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52876">
                <a:tc>
                  <a:txBody>
                    <a:bodyPr/>
                    <a:lstStyle/>
                    <a:p>
                      <a:pPr marL="84138" marR="387985" indent="0" algn="ctr" defTabSz="1071563">
                        <a:lnSpc>
                          <a:spcPct val="102400"/>
                        </a:lnSpc>
                        <a:spcBef>
                          <a:spcPts val="950"/>
                        </a:spcBef>
                      </a:pPr>
                      <a:r>
                        <a:rPr lang="ru-RU" sz="9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Идентификатор исследования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D7623"/>
                    </a:solidFill>
                  </a:tcPr>
                </a:tc>
                <a:tc>
                  <a:txBody>
                    <a:bodyPr/>
                    <a:lstStyle/>
                    <a:p>
                      <a:pPr marL="149225" marR="144780" indent="-65088" algn="ctr">
                        <a:lnSpc>
                          <a:spcPct val="102400"/>
                        </a:lnSpc>
                        <a:spcBef>
                          <a:spcPts val="950"/>
                        </a:spcBef>
                        <a:tabLst>
                          <a:tab pos="985838" algn="l"/>
                        </a:tabLst>
                      </a:pPr>
                      <a:r>
                        <a:rPr lang="ru-RU" sz="9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Положение мишени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D76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Фаза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D7623"/>
                    </a:solidFill>
                  </a:tcPr>
                </a:tc>
                <a:tc>
                  <a:txBody>
                    <a:bodyPr/>
                    <a:lstStyle/>
                    <a:p>
                      <a:pPr marL="84138" marR="170180" indent="-14288" algn="ctr">
                        <a:lnSpc>
                          <a:spcPct val="99500"/>
                        </a:lnSpc>
                        <a:spcBef>
                          <a:spcPts val="330"/>
                        </a:spcBef>
                      </a:pPr>
                      <a:r>
                        <a:rPr lang="ru-RU" sz="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Внедрённые геномы вектора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D76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84138" indent="0" algn="ctr">
                        <a:lnSpc>
                          <a:spcPct val="100000"/>
                        </a:lnSpc>
                      </a:pPr>
                      <a:r>
                        <a:rPr lang="ru-RU" sz="9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Публикации по теме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D7623"/>
                    </a:solidFill>
                  </a:tcPr>
                </a:tc>
                <a:tc>
                  <a:txBody>
                    <a:bodyPr/>
                    <a:lstStyle/>
                    <a:p>
                      <a:pPr marL="84138" marR="200660" indent="0" algn="ctr">
                        <a:lnSpc>
                          <a:spcPct val="99500"/>
                        </a:lnSpc>
                        <a:spcBef>
                          <a:spcPts val="330"/>
                        </a:spcBef>
                      </a:pPr>
                      <a:r>
                        <a:rPr lang="ru-RU" sz="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Планируемая продолжительность последующих исследований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D7623"/>
                    </a:solidFill>
                  </a:tcPr>
                </a:tc>
                <a:tc>
                  <a:txBody>
                    <a:bodyPr/>
                    <a:lstStyle/>
                    <a:p>
                      <a:pPr marL="192088" marR="167005" indent="-11113" algn="ctr">
                        <a:lnSpc>
                          <a:spcPct val="102400"/>
                        </a:lnSpc>
                        <a:spcBef>
                          <a:spcPts val="950"/>
                        </a:spcBef>
                      </a:pPr>
                      <a:r>
                        <a:rPr lang="ru-RU" sz="9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Число пациентов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D76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84138" indent="0" algn="ctr">
                        <a:lnSpc>
                          <a:spcPct val="100000"/>
                        </a:lnSpc>
                      </a:pPr>
                      <a:r>
                        <a:rPr lang="ru-RU" sz="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Характеристики пациента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D7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spc="-15" dirty="0">
                          <a:latin typeface="Arial"/>
                          <a:cs typeface="Arial"/>
                        </a:rPr>
                        <a:t>AADC-010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R w="12700">
                      <a:solidFill>
                        <a:srgbClr val="909E9E"/>
                      </a:solidFill>
                      <a:prstDash val="solid"/>
                    </a:lnR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lang="ru-RU" sz="900" spc="5" dirty="0">
                          <a:latin typeface="Arial"/>
                          <a:cs typeface="Arial"/>
                        </a:rPr>
                        <a:t>Скорлупа 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1/2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1.8x10</a:t>
                      </a:r>
                      <a:r>
                        <a:rPr sz="900" spc="-7" baseline="22222" dirty="0">
                          <a:latin typeface="Arial"/>
                          <a:cs typeface="Arial"/>
                        </a:rPr>
                        <a:t>11</a:t>
                      </a:r>
                      <a:endParaRPr sz="900" baseline="22222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 marR="151130">
                        <a:lnSpc>
                          <a:spcPct val="996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Chien 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YH,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et </a:t>
                      </a:r>
                      <a:r>
                        <a:rPr sz="900" i="1" spc="-10" dirty="0">
                          <a:latin typeface="Arial"/>
                          <a:cs typeface="Arial"/>
                        </a:rPr>
                        <a:t>al.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Lancet  Child </a:t>
                      </a:r>
                      <a:r>
                        <a:rPr sz="900" i="1" dirty="0">
                          <a:latin typeface="Arial"/>
                          <a:cs typeface="Arial"/>
                        </a:rPr>
                        <a:t>Adolesc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. 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2017;1(4):265–273</a:t>
                      </a:r>
                      <a:r>
                        <a:rPr sz="900" spc="-15" baseline="22222" dirty="0">
                          <a:latin typeface="Arial"/>
                          <a:cs typeface="Arial"/>
                        </a:rPr>
                        <a:t>1,2</a:t>
                      </a:r>
                      <a:endParaRPr sz="900" baseline="22222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spc="-10" dirty="0">
                          <a:latin typeface="Arial"/>
                          <a:cs typeface="Arial"/>
                        </a:rPr>
                        <a:t>лет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900" spc="-15" dirty="0">
                          <a:latin typeface="Arial"/>
                          <a:cs typeface="Arial"/>
                        </a:rPr>
                        <a:t>10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 indent="-105410">
                        <a:lnSpc>
                          <a:spcPts val="1225"/>
                        </a:lnSpc>
                        <a:spcBef>
                          <a:spcPts val="305"/>
                        </a:spcBef>
                        <a:buClr>
                          <a:srgbClr val="ED7623"/>
                        </a:buClr>
                        <a:buChar char="•"/>
                        <a:tabLst>
                          <a:tab pos="203200" algn="l"/>
                        </a:tabLst>
                      </a:pPr>
                      <a:r>
                        <a:rPr lang="ru-RU" sz="900" spc="-10" dirty="0">
                          <a:latin typeface="Arial"/>
                          <a:cs typeface="Arial"/>
                        </a:rPr>
                        <a:t>Окончательный диагноз – дефицит AADC с клиническими характеристиками дефицита AADC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202565" indent="-105410">
                        <a:lnSpc>
                          <a:spcPct val="100000"/>
                        </a:lnSpc>
                        <a:spcBef>
                          <a:spcPts val="180"/>
                        </a:spcBef>
                        <a:buClr>
                          <a:srgbClr val="ED7623"/>
                        </a:buClr>
                        <a:buChar char="•"/>
                        <a:tabLst>
                          <a:tab pos="203200" algn="l"/>
                        </a:tabLst>
                      </a:pPr>
                      <a:r>
                        <a:rPr lang="ru-RU" sz="900" spc="-25" dirty="0">
                          <a:latin typeface="Arial"/>
                          <a:cs typeface="Arial"/>
                        </a:rPr>
                        <a:t>Средний возраст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2.71 </a:t>
                      </a:r>
                      <a:r>
                        <a:rPr lang="ru-RU" sz="900" spc="-10" dirty="0">
                          <a:latin typeface="Arial"/>
                          <a:cs typeface="Arial"/>
                        </a:rPr>
                        <a:t>лет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900" spc="-5" dirty="0" err="1">
                          <a:latin typeface="Arial"/>
                          <a:cs typeface="Arial"/>
                        </a:rPr>
                        <a:t>межквартильный</a:t>
                      </a:r>
                      <a:r>
                        <a:rPr lang="ru-RU" sz="900" spc="-5" dirty="0">
                          <a:latin typeface="Arial"/>
                          <a:cs typeface="Arial"/>
                        </a:rPr>
                        <a:t> диапазон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2·46–6·35)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909E9E"/>
                      </a:solidFill>
                      <a:prstDash val="solid"/>
                    </a:lnL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2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spc="-15" dirty="0">
                          <a:latin typeface="Arial"/>
                          <a:cs typeface="Arial"/>
                        </a:rPr>
                        <a:t>AADC-1601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lang="ru-RU" sz="900" spc="5" dirty="0">
                          <a:latin typeface="Arial"/>
                          <a:cs typeface="Arial"/>
                        </a:rPr>
                        <a:t>Скорлупа 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84138" marR="86360" indent="0" defTabSz="1071563">
                        <a:lnSpc>
                          <a:spcPct val="102400"/>
                        </a:lnSpc>
                        <a:spcBef>
                          <a:spcPts val="725"/>
                        </a:spcBef>
                      </a:pPr>
                      <a:r>
                        <a:rPr sz="900" spc="-3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900" spc="10" dirty="0">
                          <a:latin typeface="Arial"/>
                          <a:cs typeface="Arial"/>
                        </a:rPr>
                        <a:t>исследование благотворительно-испытательного использования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1.8x10</a:t>
                      </a:r>
                      <a:r>
                        <a:rPr sz="900" spc="-7" baseline="22222" dirty="0">
                          <a:latin typeface="Arial"/>
                          <a:cs typeface="Arial"/>
                        </a:rPr>
                        <a:t>11</a:t>
                      </a:r>
                      <a:endParaRPr sz="900" baseline="22222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lang="ru-RU" sz="900" spc="-30" dirty="0">
                          <a:latin typeface="Arial"/>
                          <a:cs typeface="Arial"/>
                        </a:rPr>
                        <a:t>Нет данных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; </a:t>
                      </a:r>
                      <a:r>
                        <a:rPr lang="ru-RU" sz="900" spc="5" dirty="0">
                          <a:latin typeface="Arial"/>
                          <a:cs typeface="Arial"/>
                        </a:rPr>
                        <a:t>неопубликованные данные</a:t>
                      </a:r>
                      <a:r>
                        <a:rPr sz="900" spc="-15" baseline="22222" dirty="0">
                          <a:latin typeface="Arial"/>
                          <a:cs typeface="Arial"/>
                        </a:rPr>
                        <a:t>3</a:t>
                      </a:r>
                      <a:endParaRPr sz="900" baseline="22222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spc="-10" dirty="0">
                          <a:latin typeface="Arial"/>
                          <a:cs typeface="Arial"/>
                        </a:rPr>
                        <a:t>лет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216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02565" indent="-105410">
                        <a:lnSpc>
                          <a:spcPts val="1225"/>
                        </a:lnSpc>
                        <a:buClr>
                          <a:srgbClr val="ED7623"/>
                        </a:buClr>
                        <a:buChar char="•"/>
                        <a:tabLst>
                          <a:tab pos="203200" algn="l"/>
                        </a:tabLst>
                      </a:pPr>
                      <a:r>
                        <a:rPr lang="ru-RU" sz="900" spc="-10" dirty="0">
                          <a:latin typeface="Arial"/>
                          <a:cs typeface="Arial"/>
                        </a:rPr>
                        <a:t>Окончательный диагноз – дефицит AADC с классическими признаками дефицита AADC 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202565" indent="-105410">
                        <a:lnSpc>
                          <a:spcPct val="100000"/>
                        </a:lnSpc>
                        <a:spcBef>
                          <a:spcPts val="185"/>
                        </a:spcBef>
                        <a:buClr>
                          <a:srgbClr val="ED7623"/>
                        </a:buClr>
                        <a:buChar char="•"/>
                        <a:tabLst>
                          <a:tab pos="203200" algn="l"/>
                        </a:tabLst>
                      </a:pPr>
                      <a:r>
                        <a:rPr lang="ru-RU" sz="900" spc="-25" dirty="0">
                          <a:latin typeface="Arial"/>
                          <a:cs typeface="Arial"/>
                        </a:rPr>
                        <a:t>Средний возраст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4.50 </a:t>
                      </a:r>
                      <a:r>
                        <a:rPr lang="ru-RU" sz="900" spc="-10" dirty="0">
                          <a:latin typeface="Arial"/>
                          <a:cs typeface="Arial"/>
                        </a:rPr>
                        <a:t>лет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900" spc="-5" dirty="0">
                          <a:latin typeface="Arial"/>
                          <a:cs typeface="Arial"/>
                        </a:rPr>
                        <a:t>диапазон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2.00–8.25</a:t>
                      </a:r>
                      <a:r>
                        <a:rPr sz="9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dirty="0">
                          <a:latin typeface="Arial"/>
                          <a:cs typeface="Arial"/>
                        </a:rPr>
                        <a:t>лет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0" marR="0" marT="1270" marB="0">
                    <a:lnL w="12700">
                      <a:solidFill>
                        <a:srgbClr val="909E9E"/>
                      </a:solidFill>
                      <a:prstDash val="solid"/>
                    </a:lnL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spc="-15" dirty="0">
                          <a:latin typeface="Arial"/>
                          <a:cs typeface="Arial"/>
                        </a:rPr>
                        <a:t>AADC-011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Arial"/>
                          <a:cs typeface="Arial"/>
                        </a:rPr>
                        <a:t>Скорлупа 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8125" marR="125095" indent="-105410">
                        <a:lnSpc>
                          <a:spcPct val="102499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1.8 x10</a:t>
                      </a:r>
                      <a:r>
                        <a:rPr sz="900" spc="-7" baseline="22222" dirty="0">
                          <a:latin typeface="Arial"/>
                          <a:cs typeface="Arial"/>
                        </a:rPr>
                        <a:t>11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or  2.4x10</a:t>
                      </a:r>
                      <a:r>
                        <a:rPr sz="900" spc="-7" baseline="22222" dirty="0">
                          <a:latin typeface="Arial"/>
                          <a:cs typeface="Arial"/>
                        </a:rPr>
                        <a:t>11</a:t>
                      </a:r>
                      <a:endParaRPr sz="900" baseline="22222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lang="ru-RU" sz="900" spc="-30" dirty="0">
                          <a:latin typeface="Arial"/>
                          <a:cs typeface="Arial"/>
                        </a:rPr>
                        <a:t>Нет данных; неопубликованные</a:t>
                      </a:r>
                      <a:r>
                        <a:rPr lang="en-US"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spc="-30" dirty="0">
                          <a:latin typeface="Arial"/>
                          <a:cs typeface="Arial"/>
                        </a:rPr>
                        <a:t> данные</a:t>
                      </a:r>
                      <a:r>
                        <a:rPr sz="900" spc="-15" baseline="22222" dirty="0">
                          <a:latin typeface="Arial"/>
                          <a:cs typeface="Arial"/>
                        </a:rPr>
                        <a:t>4</a:t>
                      </a:r>
                      <a:endParaRPr sz="900" baseline="22222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9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dirty="0">
                          <a:latin typeface="Arial"/>
                          <a:cs typeface="Arial"/>
                        </a:rPr>
                        <a:t>месяцев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ts val="1225"/>
                        </a:lnSpc>
                      </a:pPr>
                      <a:r>
                        <a:rPr sz="900" spc="-15" dirty="0">
                          <a:latin typeface="Arial"/>
                          <a:cs typeface="Arial"/>
                        </a:rPr>
                        <a:t>10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6985" algn="ctr">
                        <a:lnSpc>
                          <a:spcPts val="122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900" dirty="0">
                          <a:latin typeface="Arial"/>
                          <a:cs typeface="Arial"/>
                        </a:rPr>
                        <a:t>предположительно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0" marR="0" marT="635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 indent="-105410">
                        <a:lnSpc>
                          <a:spcPts val="1225"/>
                        </a:lnSpc>
                        <a:spcBef>
                          <a:spcPts val="685"/>
                        </a:spcBef>
                        <a:buClr>
                          <a:srgbClr val="ED7623"/>
                        </a:buClr>
                        <a:buChar char="•"/>
                        <a:tabLst>
                          <a:tab pos="203200" algn="l"/>
                        </a:tabLst>
                      </a:pPr>
                      <a:r>
                        <a:rPr lang="ru-RU" sz="900" spc="-10" dirty="0">
                          <a:latin typeface="Arial"/>
                          <a:cs typeface="Arial"/>
                        </a:rPr>
                        <a:t>Окончательный диагноз – дефицит AADC с классическими признаками дефицита AADC </a:t>
                      </a:r>
                      <a:endParaRPr lang="en-US" sz="900" dirty="0">
                        <a:latin typeface="Arial"/>
                        <a:cs typeface="Arial"/>
                      </a:endParaRPr>
                    </a:p>
                    <a:p>
                      <a:pPr marL="202565" indent="-105410">
                        <a:lnSpc>
                          <a:spcPct val="100000"/>
                        </a:lnSpc>
                        <a:spcBef>
                          <a:spcPts val="180"/>
                        </a:spcBef>
                        <a:buClr>
                          <a:srgbClr val="ED7623"/>
                        </a:buClr>
                        <a:buChar char="•"/>
                        <a:tabLst>
                          <a:tab pos="203200" algn="l"/>
                        </a:tabLst>
                      </a:pPr>
                      <a:r>
                        <a:rPr lang="ru-RU" sz="900" spc="-25" dirty="0">
                          <a:latin typeface="Arial"/>
                          <a:cs typeface="Arial"/>
                        </a:rPr>
                        <a:t>Средний возраст </a:t>
                      </a:r>
                      <a:r>
                        <a:rPr lang="en-US" sz="900" spc="-10" dirty="0">
                          <a:latin typeface="Arial"/>
                          <a:cs typeface="Arial"/>
                        </a:rPr>
                        <a:t>28.5 </a:t>
                      </a:r>
                      <a:r>
                        <a:rPr lang="ru-RU" sz="900" dirty="0">
                          <a:latin typeface="Arial"/>
                          <a:cs typeface="Arial"/>
                        </a:rPr>
                        <a:t>месяцев</a:t>
                      </a:r>
                      <a:r>
                        <a:rPr lang="en-US"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9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900" spc="-5" dirty="0">
                          <a:latin typeface="Arial"/>
                          <a:cs typeface="Arial"/>
                        </a:rPr>
                        <a:t>диапазон</a:t>
                      </a:r>
                      <a:r>
                        <a:rPr lang="en-US"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900" spc="-10" dirty="0">
                          <a:latin typeface="Arial"/>
                          <a:cs typeface="Arial"/>
                        </a:rPr>
                        <a:t>21.0–70.0</a:t>
                      </a:r>
                      <a:r>
                        <a:rPr lang="en-US" sz="9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spc="5" dirty="0">
                          <a:latin typeface="Arial"/>
                          <a:cs typeface="Arial"/>
                        </a:rPr>
                        <a:t>месяцев</a:t>
                      </a:r>
                      <a:r>
                        <a:rPr lang="en-US" sz="900" spc="5" dirty="0">
                          <a:latin typeface="Arial"/>
                          <a:cs typeface="Arial"/>
                        </a:rPr>
                        <a:t>)</a:t>
                      </a:r>
                      <a:endParaRPr lang="en-US" sz="900" dirty="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909E9E"/>
                      </a:solidFill>
                      <a:prstDash val="solid"/>
                    </a:lnL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202">
                <a:tc>
                  <a:txBody>
                    <a:bodyPr/>
                    <a:lstStyle/>
                    <a:p>
                      <a:pPr marL="84138" marR="278765" indent="0" algn="just" defTabSz="1071563">
                        <a:lnSpc>
                          <a:spcPct val="100000"/>
                        </a:lnSpc>
                        <a:spcBef>
                          <a:spcPts val="819"/>
                        </a:spcBef>
                        <a:tabLst/>
                      </a:pPr>
                      <a:r>
                        <a:rPr lang="ru-RU" sz="900" spc="-15" dirty="0">
                          <a:latin typeface="Arial"/>
                          <a:cs typeface="Arial"/>
                        </a:rPr>
                        <a:t>Открытое исследование в Японии 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Arial"/>
                          <a:cs typeface="Arial"/>
                        </a:rPr>
                        <a:t>Скорлупа 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1/2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2x10</a:t>
                      </a:r>
                      <a:r>
                        <a:rPr sz="900" spc="-7" baseline="22222" dirty="0">
                          <a:latin typeface="Arial"/>
                          <a:cs typeface="Arial"/>
                        </a:rPr>
                        <a:t>11</a:t>
                      </a:r>
                      <a:endParaRPr sz="900" baseline="22222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 marR="222885">
                        <a:lnSpc>
                          <a:spcPct val="102400"/>
                        </a:lnSpc>
                        <a:spcBef>
                          <a:spcPts val="819"/>
                        </a:spcBef>
                      </a:pPr>
                      <a:r>
                        <a:rPr sz="900" spc="5" dirty="0">
                          <a:latin typeface="Arial"/>
                          <a:cs typeface="Arial"/>
                        </a:rPr>
                        <a:t>Kojima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K</a:t>
                      </a:r>
                      <a:r>
                        <a:rPr lang="ru-RU" sz="900" i="1" spc="10" dirty="0">
                          <a:latin typeface="Arial"/>
                          <a:cs typeface="Arial"/>
                        </a:rPr>
                        <a:t> и </a:t>
                      </a:r>
                      <a:r>
                        <a:rPr lang="ru-RU" sz="900" i="1" spc="10" dirty="0" err="1">
                          <a:latin typeface="Arial"/>
                          <a:cs typeface="Arial"/>
                        </a:rPr>
                        <a:t>соавт</a:t>
                      </a:r>
                      <a:r>
                        <a:rPr lang="ru-RU" sz="900" i="1" spc="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9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Brain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.  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2019;142(2):322–333</a:t>
                      </a:r>
                      <a:r>
                        <a:rPr sz="900" spc="-22" baseline="22222" dirty="0">
                          <a:latin typeface="Arial"/>
                          <a:cs typeface="Arial"/>
                        </a:rPr>
                        <a:t>5</a:t>
                      </a:r>
                      <a:endParaRPr sz="900" baseline="22222" dirty="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spc="-10" dirty="0">
                          <a:latin typeface="Arial"/>
                          <a:cs typeface="Arial"/>
                        </a:rPr>
                        <a:t>лет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4216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0" marR="0" marT="127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 indent="-105410">
                        <a:lnSpc>
                          <a:spcPct val="100000"/>
                        </a:lnSpc>
                        <a:spcBef>
                          <a:spcPts val="760"/>
                        </a:spcBef>
                        <a:buClr>
                          <a:srgbClr val="ED7623"/>
                        </a:buClr>
                        <a:buChar char="•"/>
                        <a:tabLst>
                          <a:tab pos="203200" algn="l"/>
                        </a:tabLst>
                      </a:pPr>
                      <a:r>
                        <a:rPr lang="ru-RU" sz="900" spc="-10" dirty="0">
                          <a:latin typeface="Arial"/>
                          <a:cs typeface="Arial"/>
                        </a:rPr>
                        <a:t>Пациенты с подтвержденным диагнозом дефицита AADC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202565" indent="-105410">
                        <a:lnSpc>
                          <a:spcPct val="100000"/>
                        </a:lnSpc>
                        <a:spcBef>
                          <a:spcPts val="105"/>
                        </a:spcBef>
                        <a:buClr>
                          <a:srgbClr val="ED7623"/>
                        </a:buClr>
                        <a:buChar char="•"/>
                        <a:tabLst>
                          <a:tab pos="203200" algn="l"/>
                        </a:tabLst>
                      </a:pPr>
                      <a:r>
                        <a:rPr lang="ru-RU" sz="900" spc="-25" dirty="0">
                          <a:latin typeface="Arial"/>
                          <a:cs typeface="Arial"/>
                        </a:rPr>
                        <a:t>Возраст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4–19</a:t>
                      </a:r>
                      <a:r>
                        <a:rPr sz="9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spc="-10" dirty="0">
                          <a:latin typeface="Arial"/>
                          <a:cs typeface="Arial"/>
                        </a:rPr>
                        <a:t>лет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909E9E"/>
                      </a:solidFill>
                      <a:prstDash val="solid"/>
                    </a:lnL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8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NCT02852213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  <a:solidFill>
                      <a:srgbClr val="FDEBD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lang="ru-RU" sz="900" spc="-5" dirty="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ru-RU" sz="900" spc="-5" dirty="0">
                          <a:latin typeface="Arial"/>
                          <a:cs typeface="Arial"/>
                        </a:rPr>
                        <a:t>Компактная часть чёрного вещества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/</a:t>
                      </a:r>
                      <a:r>
                        <a:rPr lang="ru-RU" sz="900" spc="-5" dirty="0">
                          <a:latin typeface="Arial"/>
                          <a:cs typeface="Arial"/>
                        </a:rPr>
                        <a:t>вентральная область покрышки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  <a:solidFill>
                      <a:srgbClr val="FDEBD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  <a:solidFill>
                      <a:srgbClr val="FDEBD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1.3x10</a:t>
                      </a:r>
                      <a:r>
                        <a:rPr sz="900" spc="-7" baseline="22222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–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381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4.2x10</a:t>
                      </a:r>
                      <a:r>
                        <a:rPr sz="900" spc="-7" baseline="22222" dirty="0">
                          <a:latin typeface="Arial"/>
                          <a:cs typeface="Arial"/>
                        </a:rPr>
                        <a:t>11</a:t>
                      </a:r>
                      <a:endParaRPr sz="900" baseline="22222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  <a:solidFill>
                      <a:srgbClr val="FDEBD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83185">
                        <a:lnSpc>
                          <a:spcPct val="100099"/>
                        </a:lnSpc>
                        <a:spcBef>
                          <a:spcPts val="360"/>
                        </a:spcBef>
                      </a:pPr>
                      <a:r>
                        <a:rPr sz="900" spc="-5" dirty="0" err="1">
                          <a:latin typeface="Arial"/>
                          <a:cs typeface="Arial"/>
                        </a:rPr>
                        <a:t>Bankiewicz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K</a:t>
                      </a:r>
                      <a:r>
                        <a:rPr lang="ru-RU" sz="9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i="1" spc="10" dirty="0">
                          <a:latin typeface="Arial"/>
                          <a:cs typeface="Arial"/>
                        </a:rPr>
                        <a:t>и </a:t>
                      </a:r>
                      <a:r>
                        <a:rPr lang="ru-RU" sz="900" i="1" spc="10" dirty="0" err="1">
                          <a:latin typeface="Arial"/>
                          <a:cs typeface="Arial"/>
                        </a:rPr>
                        <a:t>соавт</a:t>
                      </a:r>
                      <a:r>
                        <a:rPr sz="900" i="1" spc="-10" dirty="0">
                          <a:latin typeface="Arial"/>
                          <a:cs typeface="Arial"/>
                        </a:rPr>
                        <a:t>. </a:t>
                      </a:r>
                      <a:r>
                        <a:rPr lang="ru-RU" sz="900" spc="-10" dirty="0">
                          <a:latin typeface="Arial"/>
                          <a:cs typeface="Arial"/>
                        </a:rPr>
                        <a:t>Доклад представлен на 22-м ежегодном собрании Американского общества генной и клеточной терапии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(2019)</a:t>
                      </a:r>
                      <a:r>
                        <a:rPr sz="900" baseline="22222" dirty="0">
                          <a:latin typeface="Arial"/>
                          <a:cs typeface="Arial"/>
                        </a:rPr>
                        <a:t>6,7</a:t>
                      </a:r>
                    </a:p>
                  </a:txBody>
                  <a:tcPr marL="0" marR="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  <a:solidFill>
                      <a:srgbClr val="FDEBD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900" spc="-10" dirty="0">
                          <a:latin typeface="Arial"/>
                          <a:cs typeface="Arial"/>
                        </a:rPr>
                        <a:t>Больше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spc="-10" dirty="0">
                          <a:latin typeface="Arial"/>
                          <a:cs typeface="Arial"/>
                        </a:rPr>
                        <a:t>лет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  <a:solidFill>
                      <a:srgbClr val="FDEBD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42164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0" marR="0" marT="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  <a:solidFill>
                      <a:srgbClr val="FDEBD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02565" marR="181610" indent="-104775">
                        <a:lnSpc>
                          <a:spcPct val="102499"/>
                        </a:lnSpc>
                        <a:buClr>
                          <a:srgbClr val="ED7623"/>
                        </a:buClr>
                        <a:buChar char="•"/>
                        <a:tabLst>
                          <a:tab pos="203200" algn="l"/>
                        </a:tabLst>
                      </a:pPr>
                      <a:r>
                        <a:rPr lang="ru-RU" sz="900" spc="-10" dirty="0">
                          <a:latin typeface="Arial"/>
                          <a:cs typeface="Arial"/>
                        </a:rPr>
                        <a:t>Окончательный диагноз дефицита AADC (положительный для 2/3 критериев)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202565" indent="-105410">
                        <a:lnSpc>
                          <a:spcPct val="100000"/>
                        </a:lnSpc>
                        <a:spcBef>
                          <a:spcPts val="180"/>
                        </a:spcBef>
                        <a:buClr>
                          <a:srgbClr val="ED7623"/>
                        </a:buClr>
                        <a:buChar char="•"/>
                        <a:tabLst>
                          <a:tab pos="203200" algn="l"/>
                        </a:tabLst>
                      </a:pPr>
                      <a:r>
                        <a:rPr lang="ru-RU" sz="900" spc="-10" dirty="0">
                          <a:latin typeface="Arial"/>
                          <a:cs typeface="Arial"/>
                        </a:rPr>
                        <a:t>Неполучение положительного результата от стандартной терапии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202565" indent="-105410">
                        <a:lnSpc>
                          <a:spcPct val="100000"/>
                        </a:lnSpc>
                        <a:spcBef>
                          <a:spcPts val="185"/>
                        </a:spcBef>
                        <a:buClr>
                          <a:srgbClr val="ED7623"/>
                        </a:buClr>
                        <a:buChar char="•"/>
                        <a:tabLst>
                          <a:tab pos="203200" algn="l"/>
                        </a:tabLst>
                      </a:pPr>
                      <a:r>
                        <a:rPr lang="ru-RU" sz="900" spc="-25" dirty="0">
                          <a:latin typeface="Arial"/>
                          <a:cs typeface="Arial"/>
                        </a:rPr>
                        <a:t>Возраст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4–9</a:t>
                      </a:r>
                      <a:r>
                        <a:rPr sz="9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spc="-10" dirty="0">
                          <a:latin typeface="Arial"/>
                          <a:cs typeface="Arial"/>
                        </a:rPr>
                        <a:t>лет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909E9E"/>
                      </a:solidFill>
                      <a:prstDash val="solid"/>
                    </a:lnL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  <a:solidFill>
                      <a:srgbClr val="FDEBD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276600" y="848423"/>
            <a:ext cx="4800600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550" b="1" spc="15" dirty="0">
                <a:latin typeface="Arial"/>
                <a:cs typeface="Arial"/>
              </a:rPr>
              <a:t>Исследования генной терапии с </a:t>
            </a:r>
            <a:r>
              <a:rPr sz="1550" b="1" spc="-10" dirty="0">
                <a:latin typeface="Arial"/>
                <a:cs typeface="Arial"/>
              </a:rPr>
              <a:t>AAV2-hAADC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980" y="5545137"/>
            <a:ext cx="10607040" cy="7668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800" spc="40" dirty="0">
                <a:latin typeface="Arial"/>
                <a:cs typeface="Arial"/>
              </a:rPr>
              <a:t>AAV2, </a:t>
            </a:r>
            <a:r>
              <a:rPr lang="ru-RU" sz="800" spc="40" dirty="0">
                <a:latin typeface="Arial"/>
                <a:cs typeface="Arial"/>
              </a:rPr>
              <a:t>аденоассоциированный вирус типа 2; </a:t>
            </a:r>
            <a:r>
              <a:rPr lang="en-US" sz="800" spc="40" dirty="0" err="1">
                <a:latin typeface="Arial"/>
                <a:cs typeface="Arial"/>
              </a:rPr>
              <a:t>hAADC</a:t>
            </a:r>
            <a:r>
              <a:rPr lang="en-US" sz="800" spc="40" dirty="0">
                <a:latin typeface="Arial"/>
                <a:cs typeface="Arial"/>
              </a:rPr>
              <a:t>, </a:t>
            </a:r>
            <a:r>
              <a:rPr lang="ru-RU" sz="800" spc="40" dirty="0">
                <a:latin typeface="Arial"/>
                <a:cs typeface="Arial"/>
              </a:rPr>
              <a:t>человеческая декарбоксилаза ароматических аминокислот, </a:t>
            </a:r>
            <a:r>
              <a:rPr lang="en-US" sz="800" spc="40" dirty="0">
                <a:latin typeface="Arial"/>
                <a:cs typeface="Arial"/>
              </a:rPr>
              <a:t>IQR, </a:t>
            </a:r>
            <a:r>
              <a:rPr lang="ru-RU" sz="800" spc="40" dirty="0" err="1">
                <a:latin typeface="Arial"/>
                <a:cs typeface="Arial"/>
              </a:rPr>
              <a:t>межквартильный</a:t>
            </a:r>
            <a:r>
              <a:rPr lang="ru-RU" sz="800" spc="40" dirty="0">
                <a:latin typeface="Arial"/>
                <a:cs typeface="Arial"/>
              </a:rPr>
              <a:t> диапазон; </a:t>
            </a:r>
            <a:r>
              <a:rPr lang="en-US" sz="800" spc="40" dirty="0" err="1">
                <a:latin typeface="Arial"/>
                <a:cs typeface="Arial"/>
              </a:rPr>
              <a:t>SNc</a:t>
            </a:r>
            <a:r>
              <a:rPr lang="en-US" sz="800" spc="40" dirty="0">
                <a:latin typeface="Arial"/>
                <a:cs typeface="Arial"/>
              </a:rPr>
              <a:t>, substantia </a:t>
            </a:r>
            <a:r>
              <a:rPr lang="en-US" sz="800" spc="40" dirty="0" err="1">
                <a:latin typeface="Arial"/>
                <a:cs typeface="Arial"/>
              </a:rPr>
              <a:t>nigra</a:t>
            </a:r>
            <a:r>
              <a:rPr lang="en-US" sz="800" spc="40" dirty="0">
                <a:latin typeface="Arial"/>
                <a:cs typeface="Arial"/>
              </a:rPr>
              <a:t> pars compacta, </a:t>
            </a:r>
            <a:r>
              <a:rPr lang="ru-RU" sz="800" spc="40" dirty="0">
                <a:latin typeface="Arial"/>
                <a:cs typeface="Arial"/>
              </a:rPr>
              <a:t>компактная часть чёрного вещества; </a:t>
            </a:r>
            <a:r>
              <a:rPr lang="en-US" sz="800" spc="40" dirty="0">
                <a:latin typeface="Arial"/>
                <a:cs typeface="Arial"/>
              </a:rPr>
              <a:t>VTA, </a:t>
            </a:r>
            <a:r>
              <a:rPr lang="ru-RU" sz="800" spc="40" dirty="0">
                <a:latin typeface="Arial"/>
                <a:cs typeface="Arial"/>
              </a:rPr>
              <a:t>вентральная область покрышки.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latin typeface="Arial"/>
                <a:cs typeface="Arial"/>
              </a:rPr>
              <a:t>1. </a:t>
            </a:r>
            <a:r>
              <a:rPr sz="800" spc="-15" dirty="0">
                <a:latin typeface="Arial"/>
                <a:cs typeface="Arial"/>
              </a:rPr>
              <a:t>Chien</a:t>
            </a:r>
            <a:r>
              <a:rPr sz="800" spc="5" dirty="0">
                <a:latin typeface="Arial"/>
                <a:cs typeface="Arial"/>
              </a:rPr>
              <a:t> YH,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Lancet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25" dirty="0">
                <a:latin typeface="Arial"/>
                <a:cs typeface="Arial"/>
              </a:rPr>
              <a:t>Child</a:t>
            </a:r>
            <a:r>
              <a:rPr sz="800" i="1" spc="-6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Adolesc</a:t>
            </a:r>
            <a:r>
              <a:rPr sz="800" i="1" spc="-10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Health.</a:t>
            </a:r>
            <a:r>
              <a:rPr sz="800" i="1" spc="-6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2017;1(4):265–273;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PTC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Therapeutics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Data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on</a:t>
            </a:r>
            <a:r>
              <a:rPr sz="800" spc="5" dirty="0">
                <a:latin typeface="Arial"/>
                <a:cs typeface="Arial"/>
              </a:rPr>
              <a:t> file,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Interim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clinical</a:t>
            </a:r>
            <a:r>
              <a:rPr sz="800" spc="-105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study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report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AADC-010;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3.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PTC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Therapeutics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Data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On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File,</a:t>
            </a:r>
            <a:r>
              <a:rPr sz="800" spc="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Clinical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Study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Report</a:t>
            </a:r>
            <a:r>
              <a:rPr sz="800" spc="5" dirty="0">
                <a:latin typeface="Arial"/>
                <a:cs typeface="Arial"/>
              </a:rPr>
              <a:t> Oct,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2019;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4.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PTC</a:t>
            </a:r>
            <a:r>
              <a:rPr sz="800" spc="9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Therapeutics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Data</a:t>
            </a:r>
            <a:endParaRPr sz="800" dirty="0">
              <a:latin typeface="Arial"/>
              <a:cs typeface="Arial"/>
            </a:endParaRPr>
          </a:p>
          <a:p>
            <a:pPr marL="12700" marR="214629">
              <a:lnSpc>
                <a:spcPct val="101699"/>
              </a:lnSpc>
            </a:pPr>
            <a:r>
              <a:rPr sz="800" spc="5" dirty="0">
                <a:latin typeface="Arial"/>
                <a:cs typeface="Arial"/>
              </a:rPr>
              <a:t>on file, </a:t>
            </a:r>
            <a:r>
              <a:rPr sz="800" spc="-10" dirty="0">
                <a:latin typeface="Arial"/>
                <a:cs typeface="Arial"/>
              </a:rPr>
              <a:t>Interim </a:t>
            </a:r>
            <a:r>
              <a:rPr sz="800" dirty="0">
                <a:latin typeface="Arial"/>
                <a:cs typeface="Arial"/>
              </a:rPr>
              <a:t>clinical </a:t>
            </a:r>
            <a:r>
              <a:rPr sz="800" spc="10" dirty="0">
                <a:latin typeface="Arial"/>
                <a:cs typeface="Arial"/>
              </a:rPr>
              <a:t>study report </a:t>
            </a:r>
            <a:r>
              <a:rPr sz="800" spc="5" dirty="0">
                <a:latin typeface="Arial"/>
                <a:cs typeface="Arial"/>
              </a:rPr>
              <a:t>AADC-011; 5. </a:t>
            </a:r>
            <a:r>
              <a:rPr sz="800" spc="-20" dirty="0">
                <a:latin typeface="Arial"/>
                <a:cs typeface="Arial"/>
              </a:rPr>
              <a:t>Kojima </a:t>
            </a:r>
            <a:r>
              <a:rPr sz="800" spc="-5" dirty="0">
                <a:latin typeface="Arial"/>
                <a:cs typeface="Arial"/>
              </a:rPr>
              <a:t>K,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15" dirty="0">
                <a:latin typeface="Arial"/>
                <a:cs typeface="Arial"/>
              </a:rPr>
              <a:t>al. </a:t>
            </a:r>
            <a:r>
              <a:rPr sz="800" i="1" spc="10" dirty="0">
                <a:latin typeface="Arial"/>
                <a:cs typeface="Arial"/>
              </a:rPr>
              <a:t>Brain</a:t>
            </a:r>
            <a:r>
              <a:rPr sz="800" spc="10" dirty="0">
                <a:latin typeface="Arial"/>
                <a:cs typeface="Arial"/>
              </a:rPr>
              <a:t>. </a:t>
            </a:r>
            <a:r>
              <a:rPr sz="800" spc="5" dirty="0">
                <a:latin typeface="Arial"/>
                <a:cs typeface="Arial"/>
              </a:rPr>
              <a:t>2019;142(2):322–333; 6. </a:t>
            </a:r>
            <a:r>
              <a:rPr sz="800" spc="35" dirty="0">
                <a:latin typeface="Arial"/>
                <a:cs typeface="Arial"/>
              </a:rPr>
              <a:t>An </a:t>
            </a:r>
            <a:r>
              <a:rPr sz="800" dirty="0">
                <a:latin typeface="Arial"/>
                <a:cs typeface="Arial"/>
              </a:rPr>
              <a:t>open-label, </a:t>
            </a:r>
            <a:r>
              <a:rPr sz="800" spc="15" dirty="0">
                <a:latin typeface="Arial"/>
                <a:cs typeface="Arial"/>
              </a:rPr>
              <a:t>dose </a:t>
            </a:r>
            <a:r>
              <a:rPr sz="800" spc="5" dirty="0">
                <a:latin typeface="Arial"/>
                <a:cs typeface="Arial"/>
              </a:rPr>
              <a:t>escalation </a:t>
            </a:r>
            <a:r>
              <a:rPr sz="800" spc="20" dirty="0">
                <a:latin typeface="Arial"/>
                <a:cs typeface="Arial"/>
              </a:rPr>
              <a:t>safety </a:t>
            </a:r>
            <a:r>
              <a:rPr sz="800" spc="5" dirty="0">
                <a:latin typeface="Arial"/>
                <a:cs typeface="Arial"/>
              </a:rPr>
              <a:t>and </a:t>
            </a:r>
            <a:r>
              <a:rPr sz="800" spc="10" dirty="0">
                <a:latin typeface="Arial"/>
                <a:cs typeface="Arial"/>
              </a:rPr>
              <a:t>efficacy study </a:t>
            </a:r>
            <a:r>
              <a:rPr sz="800" spc="5" dirty="0">
                <a:latin typeface="Arial"/>
                <a:cs typeface="Arial"/>
              </a:rPr>
              <a:t>of </a:t>
            </a:r>
            <a:r>
              <a:rPr sz="800" dirty="0">
                <a:latin typeface="Arial"/>
                <a:cs typeface="Arial"/>
              </a:rPr>
              <a:t>AADC </a:t>
            </a:r>
            <a:r>
              <a:rPr sz="800" spc="5" dirty="0">
                <a:latin typeface="Arial"/>
                <a:cs typeface="Arial"/>
              </a:rPr>
              <a:t>deficiency </a:t>
            </a:r>
            <a:r>
              <a:rPr sz="800" spc="-10" dirty="0">
                <a:latin typeface="Arial"/>
                <a:cs typeface="Arial"/>
              </a:rPr>
              <a:t>in </a:t>
            </a:r>
            <a:r>
              <a:rPr sz="800" dirty="0">
                <a:latin typeface="Arial"/>
                <a:cs typeface="Arial"/>
              </a:rPr>
              <a:t>paediatric patients. </a:t>
            </a:r>
            <a:r>
              <a:rPr sz="800" spc="-5" dirty="0">
                <a:latin typeface="Arial"/>
                <a:cs typeface="Arial"/>
              </a:rPr>
              <a:t>Available </a:t>
            </a:r>
            <a:r>
              <a:rPr sz="800" dirty="0">
                <a:latin typeface="Arial"/>
                <a:cs typeface="Arial"/>
              </a:rPr>
              <a:t>at:  </a:t>
            </a:r>
            <a:r>
              <a:rPr sz="800" spc="-5" dirty="0">
                <a:latin typeface="Arial"/>
                <a:cs typeface="Arial"/>
              </a:rPr>
              <a:t>https://clinicaltrials.gov/ct2/show/NCT02852213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(Accessed: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January</a:t>
            </a:r>
            <a:r>
              <a:rPr sz="800" spc="-10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2020);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7.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Bankiewicz</a:t>
            </a:r>
            <a:r>
              <a:rPr sz="800" spc="-9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K</a:t>
            </a:r>
            <a:r>
              <a:rPr sz="800" i="1" spc="-5" dirty="0">
                <a:latin typeface="Arial"/>
                <a:cs typeface="Arial"/>
              </a:rPr>
              <a:t>,</a:t>
            </a:r>
            <a:r>
              <a:rPr sz="800" i="1" spc="-6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6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Gene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therapy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for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the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treatment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of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AADCdeficiency</a:t>
            </a:r>
            <a:r>
              <a:rPr sz="800" spc="-10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in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children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using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MRI-guided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convection-enhanced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delivery</a:t>
            </a:r>
            <a:r>
              <a:rPr sz="800" spc="-10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to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the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midbrain.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Abstract  </a:t>
            </a:r>
            <a:r>
              <a:rPr sz="800" spc="10" dirty="0">
                <a:latin typeface="Arial"/>
                <a:cs typeface="Arial"/>
              </a:rPr>
              <a:t>presented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at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the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22nd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Annual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Meeting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of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the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American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Society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of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Gene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and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Cell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Therapy;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April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29–May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2,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2019;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Washington,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DC.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73619" y="3951668"/>
            <a:ext cx="408432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800" spc="-10" dirty="0">
                <a:solidFill>
                  <a:srgbClr val="39395E"/>
                </a:solidFill>
              </a:rPr>
              <a:t>Выводы</a:t>
            </a:r>
          </a:p>
        </p:txBody>
      </p:sp>
      <p:sp>
        <p:nvSpPr>
          <p:cNvPr id="3" name="object 3"/>
          <p:cNvSpPr/>
          <p:nvPr/>
        </p:nvSpPr>
        <p:spPr>
          <a:xfrm>
            <a:off x="11394724" y="231029"/>
            <a:ext cx="528320" cy="275590"/>
          </a:xfrm>
          <a:custGeom>
            <a:avLst/>
            <a:gdLst/>
            <a:ahLst/>
            <a:cxnLst/>
            <a:rect l="l" t="t" r="r" b="b"/>
            <a:pathLst>
              <a:path w="528320" h="275590">
                <a:moveTo>
                  <a:pt x="263951" y="0"/>
                </a:moveTo>
                <a:lnTo>
                  <a:pt x="0" y="251382"/>
                </a:lnTo>
                <a:lnTo>
                  <a:pt x="28280" y="275263"/>
                </a:lnTo>
                <a:lnTo>
                  <a:pt x="263951" y="51533"/>
                </a:lnTo>
                <a:lnTo>
                  <a:pt x="318061" y="51533"/>
                </a:lnTo>
                <a:lnTo>
                  <a:pt x="263951" y="0"/>
                </a:lnTo>
                <a:close/>
              </a:path>
              <a:path w="528320" h="275590">
                <a:moveTo>
                  <a:pt x="318061" y="51533"/>
                </a:moveTo>
                <a:lnTo>
                  <a:pt x="263951" y="51533"/>
                </a:lnTo>
                <a:lnTo>
                  <a:pt x="499622" y="275263"/>
                </a:lnTo>
                <a:lnTo>
                  <a:pt x="527903" y="251382"/>
                </a:lnTo>
                <a:lnTo>
                  <a:pt x="318061" y="51533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70139" y="317756"/>
            <a:ext cx="377190" cy="365760"/>
          </a:xfrm>
          <a:custGeom>
            <a:avLst/>
            <a:gdLst/>
            <a:ahLst/>
            <a:cxnLst/>
            <a:rect l="l" t="t" r="r" b="b"/>
            <a:pathLst>
              <a:path w="377190" h="365759">
                <a:moveTo>
                  <a:pt x="188536" y="0"/>
                </a:moveTo>
                <a:lnTo>
                  <a:pt x="0" y="179110"/>
                </a:lnTo>
                <a:lnTo>
                  <a:pt x="0" y="365761"/>
                </a:lnTo>
                <a:lnTo>
                  <a:pt x="150829" y="365761"/>
                </a:lnTo>
                <a:lnTo>
                  <a:pt x="150829" y="208647"/>
                </a:lnTo>
                <a:lnTo>
                  <a:pt x="377073" y="208647"/>
                </a:lnTo>
                <a:lnTo>
                  <a:pt x="377073" y="179110"/>
                </a:lnTo>
                <a:lnTo>
                  <a:pt x="188536" y="0"/>
                </a:lnTo>
                <a:close/>
              </a:path>
              <a:path w="377190" h="365759">
                <a:moveTo>
                  <a:pt x="377073" y="208647"/>
                </a:moveTo>
                <a:lnTo>
                  <a:pt x="226244" y="208647"/>
                </a:lnTo>
                <a:lnTo>
                  <a:pt x="226244" y="365761"/>
                </a:lnTo>
                <a:lnTo>
                  <a:pt x="377073" y="365761"/>
                </a:lnTo>
                <a:lnTo>
                  <a:pt x="377073" y="208647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925" y="461899"/>
            <a:ext cx="185102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pc="40" dirty="0"/>
              <a:t>Резюме</a:t>
            </a:r>
            <a:endParaRPr spc="40" dirty="0"/>
          </a:p>
        </p:txBody>
      </p:sp>
      <p:sp>
        <p:nvSpPr>
          <p:cNvPr id="3" name="object 3"/>
          <p:cNvSpPr/>
          <p:nvPr/>
        </p:nvSpPr>
        <p:spPr>
          <a:xfrm>
            <a:off x="533400" y="4057650"/>
            <a:ext cx="6324600" cy="895350"/>
          </a:xfrm>
          <a:custGeom>
            <a:avLst/>
            <a:gdLst/>
            <a:ahLst/>
            <a:cxnLst/>
            <a:rect l="l" t="t" r="r" b="b"/>
            <a:pathLst>
              <a:path w="6324600" h="895350">
                <a:moveTo>
                  <a:pt x="5876925" y="0"/>
                </a:moveTo>
                <a:lnTo>
                  <a:pt x="0" y="0"/>
                </a:lnTo>
                <a:lnTo>
                  <a:pt x="0" y="895350"/>
                </a:lnTo>
                <a:lnTo>
                  <a:pt x="5876925" y="895350"/>
                </a:lnTo>
                <a:lnTo>
                  <a:pt x="6324600" y="447675"/>
                </a:lnTo>
                <a:lnTo>
                  <a:pt x="587692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3200" y="4057650"/>
            <a:ext cx="5334000" cy="895350"/>
          </a:xfrm>
          <a:custGeom>
            <a:avLst/>
            <a:gdLst/>
            <a:ahLst/>
            <a:cxnLst/>
            <a:rect l="l" t="t" r="r" b="b"/>
            <a:pathLst>
              <a:path w="5334000" h="895350">
                <a:moveTo>
                  <a:pt x="4886325" y="0"/>
                </a:moveTo>
                <a:lnTo>
                  <a:pt x="0" y="0"/>
                </a:lnTo>
                <a:lnTo>
                  <a:pt x="447675" y="447675"/>
                </a:lnTo>
                <a:lnTo>
                  <a:pt x="0" y="895350"/>
                </a:lnTo>
                <a:lnTo>
                  <a:pt x="4886325" y="895350"/>
                </a:lnTo>
                <a:lnTo>
                  <a:pt x="5334000" y="447675"/>
                </a:lnTo>
                <a:lnTo>
                  <a:pt x="4886325" y="0"/>
                </a:lnTo>
                <a:close/>
              </a:path>
            </a:pathLst>
          </a:custGeom>
          <a:solidFill>
            <a:srgbClr val="EC7C3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3067050"/>
            <a:ext cx="6324600" cy="895350"/>
          </a:xfrm>
          <a:custGeom>
            <a:avLst/>
            <a:gdLst/>
            <a:ahLst/>
            <a:cxnLst/>
            <a:rect l="l" t="t" r="r" b="b"/>
            <a:pathLst>
              <a:path w="6324600" h="895350">
                <a:moveTo>
                  <a:pt x="5876925" y="0"/>
                </a:moveTo>
                <a:lnTo>
                  <a:pt x="0" y="0"/>
                </a:lnTo>
                <a:lnTo>
                  <a:pt x="0" y="895350"/>
                </a:lnTo>
                <a:lnTo>
                  <a:pt x="5876925" y="895350"/>
                </a:lnTo>
                <a:lnTo>
                  <a:pt x="6324600" y="447675"/>
                </a:lnTo>
                <a:lnTo>
                  <a:pt x="587692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3200" y="3067050"/>
            <a:ext cx="5334000" cy="895350"/>
          </a:xfrm>
          <a:custGeom>
            <a:avLst/>
            <a:gdLst/>
            <a:ahLst/>
            <a:cxnLst/>
            <a:rect l="l" t="t" r="r" b="b"/>
            <a:pathLst>
              <a:path w="5334000" h="895350">
                <a:moveTo>
                  <a:pt x="4886325" y="0"/>
                </a:moveTo>
                <a:lnTo>
                  <a:pt x="0" y="0"/>
                </a:lnTo>
                <a:lnTo>
                  <a:pt x="447675" y="447675"/>
                </a:lnTo>
                <a:lnTo>
                  <a:pt x="0" y="895350"/>
                </a:lnTo>
                <a:lnTo>
                  <a:pt x="4886325" y="895350"/>
                </a:lnTo>
                <a:lnTo>
                  <a:pt x="5334000" y="447675"/>
                </a:lnTo>
                <a:lnTo>
                  <a:pt x="4886325" y="0"/>
                </a:lnTo>
                <a:close/>
              </a:path>
            </a:pathLst>
          </a:custGeom>
          <a:solidFill>
            <a:srgbClr val="EC7C3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" y="2076450"/>
            <a:ext cx="6324600" cy="895350"/>
          </a:xfrm>
          <a:custGeom>
            <a:avLst/>
            <a:gdLst/>
            <a:ahLst/>
            <a:cxnLst/>
            <a:rect l="l" t="t" r="r" b="b"/>
            <a:pathLst>
              <a:path w="6324600" h="895350">
                <a:moveTo>
                  <a:pt x="5876925" y="0"/>
                </a:moveTo>
                <a:lnTo>
                  <a:pt x="0" y="0"/>
                </a:lnTo>
                <a:lnTo>
                  <a:pt x="0" y="895350"/>
                </a:lnTo>
                <a:lnTo>
                  <a:pt x="5876925" y="895350"/>
                </a:lnTo>
                <a:lnTo>
                  <a:pt x="6324600" y="447675"/>
                </a:lnTo>
                <a:lnTo>
                  <a:pt x="587692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3200" y="2076450"/>
            <a:ext cx="5334000" cy="895350"/>
          </a:xfrm>
          <a:custGeom>
            <a:avLst/>
            <a:gdLst/>
            <a:ahLst/>
            <a:cxnLst/>
            <a:rect l="l" t="t" r="r" b="b"/>
            <a:pathLst>
              <a:path w="5334000" h="895350">
                <a:moveTo>
                  <a:pt x="4886325" y="0"/>
                </a:moveTo>
                <a:lnTo>
                  <a:pt x="0" y="0"/>
                </a:lnTo>
                <a:lnTo>
                  <a:pt x="447675" y="447675"/>
                </a:lnTo>
                <a:lnTo>
                  <a:pt x="0" y="895350"/>
                </a:lnTo>
                <a:lnTo>
                  <a:pt x="4886325" y="895350"/>
                </a:lnTo>
                <a:lnTo>
                  <a:pt x="5334000" y="447675"/>
                </a:lnTo>
                <a:lnTo>
                  <a:pt x="4886325" y="0"/>
                </a:lnTo>
                <a:close/>
              </a:path>
            </a:pathLst>
          </a:custGeom>
          <a:solidFill>
            <a:srgbClr val="EC7C3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400" y="1066800"/>
            <a:ext cx="6324600" cy="895350"/>
          </a:xfrm>
          <a:custGeom>
            <a:avLst/>
            <a:gdLst/>
            <a:ahLst/>
            <a:cxnLst/>
            <a:rect l="l" t="t" r="r" b="b"/>
            <a:pathLst>
              <a:path w="6324600" h="895350">
                <a:moveTo>
                  <a:pt x="5876925" y="0"/>
                </a:moveTo>
                <a:lnTo>
                  <a:pt x="0" y="0"/>
                </a:lnTo>
                <a:lnTo>
                  <a:pt x="0" y="895350"/>
                </a:lnTo>
                <a:lnTo>
                  <a:pt x="5876925" y="895350"/>
                </a:lnTo>
                <a:lnTo>
                  <a:pt x="6324600" y="447675"/>
                </a:lnTo>
                <a:lnTo>
                  <a:pt x="587692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4078" y="1098760"/>
            <a:ext cx="5335270" cy="79040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5400" marR="17780">
              <a:lnSpc>
                <a:spcPct val="102699"/>
              </a:lnSpc>
              <a:spcBef>
                <a:spcPts val="85"/>
              </a:spcBef>
            </a:pPr>
            <a:r>
              <a:rPr lang="ru-RU" sz="1250" spc="-5" dirty="0">
                <a:solidFill>
                  <a:srgbClr val="FFFFFF"/>
                </a:solidFill>
                <a:latin typeface="Arial"/>
                <a:cs typeface="Arial"/>
              </a:rPr>
              <a:t>Дефицит AADC – это врожденная ошибка биосинтеза нейромедиаторов с аутосомно-рецессивным типом наследования, возникающая в результате патогенных мутаций в гене </a:t>
            </a:r>
            <a:r>
              <a:rPr lang="ru-RU" sz="1250" i="1" spc="-5" dirty="0">
                <a:solidFill>
                  <a:srgbClr val="FFFFFF"/>
                </a:solidFill>
                <a:latin typeface="Arial"/>
                <a:cs typeface="Arial"/>
              </a:rPr>
              <a:t>DDC</a:t>
            </a:r>
            <a:r>
              <a:rPr lang="ru-RU" sz="1250" spc="-5" dirty="0">
                <a:solidFill>
                  <a:srgbClr val="FFFFFF"/>
                </a:solidFill>
                <a:latin typeface="Arial"/>
                <a:cs typeface="Arial"/>
              </a:rPr>
              <a:t>, кодирующем фермент AADC</a:t>
            </a:r>
            <a:r>
              <a:rPr sz="1350" spc="-22" baseline="2160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350" baseline="21604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6796" y="2136222"/>
            <a:ext cx="5390515" cy="79040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30480">
              <a:lnSpc>
                <a:spcPct val="102699"/>
              </a:lnSpc>
              <a:spcBef>
                <a:spcPts val="85"/>
              </a:spcBef>
            </a:pPr>
            <a:r>
              <a:rPr lang="ru-RU" sz="1250" spc="-10" dirty="0">
                <a:solidFill>
                  <a:srgbClr val="FFFFFF"/>
                </a:solidFill>
                <a:latin typeface="Arial"/>
                <a:cs typeface="Arial"/>
              </a:rPr>
              <a:t>К ключевым симптомам относятся: гипотония, </a:t>
            </a:r>
            <a:r>
              <a:rPr lang="ru-RU" sz="1250" spc="-10" dirty="0" err="1">
                <a:solidFill>
                  <a:srgbClr val="FFFFFF"/>
                </a:solidFill>
                <a:latin typeface="Arial"/>
                <a:cs typeface="Arial"/>
              </a:rPr>
              <a:t>окулогирные</a:t>
            </a:r>
            <a:r>
              <a:rPr lang="ru-RU" sz="1250" spc="-10" dirty="0">
                <a:solidFill>
                  <a:srgbClr val="FFFFFF"/>
                </a:solidFill>
                <a:latin typeface="Arial"/>
                <a:cs typeface="Arial"/>
              </a:rPr>
              <a:t> кризы, дистония, гипокинезия, задержка развития и вегетативные симптомы, которые включают птоз, чрезмерное потоотделение, заложенность носа и гипотензию</a:t>
            </a:r>
            <a:r>
              <a:rPr sz="1350" spc="-7" baseline="24691" dirty="0">
                <a:solidFill>
                  <a:srgbClr val="FFFFFF"/>
                </a:solidFill>
                <a:latin typeface="Arial"/>
                <a:cs typeface="Arial"/>
              </a:rPr>
              <a:t>2,3</a:t>
            </a:r>
            <a:endParaRPr sz="1350" baseline="24691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6757" y="4265041"/>
            <a:ext cx="5135245" cy="4007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lang="ru-RU" sz="1250" spc="-5" dirty="0">
                <a:solidFill>
                  <a:srgbClr val="FFFFFF"/>
                </a:solidFill>
                <a:latin typeface="Arial"/>
                <a:cs typeface="Arial"/>
              </a:rPr>
              <a:t>Современные варианты лечения включают агонисты дофамина, ингибиторы МОА и пиридоксин или его активную форму</a:t>
            </a:r>
            <a:r>
              <a:rPr sz="1350" spc="-7" baseline="2469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350" baseline="24691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2152" y="3239427"/>
            <a:ext cx="5132705" cy="59311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lang="ru-RU" sz="1250" spc="-15" dirty="0">
                <a:solidFill>
                  <a:srgbClr val="FFFFFF"/>
                </a:solidFill>
                <a:latin typeface="Arial"/>
                <a:cs typeface="Arial"/>
              </a:rPr>
              <a:t>Диагностическое тестирование на дефицит AADC включает в себя анализ AADC в плазме крови , исследование метаболитов СМЖ и генетическое тестирование</a:t>
            </a:r>
            <a:r>
              <a:rPr sz="1350" spc="-30" baseline="21604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350" baseline="21604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8955" y="5048250"/>
            <a:ext cx="11358245" cy="746358"/>
          </a:xfrm>
          <a:prstGeom prst="rect">
            <a:avLst/>
          </a:prstGeom>
          <a:solidFill>
            <a:srgbClr val="1F386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ru-RU" sz="1800" dirty="0">
              <a:latin typeface="Times New Roman"/>
              <a:cs typeface="Times New Roman"/>
            </a:endParaRPr>
          </a:p>
          <a:p>
            <a:pPr marL="444500" algn="ctr">
              <a:lnSpc>
                <a:spcPct val="100000"/>
              </a:lnSpc>
              <a:tabLst>
                <a:tab pos="360363" algn="l"/>
              </a:tabLst>
            </a:pPr>
            <a:r>
              <a:rPr lang="ru-RU" sz="1250" spc="-15" dirty="0">
                <a:solidFill>
                  <a:srgbClr val="FFFFFF"/>
                </a:solidFill>
                <a:latin typeface="Arial"/>
                <a:cs typeface="Arial"/>
              </a:rPr>
              <a:t>Своевременная и точная диагностика пациентов с дефицитом AADC может обеспечить доступ к подходящим вариантам лечения на ранних этапах</a:t>
            </a:r>
            <a:r>
              <a:rPr sz="1350" spc="-7" baseline="2160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lang="ru-RU" sz="1350" spc="-7" baseline="21604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44500" algn="ctr">
              <a:lnSpc>
                <a:spcPct val="100000"/>
              </a:lnSpc>
              <a:tabLst>
                <a:tab pos="360363" algn="l"/>
              </a:tabLst>
            </a:pPr>
            <a:endParaRPr lang="ru-RU" sz="1350" spc="-7" baseline="21604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44500" algn="ctr">
              <a:lnSpc>
                <a:spcPct val="100000"/>
              </a:lnSpc>
              <a:tabLst>
                <a:tab pos="360363" algn="l"/>
              </a:tabLst>
            </a:pPr>
            <a:endParaRPr sz="1350" baseline="21604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53200" y="1066800"/>
            <a:ext cx="5334000" cy="895350"/>
          </a:xfrm>
          <a:custGeom>
            <a:avLst/>
            <a:gdLst/>
            <a:ahLst/>
            <a:cxnLst/>
            <a:rect l="l" t="t" r="r" b="b"/>
            <a:pathLst>
              <a:path w="5334000" h="895350">
                <a:moveTo>
                  <a:pt x="4886325" y="0"/>
                </a:moveTo>
                <a:lnTo>
                  <a:pt x="0" y="0"/>
                </a:lnTo>
                <a:lnTo>
                  <a:pt x="447675" y="447675"/>
                </a:lnTo>
                <a:lnTo>
                  <a:pt x="0" y="895350"/>
                </a:lnTo>
                <a:lnTo>
                  <a:pt x="4886325" y="895350"/>
                </a:lnTo>
                <a:lnTo>
                  <a:pt x="5334000" y="447675"/>
                </a:lnTo>
                <a:lnTo>
                  <a:pt x="4886325" y="0"/>
                </a:lnTo>
                <a:close/>
              </a:path>
            </a:pathLst>
          </a:custGeom>
          <a:solidFill>
            <a:srgbClr val="EC7C3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24720" y="1167469"/>
            <a:ext cx="4598088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" indent="-180975">
              <a:lnSpc>
                <a:spcPts val="1435"/>
              </a:lnSpc>
              <a:spcBef>
                <a:spcPts val="100"/>
              </a:spcBef>
              <a:buClr>
                <a:srgbClr val="EC7C30"/>
              </a:buClr>
              <a:buChar char="•"/>
              <a:tabLst>
                <a:tab pos="218440" algn="l"/>
                <a:tab pos="219075" algn="l"/>
              </a:tabLst>
            </a:pPr>
            <a:r>
              <a:rPr lang="ru-RU" sz="1200" spc="15" dirty="0">
                <a:solidFill>
                  <a:srgbClr val="404040"/>
                </a:solidFill>
                <a:latin typeface="Arial"/>
                <a:cs typeface="Arial"/>
              </a:rPr>
              <a:t>Распространённость дефицита </a:t>
            </a:r>
            <a:r>
              <a:rPr lang="en-US" sz="1200" spc="15" dirty="0">
                <a:solidFill>
                  <a:srgbClr val="404040"/>
                </a:solidFill>
                <a:latin typeface="Arial"/>
                <a:cs typeface="Arial"/>
              </a:rPr>
              <a:t>AADC</a:t>
            </a:r>
            <a:r>
              <a:rPr lang="ru-RU" sz="12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"/>
                <a:cs typeface="Arial"/>
              </a:rPr>
              <a:t>1:32,000–1:182,000</a:t>
            </a:r>
            <a:r>
              <a:rPr sz="1200" spc="-7" baseline="24305" dirty="0">
                <a:solidFill>
                  <a:srgbClr val="404040"/>
                </a:solidFill>
                <a:latin typeface="Arial"/>
                <a:cs typeface="Arial"/>
              </a:rPr>
              <a:t>1,2</a:t>
            </a:r>
            <a:endParaRPr sz="1200" baseline="24305" dirty="0">
              <a:latin typeface="Arial"/>
              <a:cs typeface="Arial"/>
            </a:endParaRPr>
          </a:p>
          <a:p>
            <a:pPr marL="219075" indent="-180975">
              <a:lnSpc>
                <a:spcPts val="1430"/>
              </a:lnSpc>
              <a:buClr>
                <a:srgbClr val="EC7C30"/>
              </a:buClr>
              <a:buChar char="•"/>
              <a:tabLst>
                <a:tab pos="218440" algn="l"/>
                <a:tab pos="219075" algn="l"/>
              </a:tabLst>
            </a:pPr>
            <a:r>
              <a:rPr lang="ru-RU" sz="1200" spc="5" dirty="0">
                <a:solidFill>
                  <a:srgbClr val="404040"/>
                </a:solidFill>
                <a:latin typeface="Arial"/>
                <a:cs typeface="Arial"/>
              </a:rPr>
              <a:t>На основании расчётов предполагаемой распространенности заболевания &gt;90% случаев дефицита AADC не диагностируется</a:t>
            </a:r>
            <a:r>
              <a:rPr sz="1200" spc="-15" baseline="27777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endParaRPr sz="1200" baseline="27777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8955" y="6579735"/>
            <a:ext cx="3738879" cy="1212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34</a:t>
            </a:fld>
            <a:r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f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d e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n d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f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2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u s e</a:t>
            </a:r>
            <a:r>
              <a:rPr sz="6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73212" y="2054241"/>
            <a:ext cx="4433369" cy="917559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231775" marR="208279" indent="-180975">
              <a:lnSpc>
                <a:spcPts val="1430"/>
              </a:lnSpc>
              <a:spcBef>
                <a:spcPts val="155"/>
              </a:spcBef>
              <a:buClr>
                <a:srgbClr val="EC7C30"/>
              </a:buClr>
              <a:buChar char="•"/>
              <a:tabLst>
                <a:tab pos="231140" algn="l"/>
                <a:tab pos="231775" algn="l"/>
              </a:tabLst>
            </a:pPr>
            <a:r>
              <a:rPr lang="ru-RU" sz="1200" spc="15" dirty="0">
                <a:solidFill>
                  <a:srgbClr val="404040"/>
                </a:solidFill>
                <a:latin typeface="Arial"/>
                <a:cs typeface="Arial"/>
              </a:rPr>
              <a:t>Дети с данными необъяснимыми симптомами должны быть протестированы на наличие у них дефицита AADC</a:t>
            </a:r>
            <a:r>
              <a:rPr sz="1200" spc="-15" baseline="24305" dirty="0">
                <a:solidFill>
                  <a:srgbClr val="404040"/>
                </a:solidFill>
                <a:latin typeface="Arial"/>
                <a:cs typeface="Arial"/>
              </a:rPr>
              <a:t>3,4</a:t>
            </a:r>
            <a:endParaRPr sz="1200" baseline="24305" dirty="0">
              <a:latin typeface="Arial"/>
              <a:cs typeface="Arial"/>
            </a:endParaRPr>
          </a:p>
          <a:p>
            <a:pPr marL="231775" indent="-180975">
              <a:lnSpc>
                <a:spcPts val="1380"/>
              </a:lnSpc>
              <a:buClr>
                <a:srgbClr val="EC7C30"/>
              </a:buClr>
              <a:buChar char="•"/>
              <a:tabLst>
                <a:tab pos="231140" algn="l"/>
                <a:tab pos="231775" algn="l"/>
              </a:tabLst>
            </a:pPr>
            <a:r>
              <a:rPr lang="ru-RU" sz="1200" spc="-10" dirty="0">
                <a:solidFill>
                  <a:srgbClr val="404040"/>
                </a:solidFill>
                <a:latin typeface="Arial"/>
                <a:cs typeface="Arial"/>
              </a:rPr>
              <a:t>Может проявляться как детский церебральный паралич или мимикрия эпилепсии</a:t>
            </a:r>
            <a:r>
              <a:rPr sz="1200" spc="15" baseline="24305" dirty="0">
                <a:solidFill>
                  <a:srgbClr val="404040"/>
                </a:solidFill>
                <a:latin typeface="Arial"/>
                <a:cs typeface="Arial"/>
              </a:rPr>
              <a:t>2,5</a:t>
            </a:r>
            <a:endParaRPr sz="1200" baseline="24305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28427" y="4096404"/>
            <a:ext cx="4602099" cy="73802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231775" marR="194945" indent="-181610">
              <a:lnSpc>
                <a:spcPts val="1430"/>
              </a:lnSpc>
              <a:spcBef>
                <a:spcPts val="155"/>
              </a:spcBef>
              <a:buClr>
                <a:srgbClr val="EC7C30"/>
              </a:buClr>
              <a:buChar char="•"/>
              <a:tabLst>
                <a:tab pos="231775" algn="l"/>
                <a:tab pos="232410" algn="l"/>
              </a:tabLst>
            </a:pPr>
            <a:r>
              <a:rPr lang="ru-RU" sz="1200" spc="-10" dirty="0">
                <a:solidFill>
                  <a:srgbClr val="404040"/>
                </a:solidFill>
                <a:latin typeface="Arial"/>
                <a:cs typeface="Arial"/>
              </a:rPr>
              <a:t>Реакция пациентов на </a:t>
            </a:r>
            <a:r>
              <a:rPr lang="ru-RU" sz="1200" spc="-10" dirty="0" err="1">
                <a:solidFill>
                  <a:srgbClr val="404040"/>
                </a:solidFill>
                <a:latin typeface="Arial"/>
                <a:cs typeface="Arial"/>
              </a:rPr>
              <a:t>дофаминергические</a:t>
            </a:r>
            <a:r>
              <a:rPr lang="ru-RU" sz="1200" spc="-10" dirty="0">
                <a:solidFill>
                  <a:srgbClr val="404040"/>
                </a:solidFill>
                <a:latin typeface="Arial"/>
                <a:cs typeface="Arial"/>
              </a:rPr>
              <a:t> препараты изменчива, а данные имеют низкое качество</a:t>
            </a:r>
            <a:r>
              <a:rPr sz="1200" spc="-22" baseline="27777" dirty="0">
                <a:solidFill>
                  <a:srgbClr val="404040"/>
                </a:solidFill>
                <a:latin typeface="Arial"/>
                <a:cs typeface="Arial"/>
              </a:rPr>
              <a:t>3,6</a:t>
            </a:r>
            <a:endParaRPr sz="1200" baseline="27777" dirty="0">
              <a:latin typeface="Arial"/>
              <a:cs typeface="Arial"/>
            </a:endParaRPr>
          </a:p>
          <a:p>
            <a:pPr marL="231775" indent="-181610">
              <a:lnSpc>
                <a:spcPts val="1370"/>
              </a:lnSpc>
              <a:buClr>
                <a:srgbClr val="EC7C30"/>
              </a:buClr>
              <a:buChar char="•"/>
              <a:tabLst>
                <a:tab pos="231775" algn="l"/>
                <a:tab pos="232410" algn="l"/>
              </a:tabLst>
            </a:pPr>
            <a:r>
              <a:rPr lang="ru-RU" sz="1200" spc="-30" dirty="0">
                <a:solidFill>
                  <a:srgbClr val="404040"/>
                </a:solidFill>
                <a:latin typeface="Arial"/>
                <a:cs typeface="Arial"/>
              </a:rPr>
              <a:t>Варианты генной терапии для замены мутировавшего гена DDC на AAV-опосредованный ген на данный момент исследуются</a:t>
            </a:r>
            <a:r>
              <a:rPr sz="1200" spc="-15" baseline="24305" dirty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endParaRPr sz="1200" baseline="24305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69201" y="3390328"/>
            <a:ext cx="44373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" indent="-181610">
              <a:lnSpc>
                <a:spcPct val="100000"/>
              </a:lnSpc>
              <a:spcBef>
                <a:spcPts val="100"/>
              </a:spcBef>
              <a:buClr>
                <a:srgbClr val="EC7C30"/>
              </a:buClr>
              <a:buChar char="•"/>
              <a:tabLst>
                <a:tab pos="219075" algn="l"/>
                <a:tab pos="219710" algn="l"/>
              </a:tabLst>
            </a:pPr>
            <a:r>
              <a:rPr lang="ru-RU" sz="1200" spc="-15" dirty="0">
                <a:solidFill>
                  <a:srgbClr val="404040"/>
                </a:solidFill>
                <a:latin typeface="Arial"/>
                <a:cs typeface="Arial"/>
              </a:rPr>
              <a:t>2/3 результатов теста должны быть положительными до постановки диагноза</a:t>
            </a:r>
            <a:r>
              <a:rPr sz="1200" spc="22" baseline="24305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endParaRPr sz="1200" baseline="24305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7207" y="5873376"/>
            <a:ext cx="10655300" cy="52129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25"/>
              </a:spcBef>
            </a:pPr>
            <a:r>
              <a:rPr lang="ru-RU" sz="800" i="1" spc="15" dirty="0">
                <a:latin typeface="Arial"/>
                <a:cs typeface="Arial"/>
              </a:rPr>
              <a:t>DDC</a:t>
            </a:r>
            <a:r>
              <a:rPr lang="ru-RU" sz="800" spc="15" dirty="0">
                <a:latin typeface="Arial"/>
                <a:cs typeface="Arial"/>
              </a:rPr>
              <a:t>, </a:t>
            </a:r>
            <a:r>
              <a:rPr lang="ru-RU" sz="800" spc="15" dirty="0" err="1">
                <a:latin typeface="Arial"/>
                <a:cs typeface="Arial"/>
              </a:rPr>
              <a:t>допа</a:t>
            </a:r>
            <a:r>
              <a:rPr lang="ru-RU" sz="800" spc="15" dirty="0">
                <a:latin typeface="Arial"/>
                <a:cs typeface="Arial"/>
              </a:rPr>
              <a:t>-декарбоксилаза; СМЖ, спинномозговая жидкость; MAO, </a:t>
            </a:r>
            <a:r>
              <a:rPr lang="ru-RU" sz="800" spc="15" dirty="0" err="1">
                <a:latin typeface="Arial"/>
                <a:cs typeface="Arial"/>
              </a:rPr>
              <a:t>моноаминоксидаза</a:t>
            </a:r>
            <a:r>
              <a:rPr lang="ru-RU" sz="800" spc="15" dirty="0">
                <a:latin typeface="Arial"/>
                <a:cs typeface="Arial"/>
              </a:rPr>
              <a:t>; ААВ, аденоассоциированный вирус.</a:t>
            </a:r>
          </a:p>
          <a:p>
            <a:pPr marL="22225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latin typeface="Arial"/>
                <a:cs typeface="Arial"/>
              </a:rPr>
              <a:t>1. </a:t>
            </a:r>
            <a:r>
              <a:rPr sz="800" spc="-15" dirty="0">
                <a:latin typeface="Arial"/>
                <a:cs typeface="Arial"/>
              </a:rPr>
              <a:t>Chien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YH,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Mol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Genet</a:t>
            </a:r>
            <a:r>
              <a:rPr sz="800" i="1" spc="-6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Metab</a:t>
            </a:r>
            <a:r>
              <a:rPr sz="800" spc="15" dirty="0">
                <a:latin typeface="Arial"/>
                <a:cs typeface="Arial"/>
              </a:rPr>
              <a:t>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2016;118:259–263;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Himmelreich</a:t>
            </a:r>
            <a:r>
              <a:rPr sz="800" spc="16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N,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Mol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Genet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Metab.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2019;127(1):12–22;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3. </a:t>
            </a:r>
            <a:r>
              <a:rPr sz="800" spc="15" dirty="0">
                <a:latin typeface="Arial"/>
                <a:cs typeface="Arial"/>
              </a:rPr>
              <a:t>Wassenberg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T,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Orphanet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J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Rare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25" dirty="0">
                <a:latin typeface="Arial"/>
                <a:cs typeface="Arial"/>
              </a:rPr>
              <a:t>Dis</a:t>
            </a:r>
            <a:r>
              <a:rPr sz="800" spc="25" dirty="0">
                <a:latin typeface="Arial"/>
                <a:cs typeface="Arial"/>
              </a:rPr>
              <a:t>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2017;12:12;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4.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Pearson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TS,</a:t>
            </a:r>
            <a:r>
              <a:rPr sz="800" spc="9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</a:t>
            </a:r>
            <a:r>
              <a:rPr sz="800" spc="15" dirty="0">
                <a:latin typeface="Arial"/>
                <a:cs typeface="Arial"/>
              </a:rPr>
              <a:t>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Mov</a:t>
            </a:r>
            <a:r>
              <a:rPr sz="800" i="1" spc="-30" dirty="0">
                <a:latin typeface="Arial"/>
                <a:cs typeface="Arial"/>
              </a:rPr>
              <a:t> </a:t>
            </a:r>
            <a:r>
              <a:rPr sz="800" i="1" spc="25" dirty="0">
                <a:latin typeface="Arial"/>
                <a:cs typeface="Arial"/>
              </a:rPr>
              <a:t>Disord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2019;34:625–636;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5.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Ito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spc="-5" dirty="0">
                <a:latin typeface="Arial"/>
                <a:cs typeface="Arial"/>
              </a:rPr>
              <a:t>S,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Dev</a:t>
            </a:r>
            <a:r>
              <a:rPr sz="800" i="1" spc="-11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Med</a:t>
            </a:r>
            <a:r>
              <a:rPr sz="800" i="1" spc="-10" dirty="0">
                <a:latin typeface="Arial"/>
                <a:cs typeface="Arial"/>
              </a:rPr>
              <a:t> </a:t>
            </a:r>
            <a:r>
              <a:rPr sz="800" i="1" spc="25" dirty="0">
                <a:latin typeface="Arial"/>
                <a:cs typeface="Arial"/>
              </a:rPr>
              <a:t>Child</a:t>
            </a:r>
            <a:r>
              <a:rPr sz="800" i="1" spc="-8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Neurol.</a:t>
            </a:r>
            <a:r>
              <a:rPr sz="800" i="1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2008;50:876–878;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6.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Brun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L,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-60" dirty="0">
                <a:latin typeface="Arial"/>
                <a:cs typeface="Arial"/>
              </a:rPr>
              <a:t>Neurology.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2010;75:64–71;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7.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Hw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u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WL,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Sci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Transl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Med.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2012;4:134ra6.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4505" y="4576557"/>
            <a:ext cx="10930889" cy="252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3015" marR="965835" indent="-467359" algn="ctr">
              <a:lnSpc>
                <a:spcPct val="109000"/>
              </a:lnSpc>
              <a:spcBef>
                <a:spcPts val="95"/>
              </a:spcBef>
              <a:tabLst>
                <a:tab pos="3164840" algn="l"/>
                <a:tab pos="4116070" algn="l"/>
                <a:tab pos="4448175" algn="l"/>
                <a:tab pos="7406640" algn="l"/>
              </a:tabLst>
            </a:pPr>
            <a:r>
              <a:rPr lang="ru-RU" sz="1550" spc="75" dirty="0">
                <a:solidFill>
                  <a:srgbClr val="FFFFFF"/>
                </a:solidFill>
                <a:latin typeface="Arial"/>
                <a:cs typeface="Arial"/>
              </a:rPr>
              <a:t>PTC Therapeutics поддерживает бесплатные программу тестирования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4505" y="717895"/>
            <a:ext cx="9839320" cy="86305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2750" spc="-5" dirty="0">
                <a:latin typeface="Arial Black"/>
                <a:cs typeface="Arial Black"/>
              </a:rPr>
              <a:t>Возможно, самое время проверить наличие дефицита AADC</a:t>
            </a:r>
            <a:endParaRPr sz="275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67530" y="6867415"/>
            <a:ext cx="7084695" cy="9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505" y="1598491"/>
            <a:ext cx="11147425" cy="0"/>
          </a:xfrm>
          <a:custGeom>
            <a:avLst/>
            <a:gdLst/>
            <a:ahLst/>
            <a:cxnLst/>
            <a:rect l="l" t="t" r="r" b="b"/>
            <a:pathLst>
              <a:path w="11147425">
                <a:moveTo>
                  <a:pt x="0" y="0"/>
                </a:moveTo>
                <a:lnTo>
                  <a:pt x="11147171" y="0"/>
                </a:lnTo>
              </a:path>
            </a:pathLst>
          </a:custGeom>
          <a:ln w="38100">
            <a:solidFill>
              <a:srgbClr val="F76E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2950" y="5524500"/>
            <a:ext cx="10818495" cy="0"/>
          </a:xfrm>
          <a:custGeom>
            <a:avLst/>
            <a:gdLst/>
            <a:ahLst/>
            <a:cxnLst/>
            <a:rect l="l" t="t" r="r" b="b"/>
            <a:pathLst>
              <a:path w="10818495">
                <a:moveTo>
                  <a:pt x="0" y="0"/>
                </a:moveTo>
                <a:lnTo>
                  <a:pt x="10818241" y="0"/>
                </a:lnTo>
              </a:path>
            </a:pathLst>
          </a:custGeom>
          <a:ln w="38100">
            <a:solidFill>
              <a:srgbClr val="F76E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19400" y="1574349"/>
            <a:ext cx="5881370" cy="995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lang="ru-RU" sz="1550" b="1" spc="-20" dirty="0">
                <a:solidFill>
                  <a:srgbClr val="F76E09"/>
                </a:solidFill>
                <a:latin typeface="Arial"/>
                <a:cs typeface="Arial"/>
              </a:rPr>
              <a:t>НЕОБХОДИМО РАССМОТРЕТЬ ВОЗМОЖНОСТЬ ПРОХОЖДЕНИЯ ТЕСТИРОВАНИЯ НА ДЕФИЦИТ AADC</a:t>
            </a:r>
          </a:p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lang="ru-RU" sz="1550" b="1" spc="-25" dirty="0">
                <a:solidFill>
                  <a:srgbClr val="F76E09"/>
                </a:solidFill>
                <a:latin typeface="Arial"/>
                <a:cs typeface="Arial"/>
              </a:rPr>
              <a:t>Если у Вашего пациента есть следующие симптомы:</a:t>
            </a:r>
            <a:r>
              <a:rPr sz="1575" b="1" spc="30" baseline="23809" dirty="0">
                <a:solidFill>
                  <a:srgbClr val="F76E09"/>
                </a:solidFill>
                <a:latin typeface="Arial"/>
                <a:cs typeface="Arial"/>
              </a:rPr>
              <a:t>1</a:t>
            </a:r>
            <a:endParaRPr sz="1575" baseline="23809" dirty="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336550" algn="l"/>
              </a:tabLst>
            </a:pPr>
            <a:r>
              <a:rPr sz="1550" spc="10" dirty="0">
                <a:solidFill>
                  <a:srgbClr val="F76E09"/>
                </a:solidFill>
                <a:latin typeface="Cambria"/>
                <a:cs typeface="Cambria"/>
              </a:rPr>
              <a:t>⎼	</a:t>
            </a:r>
            <a:r>
              <a:rPr lang="ru-RU" sz="1550" dirty="0">
                <a:solidFill>
                  <a:srgbClr val="221D34"/>
                </a:solidFill>
                <a:latin typeface="Arial"/>
                <a:cs typeface="Arial"/>
              </a:rPr>
              <a:t>Гипотония или гипертония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88298" y="2500012"/>
            <a:ext cx="3757169" cy="493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550" spc="-40" dirty="0">
                <a:solidFill>
                  <a:srgbClr val="221D34"/>
                </a:solidFill>
                <a:latin typeface="Arial"/>
                <a:cs typeface="Arial"/>
              </a:rPr>
              <a:t>И</a:t>
            </a:r>
            <a:endParaRPr sz="1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298450" algn="l"/>
              </a:tabLst>
            </a:pPr>
            <a:r>
              <a:rPr sz="1550" spc="10" dirty="0">
                <a:solidFill>
                  <a:srgbClr val="E94E38"/>
                </a:solidFill>
                <a:latin typeface="Cambria"/>
                <a:cs typeface="Cambria"/>
              </a:rPr>
              <a:t>⎼	</a:t>
            </a:r>
            <a:r>
              <a:rPr lang="ru-RU" sz="1550" spc="15" dirty="0">
                <a:solidFill>
                  <a:srgbClr val="221D34"/>
                </a:solidFill>
                <a:latin typeface="Arial"/>
                <a:cs typeface="Arial"/>
              </a:rPr>
              <a:t>Замедленное развитие моторики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3091" y="3082237"/>
            <a:ext cx="3026787" cy="493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550" spc="-40" dirty="0">
                <a:solidFill>
                  <a:srgbClr val="221D34"/>
                </a:solidFill>
                <a:latin typeface="Arial"/>
                <a:cs typeface="Arial"/>
              </a:rPr>
              <a:t>И</a:t>
            </a:r>
            <a:endParaRPr sz="1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298450" algn="l"/>
              </a:tabLst>
            </a:pPr>
            <a:r>
              <a:rPr sz="1550" spc="10" dirty="0">
                <a:solidFill>
                  <a:srgbClr val="E94E38"/>
                </a:solidFill>
                <a:latin typeface="Cambria"/>
                <a:cs typeface="Cambria"/>
              </a:rPr>
              <a:t>⎼	</a:t>
            </a:r>
            <a:r>
              <a:rPr lang="ru-RU" sz="1550" spc="-5" dirty="0">
                <a:solidFill>
                  <a:srgbClr val="221D34"/>
                </a:solidFill>
                <a:latin typeface="Arial"/>
                <a:cs typeface="Arial"/>
              </a:rPr>
              <a:t>Структурная МРТ в норме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45962" y="3616898"/>
            <a:ext cx="5913336" cy="50590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550" dirty="0">
                <a:solidFill>
                  <a:srgbClr val="221D34"/>
                </a:solidFill>
                <a:latin typeface="Arial"/>
                <a:cs typeface="Arial"/>
              </a:rPr>
              <a:t>А также: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0" dirty="0">
                <a:solidFill>
                  <a:srgbClr val="E94E38"/>
                </a:solidFill>
                <a:latin typeface="Cambria"/>
                <a:cs typeface="Cambria"/>
              </a:rPr>
              <a:t>⎼</a:t>
            </a:r>
            <a:r>
              <a:rPr lang="ru-RU" sz="1550" spc="10" dirty="0">
                <a:solidFill>
                  <a:srgbClr val="E94E38"/>
                </a:solidFill>
                <a:latin typeface="Cambria"/>
                <a:cs typeface="Cambria"/>
              </a:rPr>
              <a:t>   </a:t>
            </a:r>
            <a:r>
              <a:rPr lang="ru-RU" sz="1550" dirty="0">
                <a:solidFill>
                  <a:srgbClr val="221D34"/>
                </a:solidFill>
                <a:latin typeface="Arial"/>
                <a:cs typeface="Arial"/>
              </a:rPr>
              <a:t>Двигательные расстройства и/или вегетативные симптомы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77774" y="2391503"/>
            <a:ext cx="571500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84505" y="5789295"/>
            <a:ext cx="10636250" cy="3994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800" spc="5" dirty="0">
                <a:latin typeface="Arial"/>
                <a:cs typeface="Arial"/>
              </a:rPr>
              <a:t>AADC, декарбоксилаза ароматических аминокислот; МРТ, магнитно-резонансная томография; 3-ОМ</a:t>
            </a:r>
            <a:r>
              <a:rPr lang="en-US" sz="800" spc="5" dirty="0">
                <a:latin typeface="Arial"/>
                <a:cs typeface="Arial"/>
              </a:rPr>
              <a:t>D, 3-</a:t>
            </a:r>
            <a:r>
              <a:rPr lang="ru-RU" sz="800" spc="5" dirty="0">
                <a:latin typeface="Arial"/>
                <a:cs typeface="Arial"/>
              </a:rPr>
              <a:t>ОМД: 3-О-метилдопа; DDC, </a:t>
            </a:r>
            <a:r>
              <a:rPr lang="ru-RU" sz="800" spc="5" dirty="0" err="1">
                <a:latin typeface="Arial"/>
                <a:cs typeface="Arial"/>
              </a:rPr>
              <a:t>допа</a:t>
            </a:r>
            <a:r>
              <a:rPr lang="ru-RU" sz="800" spc="5" dirty="0">
                <a:latin typeface="Arial"/>
                <a:cs typeface="Arial"/>
              </a:rPr>
              <a:t>-декарбоксилаза.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latin typeface="Arial"/>
                <a:cs typeface="Arial"/>
              </a:rPr>
              <a:t>1.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Himmelreich</a:t>
            </a:r>
            <a:r>
              <a:rPr sz="800" spc="18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N,</a:t>
            </a:r>
            <a:r>
              <a:rPr sz="800" spc="10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6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Mol</a:t>
            </a:r>
            <a:r>
              <a:rPr sz="800" i="1" spc="-1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Genet</a:t>
            </a:r>
            <a:r>
              <a:rPr sz="800" i="1" spc="-1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Metab.</a:t>
            </a:r>
            <a:r>
              <a:rPr sz="800" i="1" spc="-6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2019;127(1):12–22;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About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AADC.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Diagnostic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Journey.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https://aboutaadc.com/diagnosis/diagnostic-journey/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(Accessed: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November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2019);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3.</a:t>
            </a:r>
            <a:r>
              <a:rPr sz="800" spc="-114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PTC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Therapeutics.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Centogene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Aromatic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L-Amino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spc="20" dirty="0">
                <a:latin typeface="Arial"/>
                <a:cs typeface="Arial"/>
              </a:rPr>
              <a:t>Acid </a:t>
            </a:r>
            <a:r>
              <a:rPr sz="800" spc="10" dirty="0">
                <a:latin typeface="Arial"/>
                <a:cs typeface="Arial"/>
              </a:rPr>
              <a:t>Decarboxylase </a:t>
            </a:r>
            <a:r>
              <a:rPr sz="800" spc="-5" dirty="0">
                <a:latin typeface="Arial"/>
                <a:cs typeface="Arial"/>
              </a:rPr>
              <a:t>(AADC) </a:t>
            </a:r>
            <a:r>
              <a:rPr sz="800" spc="5" dirty="0">
                <a:latin typeface="Arial"/>
                <a:cs typeface="Arial"/>
              </a:rPr>
              <a:t>Deficiency </a:t>
            </a:r>
            <a:r>
              <a:rPr sz="800" spc="-35" dirty="0">
                <a:latin typeface="Arial"/>
                <a:cs typeface="Arial"/>
              </a:rPr>
              <a:t>EMEA, </a:t>
            </a:r>
            <a:r>
              <a:rPr sz="800" spc="-50" dirty="0">
                <a:latin typeface="Arial"/>
                <a:cs typeface="Arial"/>
              </a:rPr>
              <a:t>CEECIS, </a:t>
            </a:r>
            <a:r>
              <a:rPr sz="800" spc="5" dirty="0">
                <a:latin typeface="Arial"/>
                <a:cs typeface="Arial"/>
              </a:rPr>
              <a:t>and </a:t>
            </a:r>
            <a:r>
              <a:rPr sz="800" spc="-20" dirty="0">
                <a:latin typeface="Arial"/>
                <a:cs typeface="Arial"/>
              </a:rPr>
              <a:t>MEAT </a:t>
            </a:r>
            <a:r>
              <a:rPr sz="800" spc="-10" dirty="0">
                <a:latin typeface="Arial"/>
                <a:cs typeface="Arial"/>
              </a:rPr>
              <a:t>Regional </a:t>
            </a:r>
            <a:r>
              <a:rPr sz="800" dirty="0">
                <a:latin typeface="Arial"/>
                <a:cs typeface="Arial"/>
              </a:rPr>
              <a:t>Testing</a:t>
            </a:r>
            <a:r>
              <a:rPr sz="800" spc="-14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Guide.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58026" y="54357"/>
            <a:ext cx="5538724" cy="56316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5715" algn="ctr">
              <a:lnSpc>
                <a:spcPct val="99000"/>
              </a:lnSpc>
              <a:spcBef>
                <a:spcPts val="114"/>
              </a:spcBef>
            </a:pPr>
            <a:r>
              <a:rPr lang="ru-RU" sz="1200" dirty="0">
                <a:solidFill>
                  <a:srgbClr val="FFFFFF"/>
                </a:solidFill>
                <a:latin typeface="Arial"/>
                <a:cs typeface="Arial"/>
              </a:rPr>
              <a:t>Местные рецензенты должны определить уместность информации, поскольку она направляет аудиторию на веб-сайт, который, возможно, не подвергался рассмотрению и одобрению со стороны местных специалистов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8955" y="6579735"/>
            <a:ext cx="3738879" cy="1212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35</a:t>
            </a:fld>
            <a:r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f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d e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n d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f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2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u s e</a:t>
            </a:r>
            <a:r>
              <a:rPr sz="6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4200" y="3769995"/>
            <a:ext cx="4678679" cy="144013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6050">
              <a:lnSpc>
                <a:spcPts val="3650"/>
              </a:lnSpc>
              <a:spcBef>
                <a:spcPts val="130"/>
              </a:spcBef>
            </a:pPr>
            <a:r>
              <a:rPr lang="ru-RU" sz="3200" spc="25" dirty="0">
                <a:solidFill>
                  <a:srgbClr val="39395E"/>
                </a:solidFill>
              </a:rPr>
              <a:t>Приложение</a:t>
            </a:r>
            <a:endParaRPr sz="3200" dirty="0"/>
          </a:p>
          <a:p>
            <a:pPr marL="12700">
              <a:lnSpc>
                <a:spcPts val="3650"/>
              </a:lnSpc>
            </a:pPr>
            <a:r>
              <a:rPr sz="3200" spc="10" dirty="0">
                <a:solidFill>
                  <a:srgbClr val="39395E"/>
                </a:solidFill>
              </a:rPr>
              <a:t>- </a:t>
            </a:r>
            <a:r>
              <a:rPr lang="ru-RU" sz="3200" spc="35" dirty="0">
                <a:solidFill>
                  <a:srgbClr val="39395E"/>
                </a:solidFill>
              </a:rPr>
              <a:t>Вспомогательные слайды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11394724" y="231029"/>
            <a:ext cx="528320" cy="275590"/>
          </a:xfrm>
          <a:custGeom>
            <a:avLst/>
            <a:gdLst/>
            <a:ahLst/>
            <a:cxnLst/>
            <a:rect l="l" t="t" r="r" b="b"/>
            <a:pathLst>
              <a:path w="528320" h="275590">
                <a:moveTo>
                  <a:pt x="263951" y="0"/>
                </a:moveTo>
                <a:lnTo>
                  <a:pt x="0" y="251382"/>
                </a:lnTo>
                <a:lnTo>
                  <a:pt x="28280" y="275263"/>
                </a:lnTo>
                <a:lnTo>
                  <a:pt x="263951" y="51533"/>
                </a:lnTo>
                <a:lnTo>
                  <a:pt x="318061" y="51533"/>
                </a:lnTo>
                <a:lnTo>
                  <a:pt x="263951" y="0"/>
                </a:lnTo>
                <a:close/>
              </a:path>
              <a:path w="528320" h="275590">
                <a:moveTo>
                  <a:pt x="318061" y="51533"/>
                </a:moveTo>
                <a:lnTo>
                  <a:pt x="263951" y="51533"/>
                </a:lnTo>
                <a:lnTo>
                  <a:pt x="499622" y="275263"/>
                </a:lnTo>
                <a:lnTo>
                  <a:pt x="527903" y="251382"/>
                </a:lnTo>
                <a:lnTo>
                  <a:pt x="318061" y="51533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70139" y="317756"/>
            <a:ext cx="377190" cy="365760"/>
          </a:xfrm>
          <a:custGeom>
            <a:avLst/>
            <a:gdLst/>
            <a:ahLst/>
            <a:cxnLst/>
            <a:rect l="l" t="t" r="r" b="b"/>
            <a:pathLst>
              <a:path w="377190" h="365759">
                <a:moveTo>
                  <a:pt x="188536" y="0"/>
                </a:moveTo>
                <a:lnTo>
                  <a:pt x="0" y="179110"/>
                </a:lnTo>
                <a:lnTo>
                  <a:pt x="0" y="365761"/>
                </a:lnTo>
                <a:lnTo>
                  <a:pt x="150829" y="365761"/>
                </a:lnTo>
                <a:lnTo>
                  <a:pt x="150829" y="208647"/>
                </a:lnTo>
                <a:lnTo>
                  <a:pt x="377073" y="208647"/>
                </a:lnTo>
                <a:lnTo>
                  <a:pt x="377073" y="179110"/>
                </a:lnTo>
                <a:lnTo>
                  <a:pt x="188536" y="0"/>
                </a:lnTo>
                <a:close/>
              </a:path>
              <a:path w="377190" h="365759">
                <a:moveTo>
                  <a:pt x="377073" y="208647"/>
                </a:moveTo>
                <a:lnTo>
                  <a:pt x="226244" y="208647"/>
                </a:lnTo>
                <a:lnTo>
                  <a:pt x="226244" y="365761"/>
                </a:lnTo>
                <a:lnTo>
                  <a:pt x="377073" y="365761"/>
                </a:lnTo>
                <a:lnTo>
                  <a:pt x="377073" y="208647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7712" y="6500812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527"/>
                </a:lnTo>
              </a:path>
            </a:pathLst>
          </a:custGeom>
          <a:ln w="9534">
            <a:solidFill>
              <a:srgbClr val="4D4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1655" y="6571615"/>
            <a:ext cx="3780154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97815" algn="l"/>
              </a:tabLst>
            </a:pPr>
            <a:r>
              <a:rPr sz="650" spc="5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r>
              <a:rPr sz="65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9	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f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d e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n d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f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2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u s</a:t>
            </a:r>
            <a:r>
              <a:rPr sz="6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5925" y="667448"/>
            <a:ext cx="1041209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pc="40" dirty="0"/>
              <a:t>Резюме признаков и симптомов дефицита AADC</a:t>
            </a:r>
            <a:endParaRPr spc="10" dirty="0"/>
          </a:p>
        </p:txBody>
      </p:sp>
      <p:sp>
        <p:nvSpPr>
          <p:cNvPr id="7" name="object 7"/>
          <p:cNvSpPr txBox="1"/>
          <p:nvPr/>
        </p:nvSpPr>
        <p:spPr>
          <a:xfrm>
            <a:off x="474979" y="5910897"/>
            <a:ext cx="3182609" cy="2750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800" dirty="0">
                <a:latin typeface="Arial"/>
                <a:cs typeface="Arial"/>
              </a:rPr>
              <a:t>AADC, </a:t>
            </a:r>
            <a:r>
              <a:rPr lang="ru-RU" sz="800" dirty="0">
                <a:latin typeface="Arial"/>
                <a:cs typeface="Arial"/>
              </a:rPr>
              <a:t>декарбоксилаза ароматических аминокислот.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latin typeface="Arial"/>
                <a:cs typeface="Arial"/>
              </a:rPr>
              <a:t>Wassenberg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T,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Orphanet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J</a:t>
            </a:r>
            <a:r>
              <a:rPr sz="800" i="1" spc="-4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Rare</a:t>
            </a:r>
            <a:r>
              <a:rPr sz="800" i="1" spc="-85" dirty="0">
                <a:latin typeface="Arial"/>
                <a:cs typeface="Arial"/>
              </a:rPr>
              <a:t> </a:t>
            </a:r>
            <a:r>
              <a:rPr sz="800" i="1" spc="25" dirty="0">
                <a:latin typeface="Arial"/>
                <a:cs typeface="Arial"/>
              </a:rPr>
              <a:t>Dis.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2017;12:12.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9B5D87-B332-4A88-B6D9-6436639F9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84" y="1116393"/>
            <a:ext cx="10709275" cy="46085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5D44BE-5972-4678-9D1D-0A483EF11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4800600"/>
            <a:ext cx="2286000" cy="144718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4600" y="2054965"/>
            <a:ext cx="5317236" cy="2653162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79400" indent="-228600">
              <a:lnSpc>
                <a:spcPct val="100000"/>
              </a:lnSpc>
              <a:spcBef>
                <a:spcPts val="865"/>
              </a:spcBef>
              <a:buClr>
                <a:srgbClr val="F66E0A"/>
              </a:buClr>
              <a:buChar char="•"/>
              <a:tabLst>
                <a:tab pos="278765" algn="l"/>
                <a:tab pos="279400" algn="l"/>
              </a:tabLst>
            </a:pPr>
            <a:r>
              <a:rPr lang="ru-RU" sz="1550" spc="15" dirty="0">
                <a:latin typeface="Arial"/>
                <a:cs typeface="Arial"/>
              </a:rPr>
              <a:t>У 37 пациентов с дефицитом AADC</a:t>
            </a:r>
            <a:r>
              <a:rPr sz="1550" spc="15" dirty="0">
                <a:latin typeface="Arial"/>
                <a:cs typeface="Arial"/>
              </a:rPr>
              <a:t>:</a:t>
            </a:r>
            <a:r>
              <a:rPr sz="1575" spc="22" baseline="23809" dirty="0">
                <a:latin typeface="Arial"/>
                <a:cs typeface="Arial"/>
              </a:rPr>
              <a:t>1</a:t>
            </a:r>
            <a:endParaRPr sz="1575" baseline="23809" dirty="0">
              <a:latin typeface="Arial"/>
              <a:cs typeface="Arial"/>
            </a:endParaRPr>
          </a:p>
          <a:p>
            <a:pPr marL="736600" marR="68580" lvl="1" indent="-229235">
              <a:lnSpc>
                <a:spcPct val="112999"/>
              </a:lnSpc>
              <a:spcBef>
                <a:spcPts val="530"/>
              </a:spcBef>
              <a:buClr>
                <a:srgbClr val="F66E0A"/>
              </a:buClr>
              <a:buChar char="•"/>
              <a:tabLst>
                <a:tab pos="736600" algn="l"/>
                <a:tab pos="737235" algn="l"/>
              </a:tabLst>
            </a:pPr>
            <a:r>
              <a:rPr lang="ru-RU" sz="1550" spc="5" dirty="0">
                <a:latin typeface="Arial"/>
                <a:cs typeface="Arial"/>
              </a:rPr>
              <a:t>Масса тела при каждом визите наносилась на график в соответствии с возрастом по сравнению с распределением массы тела нормальных тайваньских детей женского пола</a:t>
            </a:r>
            <a:r>
              <a:rPr sz="1575" spc="-7" baseline="23809" dirty="0">
                <a:latin typeface="Arial"/>
                <a:cs typeface="Arial"/>
              </a:rPr>
              <a:t>1,2</a:t>
            </a:r>
            <a:endParaRPr sz="1575" baseline="23809" dirty="0">
              <a:latin typeface="Arial"/>
              <a:cs typeface="Arial"/>
            </a:endParaRPr>
          </a:p>
          <a:p>
            <a:pPr marL="736600" marR="343535" lvl="1" indent="-229235">
              <a:lnSpc>
                <a:spcPct val="115100"/>
              </a:lnSpc>
              <a:spcBef>
                <a:spcPts val="484"/>
              </a:spcBef>
              <a:buClr>
                <a:srgbClr val="F66E0A"/>
              </a:buClr>
              <a:buChar char="•"/>
              <a:tabLst>
                <a:tab pos="736600" algn="l"/>
                <a:tab pos="737235" algn="l"/>
              </a:tabLst>
            </a:pPr>
            <a:r>
              <a:rPr lang="ru-RU" sz="1550" spc="5" dirty="0">
                <a:latin typeface="Arial"/>
                <a:cs typeface="Arial"/>
              </a:rPr>
              <a:t>Масса тела была в норме в первые несколько месяцев жизни, сильная задержка роста наблюдалась в более позднем возрасте</a:t>
            </a:r>
            <a:r>
              <a:rPr sz="1575" spc="30" baseline="23809" dirty="0">
                <a:latin typeface="Arial"/>
                <a:cs typeface="Arial"/>
              </a:rPr>
              <a:t>1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50318" y="6616700"/>
            <a:ext cx="19685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20" dirty="0">
                <a:solidFill>
                  <a:srgbClr val="E6E6E6"/>
                </a:solidFill>
                <a:latin typeface="Arial"/>
                <a:cs typeface="Arial"/>
              </a:rPr>
              <a:t>40</a:t>
            </a:r>
            <a:r>
              <a:rPr sz="800" spc="-10" dirty="0">
                <a:solidFill>
                  <a:srgbClr val="E6E6E6"/>
                </a:solidFill>
                <a:latin typeface="Arial"/>
                <a:cs typeface="Arial"/>
              </a:rPr>
              <a:t> 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655" y="6571615"/>
            <a:ext cx="378587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04800" algn="l"/>
              </a:tabLst>
            </a:pPr>
            <a:r>
              <a:rPr sz="650" spc="50" dirty="0">
                <a:solidFill>
                  <a:srgbClr val="888888"/>
                </a:solidFill>
                <a:latin typeface="Arial"/>
                <a:cs typeface="Arial"/>
              </a:rPr>
              <a:t>4</a:t>
            </a:r>
            <a:r>
              <a:rPr sz="65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0	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f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d e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n d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f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2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u s e</a:t>
            </a:r>
            <a:r>
              <a:rPr sz="65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5925" y="667448"/>
            <a:ext cx="11014075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pc="-5" dirty="0"/>
              <a:t>Пациенты с дефицитом AADC имеют задержку роста</a:t>
            </a:r>
            <a:endParaRPr spc="10" dirty="0"/>
          </a:p>
        </p:txBody>
      </p:sp>
      <p:sp>
        <p:nvSpPr>
          <p:cNvPr id="6" name="object 6"/>
          <p:cNvSpPr txBox="1"/>
          <p:nvPr/>
        </p:nvSpPr>
        <p:spPr>
          <a:xfrm>
            <a:off x="1624075" y="1455420"/>
            <a:ext cx="32994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5" dirty="0">
                <a:solidFill>
                  <a:srgbClr val="001F5F"/>
                </a:solidFill>
                <a:latin typeface="Arial"/>
                <a:cs typeface="Arial"/>
              </a:rPr>
              <a:t>Масса тела 37 пациентов с дефицитом AADC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00250" y="1695450"/>
            <a:ext cx="3605657" cy="9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57975" y="1524000"/>
            <a:ext cx="5172075" cy="394980"/>
          </a:xfrm>
          <a:prstGeom prst="rect">
            <a:avLst/>
          </a:prstGeom>
          <a:solidFill>
            <a:srgbClr val="39395E"/>
          </a:solidFill>
        </p:spPr>
        <p:txBody>
          <a:bodyPr vert="horz" wrap="square" lIns="0" tIns="86360" rIns="0" bIns="0" rtlCol="0">
            <a:spAutoFit/>
          </a:bodyPr>
          <a:lstStyle/>
          <a:p>
            <a:pPr marL="16510" algn="ctr">
              <a:lnSpc>
                <a:spcPct val="100000"/>
              </a:lnSpc>
              <a:spcBef>
                <a:spcPts val="680"/>
              </a:spcBef>
            </a:pPr>
            <a:r>
              <a:rPr lang="ru-RU" sz="2000" b="1" dirty="0">
                <a:solidFill>
                  <a:srgbClr val="FFFFFF"/>
                </a:solidFill>
                <a:latin typeface="Arial"/>
                <a:cs typeface="Arial"/>
              </a:rPr>
              <a:t>Масса тела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980" y="5789295"/>
            <a:ext cx="1030922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800" dirty="0">
                <a:latin typeface="Arial"/>
                <a:cs typeface="Arial"/>
              </a:rPr>
              <a:t>Масса тела 37 пациентов с дефицитом AADC. Каждая линия показывает одного пациента. </a:t>
            </a:r>
            <a:r>
              <a:rPr lang="ru-RU" sz="800" spc="10" dirty="0">
                <a:latin typeface="Arial"/>
                <a:cs typeface="Arial"/>
              </a:rPr>
              <a:t>Взято из </a:t>
            </a:r>
            <a:r>
              <a:rPr sz="800" spc="10" dirty="0" err="1">
                <a:latin typeface="Arial"/>
                <a:cs typeface="Arial"/>
              </a:rPr>
              <a:t>Hw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u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WL</a:t>
            </a:r>
            <a:r>
              <a:rPr lang="ru-RU" sz="800" dirty="0">
                <a:latin typeface="Arial"/>
                <a:cs typeface="Arial"/>
              </a:rPr>
              <a:t> и </a:t>
            </a:r>
            <a:r>
              <a:rPr lang="ru-RU" sz="800" dirty="0" err="1">
                <a:latin typeface="Arial"/>
                <a:cs typeface="Arial"/>
              </a:rPr>
              <a:t>соавт</a:t>
            </a:r>
            <a:r>
              <a:rPr sz="800" i="1" spc="15" dirty="0">
                <a:latin typeface="Arial"/>
                <a:cs typeface="Arial"/>
              </a:rPr>
              <a:t>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JIMD</a:t>
            </a:r>
            <a:r>
              <a:rPr sz="800" i="1" spc="-6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Rep.</a:t>
            </a:r>
            <a:r>
              <a:rPr sz="800" i="1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2018.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lang="ru-RU" sz="800" spc="-5" dirty="0">
                <a:latin typeface="Arial"/>
                <a:cs typeface="Arial"/>
              </a:rPr>
              <a:t>Одно резко отклоняющееся значение (пациент № 37), рост которого был значительно больше, чем у других пациентов, обозначен следующим образом: красная стрелка</a:t>
            </a:r>
            <a:r>
              <a:rPr sz="800" spc="25" dirty="0"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spc="5" dirty="0">
                <a:latin typeface="Arial"/>
                <a:cs typeface="Arial"/>
              </a:rPr>
              <a:t>1.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Hw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u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WL,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JIMD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Rep.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2018;40:1–6;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2.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Chen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W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and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Chang </a:t>
            </a:r>
            <a:r>
              <a:rPr sz="800" spc="-25" dirty="0">
                <a:latin typeface="Arial"/>
                <a:cs typeface="Arial"/>
              </a:rPr>
              <a:t>M-H.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Pediatr</a:t>
            </a:r>
            <a:r>
              <a:rPr sz="800" i="1" spc="-4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Neonatol</a:t>
            </a:r>
            <a:r>
              <a:rPr sz="800" i="1" spc="-10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2010;51:69–79.</a:t>
            </a:r>
          </a:p>
        </p:txBody>
      </p:sp>
      <p:sp>
        <p:nvSpPr>
          <p:cNvPr id="11" name="object 11"/>
          <p:cNvSpPr/>
          <p:nvPr/>
        </p:nvSpPr>
        <p:spPr>
          <a:xfrm>
            <a:off x="5029200" y="1866900"/>
            <a:ext cx="152400" cy="171450"/>
          </a:xfrm>
          <a:custGeom>
            <a:avLst/>
            <a:gdLst/>
            <a:ahLst/>
            <a:cxnLst/>
            <a:rect l="l" t="t" r="r" b="b"/>
            <a:pathLst>
              <a:path w="152400" h="171450">
                <a:moveTo>
                  <a:pt x="0" y="171450"/>
                </a:moveTo>
                <a:lnTo>
                  <a:pt x="152400" y="171450"/>
                </a:lnTo>
                <a:lnTo>
                  <a:pt x="152400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F6F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90465" y="1808098"/>
            <a:ext cx="21717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1650" spc="-60" baseline="-15151" dirty="0">
                <a:latin typeface="Calibri"/>
                <a:cs typeface="Calibri"/>
              </a:rPr>
              <a:t>3</a:t>
            </a:r>
            <a:r>
              <a:rPr sz="750" spc="-40" dirty="0">
                <a:latin typeface="Calibri"/>
                <a:cs typeface="Calibri"/>
              </a:rPr>
              <a:t>rd</a:t>
            </a:r>
            <a:endParaRPr sz="750">
              <a:latin typeface="Calibri"/>
              <a:cs typeface="Calibri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5A3794-57D3-4A0F-8C11-A1FCDD1EB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53" y="1728985"/>
            <a:ext cx="497205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409700"/>
            <a:ext cx="7086600" cy="4057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390830"/>
            <a:ext cx="10590530" cy="86305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pc="15" dirty="0"/>
              <a:t>Дополнительные анализы: анализ мочи на органические кислоты</a:t>
            </a:r>
            <a:endParaRPr spc="20" dirty="0"/>
          </a:p>
        </p:txBody>
      </p:sp>
      <p:sp>
        <p:nvSpPr>
          <p:cNvPr id="4" name="object 4"/>
          <p:cNvSpPr txBox="1"/>
          <p:nvPr/>
        </p:nvSpPr>
        <p:spPr>
          <a:xfrm>
            <a:off x="7517423" y="1272965"/>
            <a:ext cx="419832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indent="-229235">
              <a:lnSpc>
                <a:spcPct val="100000"/>
              </a:lnSpc>
              <a:spcBef>
                <a:spcPts val="100"/>
              </a:spcBef>
              <a:buClr>
                <a:srgbClr val="FF9B4E"/>
              </a:buClr>
              <a:buChar char="•"/>
              <a:tabLst>
                <a:tab pos="254000" algn="l"/>
                <a:tab pos="254635" algn="l"/>
              </a:tabLst>
            </a:pPr>
            <a:r>
              <a:rPr lang="ru-RU" spc="-5" dirty="0" err="1">
                <a:latin typeface="Arial"/>
                <a:cs typeface="Arial"/>
              </a:rPr>
              <a:t>Ванилилмолочная</a:t>
            </a:r>
            <a:r>
              <a:rPr lang="ru-RU" spc="-5" dirty="0">
                <a:latin typeface="Arial"/>
                <a:cs typeface="Arial"/>
              </a:rPr>
              <a:t> кислота </a:t>
            </a:r>
            <a:r>
              <a:rPr sz="1800" spc="-20" dirty="0">
                <a:latin typeface="Arial"/>
                <a:cs typeface="Arial"/>
              </a:rPr>
              <a:t>(VLA):</a:t>
            </a:r>
            <a:r>
              <a:rPr sz="1800" spc="-30" baseline="23148" dirty="0">
                <a:latin typeface="Arial"/>
                <a:cs typeface="Arial"/>
              </a:rPr>
              <a:t>1,2</a:t>
            </a:r>
            <a:endParaRPr sz="1800" baseline="23148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21957" y="1577297"/>
            <a:ext cx="4219193" cy="226607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55600" marR="41910" indent="-343535">
              <a:lnSpc>
                <a:spcPct val="104900"/>
              </a:lnSpc>
              <a:spcBef>
                <a:spcPts val="35"/>
              </a:spcBef>
              <a:buClr>
                <a:srgbClr val="F66E0A"/>
              </a:buClr>
              <a:buFont typeface="Courier New"/>
              <a:buChar char="o"/>
              <a:tabLst>
                <a:tab pos="355600" algn="l"/>
                <a:tab pos="356235" algn="l"/>
              </a:tabLst>
            </a:pPr>
            <a:r>
              <a:rPr sz="1550" spc="-5" dirty="0">
                <a:latin typeface="Arial"/>
                <a:cs typeface="Arial"/>
              </a:rPr>
              <a:t>VLA </a:t>
            </a:r>
            <a:r>
              <a:rPr lang="ru-RU" sz="1550" spc="15" dirty="0">
                <a:latin typeface="Arial"/>
                <a:cs typeface="Arial"/>
              </a:rPr>
              <a:t>в моче является конечным продуктом катаболизма L-</a:t>
            </a:r>
            <a:r>
              <a:rPr lang="en-US" sz="1550" spc="15" dirty="0">
                <a:latin typeface="Arial"/>
                <a:cs typeface="Arial"/>
              </a:rPr>
              <a:t>DOPA</a:t>
            </a:r>
            <a:endParaRPr sz="1550" dirty="0">
              <a:latin typeface="Arial"/>
              <a:cs typeface="Arial"/>
            </a:endParaRPr>
          </a:p>
          <a:p>
            <a:pPr marL="355600" marR="52069" indent="-343535">
              <a:lnSpc>
                <a:spcPct val="101000"/>
              </a:lnSpc>
              <a:spcBef>
                <a:spcPts val="150"/>
              </a:spcBef>
              <a:buClr>
                <a:srgbClr val="F66E0A"/>
              </a:buClr>
              <a:buFont typeface="Courier New"/>
              <a:buChar char="o"/>
              <a:tabLst>
                <a:tab pos="355600" algn="l"/>
                <a:tab pos="356235" algn="l"/>
              </a:tabLst>
            </a:pPr>
            <a:r>
              <a:rPr lang="ru-RU" sz="1550" spc="15" dirty="0">
                <a:latin typeface="Arial"/>
                <a:cs typeface="Arial"/>
              </a:rPr>
              <a:t>Измеряется в образцах мочи методом анализа органических кислот </a:t>
            </a:r>
            <a:endParaRPr lang="ru-RU" sz="1550" dirty="0">
              <a:latin typeface="Arial"/>
              <a:cs typeface="Arial"/>
            </a:endParaRPr>
          </a:p>
          <a:p>
            <a:pPr marL="355600" marR="5080" indent="-343535">
              <a:lnSpc>
                <a:spcPct val="103699"/>
              </a:lnSpc>
              <a:spcBef>
                <a:spcPts val="95"/>
              </a:spcBef>
              <a:buClr>
                <a:srgbClr val="F66E0A"/>
              </a:buClr>
              <a:buFont typeface="Courier New"/>
              <a:buChar char="o"/>
              <a:tabLst>
                <a:tab pos="355600" algn="l"/>
                <a:tab pos="356235" algn="l"/>
              </a:tabLst>
            </a:pPr>
            <a:r>
              <a:rPr lang="ru-RU" sz="1550" spc="10" dirty="0">
                <a:latin typeface="Arial"/>
                <a:cs typeface="Arial"/>
              </a:rPr>
              <a:t>VLA повышается у пациентов с дефицитом AADC, хотя повышение может быть незначительным и его можно не заметить, если не искать его в специализированной лаборатории</a:t>
            </a:r>
            <a:endParaRPr lang="ru-RU" sz="155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67650" y="3838575"/>
            <a:ext cx="3848100" cy="1543050"/>
          </a:xfrm>
          <a:custGeom>
            <a:avLst/>
            <a:gdLst/>
            <a:ahLst/>
            <a:cxnLst/>
            <a:rect l="l" t="t" r="r" b="b"/>
            <a:pathLst>
              <a:path w="3848100" h="1543050">
                <a:moveTo>
                  <a:pt x="0" y="1543050"/>
                </a:moveTo>
                <a:lnTo>
                  <a:pt x="3848100" y="1543050"/>
                </a:lnTo>
                <a:lnTo>
                  <a:pt x="3848100" y="0"/>
                </a:lnTo>
                <a:lnTo>
                  <a:pt x="0" y="0"/>
                </a:lnTo>
                <a:lnTo>
                  <a:pt x="0" y="1543050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48112" y="3976161"/>
            <a:ext cx="3898900" cy="124745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4810" marR="321310" indent="-9525" algn="ctr">
              <a:lnSpc>
                <a:spcPct val="103600"/>
              </a:lnSpc>
              <a:spcBef>
                <a:spcPts val="55"/>
              </a:spcBef>
            </a:pPr>
            <a:r>
              <a:rPr lang="ru-RU" sz="1550" spc="-10" dirty="0">
                <a:solidFill>
                  <a:srgbClr val="FFFFFF"/>
                </a:solidFill>
                <a:latin typeface="Arial"/>
                <a:cs typeface="Arial"/>
              </a:rPr>
              <a:t>Из-за очень высокой активности AADC в почках, дофамин, уровень </a:t>
            </a:r>
            <a:r>
              <a:rPr lang="en-US" sz="1550" spc="-10" dirty="0">
                <a:solidFill>
                  <a:srgbClr val="FFFFFF"/>
                </a:solidFill>
                <a:latin typeface="Arial"/>
                <a:cs typeface="Arial"/>
              </a:rPr>
              <a:t>HVA</a:t>
            </a:r>
            <a:r>
              <a:rPr lang="ru-RU" sz="1550" spc="-10" dirty="0">
                <a:solidFill>
                  <a:srgbClr val="FFFFFF"/>
                </a:solidFill>
                <a:latin typeface="Arial"/>
                <a:cs typeface="Arial"/>
              </a:rPr>
              <a:t> и </a:t>
            </a:r>
            <a:r>
              <a:rPr lang="en-US" sz="1550" spc="-10" dirty="0">
                <a:solidFill>
                  <a:srgbClr val="FFFFFF"/>
                </a:solidFill>
                <a:latin typeface="Arial"/>
                <a:cs typeface="Arial"/>
              </a:rPr>
              <a:t>VMA</a:t>
            </a:r>
            <a:r>
              <a:rPr lang="ru-RU" sz="1550" spc="-10" dirty="0">
                <a:solidFill>
                  <a:srgbClr val="FFFFFF"/>
                </a:solidFill>
                <a:latin typeface="Arial"/>
                <a:cs typeface="Arial"/>
              </a:rPr>
              <a:t> в моче не являются надежными </a:t>
            </a:r>
            <a:r>
              <a:rPr lang="ru-RU" sz="1550" spc="-10" dirty="0" err="1">
                <a:solidFill>
                  <a:srgbClr val="FFFFFF"/>
                </a:solidFill>
                <a:latin typeface="Arial"/>
                <a:cs typeface="Arial"/>
              </a:rPr>
              <a:t>биомаркерами</a:t>
            </a:r>
            <a:r>
              <a:rPr lang="ru-RU" sz="1550" spc="-10" dirty="0">
                <a:solidFill>
                  <a:srgbClr val="FFFFFF"/>
                </a:solidFill>
                <a:latin typeface="Arial"/>
                <a:cs typeface="Arial"/>
              </a:rPr>
              <a:t> в определении дефицита AADC</a:t>
            </a:r>
            <a:r>
              <a:rPr sz="1575" spc="30" baseline="23809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77276" y="5200650"/>
            <a:ext cx="3255137" cy="9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85900" y="4886325"/>
            <a:ext cx="5162550" cy="352019"/>
          </a:xfrm>
          <a:prstGeom prst="rect">
            <a:avLst/>
          </a:prstGeom>
          <a:ln w="19050">
            <a:solidFill>
              <a:srgbClr val="FF9B4E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R="377825" algn="r">
              <a:lnSpc>
                <a:spcPct val="100000"/>
              </a:lnSpc>
            </a:pPr>
            <a:r>
              <a:rPr lang="ru-RU" sz="1200" spc="-45" dirty="0">
                <a:solidFill>
                  <a:srgbClr val="FF9B4E"/>
                </a:solidFill>
                <a:latin typeface="Arial"/>
                <a:cs typeface="Arial"/>
              </a:rPr>
              <a:t>Моча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8955" y="6579735"/>
            <a:ext cx="3792854" cy="1212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  <a:tabLst>
                <a:tab pos="310515" algn="l"/>
              </a:tabLst>
            </a:pPr>
            <a:fld id="{81D60167-4931-47E6-BA6A-407CBD079E47}" type="slidenum"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39</a:t>
            </a:fld>
            <a:r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	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f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d e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n d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f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2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u s</a:t>
            </a:r>
            <a:r>
              <a:rPr sz="6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3450" y="2362200"/>
            <a:ext cx="2400300" cy="366126"/>
          </a:xfrm>
          <a:prstGeom prst="rect">
            <a:avLst/>
          </a:prstGeom>
          <a:ln w="19050">
            <a:solidFill>
              <a:srgbClr val="FF9B4E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R="330200" algn="r">
              <a:lnSpc>
                <a:spcPct val="100000"/>
              </a:lnSpc>
            </a:pPr>
            <a:r>
              <a:rPr lang="ru-RU" sz="1200" spc="-45" dirty="0">
                <a:solidFill>
                  <a:srgbClr val="FF9B4E"/>
                </a:solidFill>
                <a:latin typeface="Arial"/>
                <a:cs typeface="Arial"/>
              </a:rPr>
              <a:t>Моча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092" y="5356412"/>
            <a:ext cx="11147108" cy="943207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215"/>
              </a:spcBef>
            </a:pPr>
            <a:r>
              <a:rPr lang="ru-RU" sz="900" spc="15" dirty="0">
                <a:latin typeface="Arial"/>
                <a:cs typeface="Arial"/>
              </a:rPr>
              <a:t>Изображение взято из </a:t>
            </a:r>
            <a:r>
              <a:rPr sz="900" spc="15" dirty="0">
                <a:latin typeface="Arial"/>
                <a:cs typeface="Arial"/>
              </a:rPr>
              <a:t>Wassenberg</a:t>
            </a:r>
            <a:r>
              <a:rPr sz="900" spc="-75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T</a:t>
            </a:r>
            <a:r>
              <a:rPr lang="ru-RU" sz="900" spc="-15" dirty="0">
                <a:latin typeface="Arial"/>
                <a:cs typeface="Arial"/>
              </a:rPr>
              <a:t> </a:t>
            </a:r>
            <a:r>
              <a:rPr lang="ru-RU" sz="900" i="1" spc="-15" dirty="0">
                <a:latin typeface="Arial"/>
                <a:cs typeface="Arial"/>
              </a:rPr>
              <a:t>и </a:t>
            </a:r>
            <a:r>
              <a:rPr lang="ru-RU" sz="900" i="1" spc="-15" dirty="0" err="1">
                <a:latin typeface="Arial"/>
                <a:cs typeface="Arial"/>
              </a:rPr>
              <a:t>соавт</a:t>
            </a:r>
            <a:r>
              <a:rPr sz="900" i="1" spc="10" dirty="0">
                <a:latin typeface="Arial"/>
                <a:cs typeface="Arial"/>
              </a:rPr>
              <a:t>.</a:t>
            </a:r>
            <a:r>
              <a:rPr sz="900" i="1" spc="-45" dirty="0">
                <a:latin typeface="Arial"/>
                <a:cs typeface="Arial"/>
              </a:rPr>
              <a:t> </a:t>
            </a:r>
            <a:r>
              <a:rPr sz="900" spc="15" dirty="0">
                <a:latin typeface="Arial"/>
                <a:cs typeface="Arial"/>
              </a:rPr>
              <a:t>2012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800" spc="-15" dirty="0" err="1">
                <a:latin typeface="Arial"/>
                <a:cs typeface="Arial"/>
              </a:rPr>
              <a:t>Допал</a:t>
            </a:r>
            <a:r>
              <a:rPr lang="ru-RU" sz="800" spc="-15" dirty="0">
                <a:latin typeface="Arial"/>
                <a:cs typeface="Arial"/>
              </a:rPr>
              <a:t>, </a:t>
            </a:r>
            <a:r>
              <a:rPr lang="ru-RU" sz="800" spc="-15" dirty="0" err="1">
                <a:latin typeface="Arial"/>
                <a:cs typeface="Arial"/>
              </a:rPr>
              <a:t>допегал</a:t>
            </a:r>
            <a:r>
              <a:rPr lang="ru-RU" sz="800" spc="-15" dirty="0">
                <a:latin typeface="Arial"/>
                <a:cs typeface="Arial"/>
              </a:rPr>
              <a:t> и </a:t>
            </a:r>
            <a:r>
              <a:rPr lang="ru-RU" sz="800" spc="-15" dirty="0" err="1">
                <a:latin typeface="Arial"/>
                <a:cs typeface="Arial"/>
              </a:rPr>
              <a:t>мопегал</a:t>
            </a:r>
            <a:r>
              <a:rPr lang="ru-RU" sz="800" spc="-15" dirty="0">
                <a:latin typeface="Arial"/>
                <a:cs typeface="Arial"/>
              </a:rPr>
              <a:t> – это промежуточные альдегиды.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800" spc="5" dirty="0">
                <a:latin typeface="Arial"/>
                <a:cs typeface="Arial"/>
              </a:rPr>
              <a:t>3-</a:t>
            </a:r>
            <a:r>
              <a:rPr lang="en-US" sz="800" dirty="0"/>
              <a:t> MT</a:t>
            </a:r>
            <a:r>
              <a:rPr lang="ru-RU" sz="800" spc="5" dirty="0">
                <a:latin typeface="Arial"/>
                <a:cs typeface="Arial"/>
              </a:rPr>
              <a:t>, 3-метокситирамин; 5-гидроксииндолуксусной кислоты, 5-гидроксииндол уксусной кислоты; </a:t>
            </a:r>
            <a:r>
              <a:rPr lang="en-US" sz="800" spc="5" dirty="0">
                <a:latin typeface="Arial"/>
                <a:cs typeface="Arial"/>
              </a:rPr>
              <a:t>AADC, </a:t>
            </a:r>
            <a:r>
              <a:rPr lang="ru-RU" sz="800" spc="5" dirty="0" err="1">
                <a:latin typeface="Arial"/>
                <a:cs typeface="Arial"/>
              </a:rPr>
              <a:t>декарбоксилаза</a:t>
            </a:r>
            <a:r>
              <a:rPr lang="ru-RU" sz="800" spc="5" dirty="0">
                <a:latin typeface="Arial"/>
                <a:cs typeface="Arial"/>
              </a:rPr>
              <a:t> ароматических аминокислот; </a:t>
            </a:r>
            <a:r>
              <a:rPr lang="en-US" sz="800" spc="5" dirty="0">
                <a:latin typeface="Arial"/>
                <a:cs typeface="Arial"/>
              </a:rPr>
              <a:t>AD, </a:t>
            </a:r>
            <a:r>
              <a:rPr lang="ru-RU" sz="800" spc="5" dirty="0" err="1">
                <a:latin typeface="Arial"/>
                <a:cs typeface="Arial"/>
              </a:rPr>
              <a:t>альдегиддегидрогеназа</a:t>
            </a:r>
            <a:r>
              <a:rPr lang="ru-RU" sz="800" spc="5" dirty="0">
                <a:latin typeface="Arial"/>
                <a:cs typeface="Arial"/>
              </a:rPr>
              <a:t>; </a:t>
            </a:r>
            <a:r>
              <a:rPr lang="en-US" sz="800" spc="5" dirty="0">
                <a:latin typeface="Arial"/>
                <a:cs typeface="Arial"/>
              </a:rPr>
              <a:t>ADH, </a:t>
            </a:r>
            <a:r>
              <a:rPr lang="ru-RU" sz="800" spc="5" dirty="0" err="1">
                <a:latin typeface="Arial"/>
                <a:cs typeface="Arial"/>
              </a:rPr>
              <a:t>алкогольдегидрогеназа</a:t>
            </a:r>
            <a:r>
              <a:rPr lang="ru-RU" sz="800" spc="5" dirty="0">
                <a:latin typeface="Arial"/>
                <a:cs typeface="Arial"/>
              </a:rPr>
              <a:t>; </a:t>
            </a:r>
            <a:r>
              <a:rPr lang="en-US" sz="800" spc="5" dirty="0">
                <a:latin typeface="Arial"/>
                <a:cs typeface="Arial"/>
              </a:rPr>
              <a:t>AR, </a:t>
            </a:r>
            <a:r>
              <a:rPr lang="ru-RU" sz="800" spc="5" dirty="0">
                <a:latin typeface="Arial"/>
                <a:cs typeface="Arial"/>
              </a:rPr>
              <a:t>альдегид </a:t>
            </a:r>
            <a:r>
              <a:rPr lang="ru-RU" sz="800" spc="5" dirty="0" err="1">
                <a:latin typeface="Arial"/>
                <a:cs typeface="Arial"/>
              </a:rPr>
              <a:t>редуктазы</a:t>
            </a:r>
            <a:r>
              <a:rPr lang="ru-RU" sz="800" spc="5" dirty="0">
                <a:latin typeface="Arial"/>
                <a:cs typeface="Arial"/>
              </a:rPr>
              <a:t>; </a:t>
            </a:r>
            <a:r>
              <a:rPr lang="en-US" sz="800" spc="5" dirty="0">
                <a:latin typeface="Arial"/>
                <a:cs typeface="Arial"/>
              </a:rPr>
              <a:t>BH4, </a:t>
            </a:r>
            <a:r>
              <a:rPr lang="ru-RU" sz="800" spc="5" dirty="0" err="1">
                <a:latin typeface="Arial"/>
                <a:cs typeface="Arial"/>
              </a:rPr>
              <a:t>тетрагидробиоптерин</a:t>
            </a:r>
            <a:r>
              <a:rPr lang="ru-RU" sz="800" spc="5" dirty="0">
                <a:latin typeface="Arial"/>
                <a:cs typeface="Arial"/>
              </a:rPr>
              <a:t>,</a:t>
            </a:r>
            <a:r>
              <a:rPr lang="en-US" sz="800" spc="5" dirty="0">
                <a:latin typeface="Arial"/>
                <a:cs typeface="Arial"/>
              </a:rPr>
              <a:t> COMT, </a:t>
            </a:r>
            <a:r>
              <a:rPr lang="ru-RU" sz="800" spc="5" dirty="0" err="1">
                <a:latin typeface="Arial"/>
                <a:cs typeface="Arial"/>
              </a:rPr>
              <a:t>катехол</a:t>
            </a:r>
            <a:r>
              <a:rPr lang="ru-RU" sz="800" spc="5" dirty="0">
                <a:latin typeface="Arial"/>
                <a:cs typeface="Arial"/>
              </a:rPr>
              <a:t>-О-</a:t>
            </a:r>
            <a:r>
              <a:rPr lang="ru-RU" sz="800" spc="5" dirty="0" err="1">
                <a:latin typeface="Arial"/>
                <a:cs typeface="Arial"/>
              </a:rPr>
              <a:t>метилтрансфераза</a:t>
            </a:r>
            <a:r>
              <a:rPr lang="ru-RU" sz="800" spc="5" dirty="0">
                <a:latin typeface="Arial"/>
                <a:cs typeface="Arial"/>
              </a:rPr>
              <a:t>; </a:t>
            </a:r>
            <a:r>
              <a:rPr lang="en-US" sz="800" spc="5" dirty="0" err="1">
                <a:latin typeface="Arial"/>
                <a:cs typeface="Arial"/>
              </a:rPr>
              <a:t>DbH</a:t>
            </a:r>
            <a:r>
              <a:rPr lang="en-US" sz="800" spc="5" dirty="0">
                <a:latin typeface="Arial"/>
                <a:cs typeface="Arial"/>
              </a:rPr>
              <a:t>, </a:t>
            </a:r>
            <a:r>
              <a:rPr lang="ru-RU" sz="800" spc="5" dirty="0">
                <a:latin typeface="Arial"/>
                <a:cs typeface="Arial"/>
              </a:rPr>
              <a:t>дофамин бета-</a:t>
            </a:r>
            <a:r>
              <a:rPr lang="ru-RU" sz="800" spc="5" dirty="0" err="1">
                <a:latin typeface="Arial"/>
                <a:cs typeface="Arial"/>
              </a:rPr>
              <a:t>гидроксилаза</a:t>
            </a:r>
            <a:r>
              <a:rPr lang="ru-RU" sz="800" spc="5" dirty="0">
                <a:latin typeface="Arial"/>
                <a:cs typeface="Arial"/>
              </a:rPr>
              <a:t>; </a:t>
            </a:r>
            <a:r>
              <a:rPr lang="en-US" sz="800" spc="5" dirty="0">
                <a:latin typeface="Arial"/>
                <a:cs typeface="Arial"/>
              </a:rPr>
              <a:t>DHPG, 3,4-</a:t>
            </a:r>
            <a:r>
              <a:rPr lang="ru-RU" sz="800" spc="5" dirty="0" err="1">
                <a:latin typeface="Arial"/>
                <a:cs typeface="Arial"/>
              </a:rPr>
              <a:t>дигидроксифенилэтиленгликоль</a:t>
            </a:r>
            <a:r>
              <a:rPr lang="ru-RU" sz="800" spc="5" dirty="0">
                <a:latin typeface="Arial"/>
                <a:cs typeface="Arial"/>
              </a:rPr>
              <a:t>; </a:t>
            </a:r>
            <a:r>
              <a:rPr lang="en-US" sz="800" spc="5" dirty="0">
                <a:latin typeface="Arial"/>
                <a:cs typeface="Arial"/>
              </a:rPr>
              <a:t>DOPAC, 3,4-</a:t>
            </a:r>
            <a:r>
              <a:rPr lang="ru-RU" sz="800" spc="5" dirty="0" err="1">
                <a:latin typeface="Arial"/>
                <a:cs typeface="Arial"/>
              </a:rPr>
              <a:t>дигидроксифенилуксусная</a:t>
            </a:r>
            <a:r>
              <a:rPr lang="ru-RU" sz="800" spc="5" dirty="0">
                <a:latin typeface="Arial"/>
                <a:cs typeface="Arial"/>
              </a:rPr>
              <a:t> кислота; </a:t>
            </a:r>
            <a:r>
              <a:rPr lang="en-US" sz="800" spc="5" dirty="0">
                <a:latin typeface="Arial"/>
                <a:cs typeface="Arial"/>
              </a:rPr>
              <a:t>HVA, </a:t>
            </a:r>
            <a:r>
              <a:rPr lang="ru-RU" sz="800" spc="5" dirty="0">
                <a:latin typeface="Arial"/>
                <a:cs typeface="Arial"/>
              </a:rPr>
              <a:t>ГВК, </a:t>
            </a:r>
            <a:r>
              <a:rPr lang="ru-RU" sz="800" spc="5" dirty="0" err="1">
                <a:latin typeface="Arial"/>
                <a:cs typeface="Arial"/>
              </a:rPr>
              <a:t>гомованилиновая</a:t>
            </a:r>
            <a:r>
              <a:rPr lang="ru-RU" sz="800" spc="5" dirty="0">
                <a:latin typeface="Arial"/>
                <a:cs typeface="Arial"/>
              </a:rPr>
              <a:t> кислота; </a:t>
            </a:r>
            <a:r>
              <a:rPr lang="en-US" sz="800" spc="5" dirty="0">
                <a:latin typeface="Arial"/>
                <a:cs typeface="Arial"/>
              </a:rPr>
              <a:t>L-DOPA,</a:t>
            </a:r>
            <a:r>
              <a:rPr lang="ru-RU" sz="800" spc="5" dirty="0">
                <a:latin typeface="Arial"/>
                <a:cs typeface="Arial"/>
              </a:rPr>
              <a:t> </a:t>
            </a:r>
            <a:r>
              <a:rPr lang="en-US" sz="800" spc="5" dirty="0">
                <a:latin typeface="Arial"/>
                <a:cs typeface="Arial"/>
              </a:rPr>
              <a:t>L-3,4-</a:t>
            </a:r>
            <a:r>
              <a:rPr lang="ru-RU" sz="800" spc="5" dirty="0" err="1">
                <a:latin typeface="Arial"/>
                <a:cs typeface="Arial"/>
              </a:rPr>
              <a:t>дигидроксифенилаланин</a:t>
            </a:r>
            <a:r>
              <a:rPr lang="ru-RU" sz="800" spc="5" dirty="0">
                <a:latin typeface="Arial"/>
                <a:cs typeface="Arial"/>
              </a:rPr>
              <a:t>; </a:t>
            </a:r>
            <a:r>
              <a:rPr lang="en-US" sz="800" spc="5" dirty="0">
                <a:latin typeface="Arial"/>
                <a:cs typeface="Arial"/>
              </a:rPr>
              <a:t>MAO, </a:t>
            </a:r>
            <a:r>
              <a:rPr lang="ru-RU" sz="800" spc="5" dirty="0" err="1">
                <a:latin typeface="Arial"/>
                <a:cs typeface="Arial"/>
              </a:rPr>
              <a:t>моноаминоксидаза</a:t>
            </a:r>
            <a:r>
              <a:rPr lang="ru-RU" sz="800" spc="5" dirty="0">
                <a:latin typeface="Arial"/>
                <a:cs typeface="Arial"/>
              </a:rPr>
              <a:t>;</a:t>
            </a:r>
            <a:r>
              <a:rPr lang="en-US" sz="800" spc="5" dirty="0">
                <a:latin typeface="Arial"/>
                <a:cs typeface="Arial"/>
              </a:rPr>
              <a:t> MHPG, 3-</a:t>
            </a:r>
            <a:r>
              <a:rPr lang="ru-RU" sz="800" spc="5" dirty="0">
                <a:latin typeface="Arial"/>
                <a:cs typeface="Arial"/>
              </a:rPr>
              <a:t>метокси-4-</a:t>
            </a:r>
            <a:r>
              <a:rPr lang="en-US" sz="800" spc="5" dirty="0">
                <a:latin typeface="Arial"/>
                <a:cs typeface="Arial"/>
              </a:rPr>
              <a:t> </a:t>
            </a:r>
            <a:r>
              <a:rPr lang="ru-RU" sz="800" spc="5" dirty="0" err="1">
                <a:latin typeface="Arial"/>
                <a:cs typeface="Arial"/>
              </a:rPr>
              <a:t>гидроксифенилгликоль</a:t>
            </a:r>
            <a:r>
              <a:rPr lang="ru-RU" sz="800" spc="5" dirty="0">
                <a:latin typeface="Arial"/>
                <a:cs typeface="Arial"/>
              </a:rPr>
              <a:t>; </a:t>
            </a:r>
            <a:r>
              <a:rPr lang="en-US" sz="800" spc="5" dirty="0" err="1">
                <a:latin typeface="Arial"/>
                <a:cs typeface="Arial"/>
              </a:rPr>
              <a:t>PhH</a:t>
            </a:r>
            <a:r>
              <a:rPr lang="en-US" sz="800" spc="5" dirty="0">
                <a:latin typeface="Arial"/>
                <a:cs typeface="Arial"/>
              </a:rPr>
              <a:t>, </a:t>
            </a:r>
            <a:r>
              <a:rPr lang="ru-RU" sz="800" spc="5" dirty="0" err="1">
                <a:latin typeface="Arial"/>
                <a:cs typeface="Arial"/>
              </a:rPr>
              <a:t>фенилаланин</a:t>
            </a:r>
            <a:r>
              <a:rPr lang="ru-RU" sz="800" spc="5" dirty="0">
                <a:latin typeface="Arial"/>
                <a:cs typeface="Arial"/>
              </a:rPr>
              <a:t> </a:t>
            </a:r>
            <a:r>
              <a:rPr lang="ru-RU" sz="800" spc="5" dirty="0" err="1">
                <a:latin typeface="Arial"/>
                <a:cs typeface="Arial"/>
              </a:rPr>
              <a:t>гидроксилаза</a:t>
            </a:r>
            <a:r>
              <a:rPr lang="ru-RU" sz="800" spc="5" dirty="0">
                <a:latin typeface="Arial"/>
                <a:cs typeface="Arial"/>
              </a:rPr>
              <a:t>; </a:t>
            </a:r>
            <a:r>
              <a:rPr lang="en-US" sz="800" spc="5" dirty="0">
                <a:latin typeface="Arial"/>
                <a:cs typeface="Arial"/>
              </a:rPr>
              <a:t>PNMT, </a:t>
            </a:r>
            <a:r>
              <a:rPr lang="ru-RU" sz="800" spc="5" dirty="0" err="1">
                <a:latin typeface="Arial"/>
                <a:cs typeface="Arial"/>
              </a:rPr>
              <a:t>фенилэтаноламин</a:t>
            </a:r>
            <a:r>
              <a:rPr lang="ru-RU" sz="800" spc="5" dirty="0">
                <a:latin typeface="Arial"/>
                <a:cs typeface="Arial"/>
              </a:rPr>
              <a:t>-</a:t>
            </a:r>
            <a:r>
              <a:rPr lang="en-US" sz="800" spc="5" dirty="0">
                <a:latin typeface="Arial"/>
                <a:cs typeface="Arial"/>
              </a:rPr>
              <a:t>N-</a:t>
            </a:r>
            <a:r>
              <a:rPr lang="ru-RU" sz="800" spc="5" dirty="0" err="1">
                <a:latin typeface="Arial"/>
                <a:cs typeface="Arial"/>
              </a:rPr>
              <a:t>метилтрансфераза</a:t>
            </a:r>
            <a:r>
              <a:rPr lang="ru-RU" sz="800" spc="5" dirty="0">
                <a:latin typeface="Arial"/>
                <a:cs typeface="Arial"/>
              </a:rPr>
              <a:t>; </a:t>
            </a:r>
            <a:r>
              <a:rPr lang="en-US" sz="800" spc="5" dirty="0">
                <a:latin typeface="Arial"/>
                <a:cs typeface="Arial"/>
              </a:rPr>
              <a:t>TH, </a:t>
            </a:r>
            <a:r>
              <a:rPr lang="ru-RU" sz="800" spc="5" dirty="0" err="1">
                <a:latin typeface="Arial"/>
                <a:cs typeface="Arial"/>
              </a:rPr>
              <a:t>тирозиненгидроксилаза</a:t>
            </a:r>
            <a:r>
              <a:rPr lang="ru-RU" sz="800" spc="5" dirty="0">
                <a:latin typeface="Arial"/>
                <a:cs typeface="Arial"/>
              </a:rPr>
              <a:t>; </a:t>
            </a:r>
            <a:r>
              <a:rPr lang="en-US" sz="800" spc="5" dirty="0" err="1">
                <a:latin typeface="Arial"/>
                <a:cs typeface="Arial"/>
              </a:rPr>
              <a:t>TrH</a:t>
            </a:r>
            <a:r>
              <a:rPr lang="en-US" sz="800" spc="5" dirty="0">
                <a:latin typeface="Arial"/>
                <a:cs typeface="Arial"/>
              </a:rPr>
              <a:t>, </a:t>
            </a:r>
            <a:r>
              <a:rPr lang="ru-RU" sz="800" spc="5" dirty="0">
                <a:latin typeface="Arial"/>
                <a:cs typeface="Arial"/>
              </a:rPr>
              <a:t>триптофан </a:t>
            </a:r>
            <a:r>
              <a:rPr lang="ru-RU" sz="800" spc="5" dirty="0" err="1">
                <a:latin typeface="Arial"/>
                <a:cs typeface="Arial"/>
              </a:rPr>
              <a:t>гидроксилаза</a:t>
            </a:r>
            <a:r>
              <a:rPr lang="ru-RU" sz="800" spc="5" dirty="0">
                <a:latin typeface="Arial"/>
                <a:cs typeface="Arial"/>
              </a:rPr>
              <a:t>; </a:t>
            </a:r>
            <a:r>
              <a:rPr lang="en-US" sz="800" spc="5" dirty="0" err="1">
                <a:latin typeface="Arial"/>
                <a:cs typeface="Arial"/>
              </a:rPr>
              <a:t>Vit</a:t>
            </a:r>
            <a:r>
              <a:rPr lang="en-US" sz="800" spc="5" dirty="0">
                <a:latin typeface="Arial"/>
                <a:cs typeface="Arial"/>
              </a:rPr>
              <a:t> B6, </a:t>
            </a:r>
            <a:r>
              <a:rPr lang="ru-RU" sz="800" spc="5" dirty="0">
                <a:latin typeface="Arial"/>
                <a:cs typeface="Arial"/>
              </a:rPr>
              <a:t>витамин </a:t>
            </a:r>
            <a:r>
              <a:rPr lang="en-US" sz="800" spc="5" dirty="0">
                <a:latin typeface="Arial"/>
                <a:cs typeface="Arial"/>
              </a:rPr>
              <a:t>B6; VMA, </a:t>
            </a:r>
            <a:r>
              <a:rPr lang="ru-RU" sz="800" spc="5" dirty="0">
                <a:latin typeface="Arial"/>
                <a:cs typeface="Arial"/>
              </a:rPr>
              <a:t>ВМК, </a:t>
            </a:r>
            <a:r>
              <a:rPr lang="ru-RU" sz="800" spc="5" dirty="0" err="1">
                <a:latin typeface="Arial"/>
                <a:cs typeface="Arial"/>
              </a:rPr>
              <a:t>ванилилминдальная</a:t>
            </a:r>
            <a:r>
              <a:rPr lang="ru-RU" sz="800" spc="5" dirty="0">
                <a:latin typeface="Arial"/>
                <a:cs typeface="Arial"/>
              </a:rPr>
              <a:t> кислота.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5" dirty="0">
                <a:latin typeface="Arial"/>
                <a:cs typeface="Arial"/>
              </a:rPr>
              <a:t>1.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Wassenberg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T,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JIMD</a:t>
            </a:r>
            <a:r>
              <a:rPr sz="800" i="1" spc="-6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Rep.</a:t>
            </a:r>
            <a:r>
              <a:rPr sz="800" i="1" spc="-10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2012;4:39–45;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2.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Wassenberg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T,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Orphanet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J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Rare</a:t>
            </a:r>
            <a:r>
              <a:rPr sz="800" i="1" spc="-85" dirty="0">
                <a:latin typeface="Arial"/>
                <a:cs typeface="Arial"/>
              </a:rPr>
              <a:t> </a:t>
            </a:r>
            <a:r>
              <a:rPr sz="800" i="1" spc="25" dirty="0">
                <a:latin typeface="Arial"/>
                <a:cs typeface="Arial"/>
              </a:rPr>
              <a:t>Dis.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2017;12:12.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2790278" y="3584741"/>
            <a:ext cx="330835" cy="499109"/>
          </a:xfrm>
          <a:custGeom>
            <a:avLst/>
            <a:gdLst/>
            <a:ahLst/>
            <a:cxnLst/>
            <a:rect l="l" t="t" r="r" b="b"/>
            <a:pathLst>
              <a:path w="330835" h="499110">
                <a:moveTo>
                  <a:pt x="24470" y="70761"/>
                </a:moveTo>
                <a:lnTo>
                  <a:pt x="0" y="116515"/>
                </a:lnTo>
                <a:lnTo>
                  <a:pt x="0" y="117949"/>
                </a:lnTo>
                <a:lnTo>
                  <a:pt x="1491" y="144685"/>
                </a:lnTo>
                <a:lnTo>
                  <a:pt x="13764" y="195856"/>
                </a:lnTo>
                <a:lnTo>
                  <a:pt x="40107" y="247310"/>
                </a:lnTo>
                <a:lnTo>
                  <a:pt x="75858" y="290774"/>
                </a:lnTo>
                <a:lnTo>
                  <a:pt x="105566" y="316244"/>
                </a:lnTo>
                <a:lnTo>
                  <a:pt x="168768" y="351518"/>
                </a:lnTo>
                <a:lnTo>
                  <a:pt x="201574" y="364293"/>
                </a:lnTo>
                <a:lnTo>
                  <a:pt x="182088" y="393651"/>
                </a:lnTo>
                <a:lnTo>
                  <a:pt x="164754" y="424782"/>
                </a:lnTo>
                <a:lnTo>
                  <a:pt x="150688" y="458774"/>
                </a:lnTo>
                <a:lnTo>
                  <a:pt x="141010" y="496712"/>
                </a:lnTo>
                <a:lnTo>
                  <a:pt x="140722" y="498979"/>
                </a:lnTo>
                <a:lnTo>
                  <a:pt x="251044" y="330120"/>
                </a:lnTo>
                <a:lnTo>
                  <a:pt x="226046" y="330120"/>
                </a:lnTo>
                <a:lnTo>
                  <a:pt x="193871" y="318077"/>
                </a:lnTo>
                <a:lnTo>
                  <a:pt x="132618" y="285752"/>
                </a:lnTo>
                <a:lnTo>
                  <a:pt x="88690" y="244659"/>
                </a:lnTo>
                <a:lnTo>
                  <a:pt x="61858" y="204381"/>
                </a:lnTo>
                <a:lnTo>
                  <a:pt x="45738" y="161369"/>
                </a:lnTo>
                <a:lnTo>
                  <a:pt x="40598" y="117949"/>
                </a:lnTo>
                <a:lnTo>
                  <a:pt x="40607" y="116515"/>
                </a:lnTo>
                <a:lnTo>
                  <a:pt x="42212" y="93657"/>
                </a:lnTo>
                <a:lnTo>
                  <a:pt x="41547" y="85528"/>
                </a:lnTo>
                <a:lnTo>
                  <a:pt x="38044" y="78549"/>
                </a:lnTo>
                <a:lnTo>
                  <a:pt x="32189" y="73401"/>
                </a:lnTo>
                <a:lnTo>
                  <a:pt x="24470" y="70761"/>
                </a:lnTo>
                <a:close/>
              </a:path>
              <a:path w="330835" h="499110">
                <a:moveTo>
                  <a:pt x="319209" y="225787"/>
                </a:moveTo>
                <a:lnTo>
                  <a:pt x="281408" y="225787"/>
                </a:lnTo>
                <a:lnTo>
                  <a:pt x="271295" y="254313"/>
                </a:lnTo>
                <a:lnTo>
                  <a:pt x="258085" y="280813"/>
                </a:lnTo>
                <a:lnTo>
                  <a:pt x="242696" y="305883"/>
                </a:lnTo>
                <a:lnTo>
                  <a:pt x="226046" y="330120"/>
                </a:lnTo>
                <a:lnTo>
                  <a:pt x="251044" y="330120"/>
                </a:lnTo>
                <a:lnTo>
                  <a:pt x="319209" y="225787"/>
                </a:lnTo>
                <a:close/>
              </a:path>
              <a:path w="330835" h="499110">
                <a:moveTo>
                  <a:pt x="326029" y="116553"/>
                </a:moveTo>
                <a:lnTo>
                  <a:pt x="285078" y="116553"/>
                </a:lnTo>
                <a:lnTo>
                  <a:pt x="287899" y="132612"/>
                </a:lnTo>
                <a:lnTo>
                  <a:pt x="289515" y="148701"/>
                </a:lnTo>
                <a:lnTo>
                  <a:pt x="289984" y="164730"/>
                </a:lnTo>
                <a:lnTo>
                  <a:pt x="289363" y="180605"/>
                </a:lnTo>
                <a:lnTo>
                  <a:pt x="137340" y="228512"/>
                </a:lnTo>
                <a:lnTo>
                  <a:pt x="130252" y="232395"/>
                </a:lnTo>
                <a:lnTo>
                  <a:pt x="125372" y="238470"/>
                </a:lnTo>
                <a:lnTo>
                  <a:pt x="123188" y="245972"/>
                </a:lnTo>
                <a:lnTo>
                  <a:pt x="124186" y="254133"/>
                </a:lnTo>
                <a:lnTo>
                  <a:pt x="128067" y="261172"/>
                </a:lnTo>
                <a:lnTo>
                  <a:pt x="134127" y="265977"/>
                </a:lnTo>
                <a:lnTo>
                  <a:pt x="141565" y="268144"/>
                </a:lnTo>
                <a:lnTo>
                  <a:pt x="149576" y="267268"/>
                </a:lnTo>
                <a:lnTo>
                  <a:pt x="281408" y="225787"/>
                </a:lnTo>
                <a:lnTo>
                  <a:pt x="319209" y="225787"/>
                </a:lnTo>
                <a:lnTo>
                  <a:pt x="325202" y="216614"/>
                </a:lnTo>
                <a:lnTo>
                  <a:pt x="326373" y="212041"/>
                </a:lnTo>
                <a:lnTo>
                  <a:pt x="329880" y="184230"/>
                </a:lnTo>
                <a:lnTo>
                  <a:pt x="330578" y="155869"/>
                </a:lnTo>
                <a:lnTo>
                  <a:pt x="328179" y="127219"/>
                </a:lnTo>
                <a:lnTo>
                  <a:pt x="326029" y="116553"/>
                </a:lnTo>
                <a:close/>
              </a:path>
              <a:path w="330835" h="499110">
                <a:moveTo>
                  <a:pt x="265035" y="0"/>
                </a:moveTo>
                <a:lnTo>
                  <a:pt x="245873" y="0"/>
                </a:lnTo>
                <a:lnTo>
                  <a:pt x="241646" y="2440"/>
                </a:lnTo>
                <a:lnTo>
                  <a:pt x="236894" y="8967"/>
                </a:lnTo>
                <a:lnTo>
                  <a:pt x="235068" y="16531"/>
                </a:lnTo>
                <a:lnTo>
                  <a:pt x="236224" y="24217"/>
                </a:lnTo>
                <a:lnTo>
                  <a:pt x="240419" y="31110"/>
                </a:lnTo>
                <a:lnTo>
                  <a:pt x="249944" y="42447"/>
                </a:lnTo>
                <a:lnTo>
                  <a:pt x="258352" y="54032"/>
                </a:lnTo>
                <a:lnTo>
                  <a:pt x="265669" y="65899"/>
                </a:lnTo>
                <a:lnTo>
                  <a:pt x="271924" y="78082"/>
                </a:lnTo>
                <a:lnTo>
                  <a:pt x="79833" y="138514"/>
                </a:lnTo>
                <a:lnTo>
                  <a:pt x="72788" y="142426"/>
                </a:lnTo>
                <a:lnTo>
                  <a:pt x="67980" y="148579"/>
                </a:lnTo>
                <a:lnTo>
                  <a:pt x="65810" y="156105"/>
                </a:lnTo>
                <a:lnTo>
                  <a:pt x="66680" y="164135"/>
                </a:lnTo>
                <a:lnTo>
                  <a:pt x="70560" y="171168"/>
                </a:lnTo>
                <a:lnTo>
                  <a:pt x="76621" y="175964"/>
                </a:lnTo>
                <a:lnTo>
                  <a:pt x="84058" y="178129"/>
                </a:lnTo>
                <a:lnTo>
                  <a:pt x="92069" y="177270"/>
                </a:lnTo>
                <a:lnTo>
                  <a:pt x="285078" y="116553"/>
                </a:lnTo>
                <a:lnTo>
                  <a:pt x="326029" y="116553"/>
                </a:lnTo>
                <a:lnTo>
                  <a:pt x="314271" y="73801"/>
                </a:lnTo>
                <a:lnTo>
                  <a:pt x="288500" y="26279"/>
                </a:lnTo>
                <a:lnTo>
                  <a:pt x="270395" y="3944"/>
                </a:lnTo>
                <a:lnTo>
                  <a:pt x="265035" y="0"/>
                </a:lnTo>
                <a:close/>
              </a:path>
            </a:pathLst>
          </a:custGeom>
          <a:solidFill>
            <a:srgbClr val="F66E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47712" y="6500812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527"/>
                </a:lnTo>
              </a:path>
            </a:pathLst>
          </a:custGeom>
          <a:ln w="9534">
            <a:solidFill>
              <a:srgbClr val="4D4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525" y="282193"/>
            <a:ext cx="11039475" cy="124585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8100" marR="30480">
              <a:lnSpc>
                <a:spcPts val="3080"/>
              </a:lnSpc>
              <a:spcBef>
                <a:spcPts val="415"/>
              </a:spcBef>
            </a:pPr>
            <a:r>
              <a:rPr lang="ru-RU" spc="30" dirty="0"/>
              <a:t>Дефицит AADC – это редкое наследственное заболевание, характеризующееся нарушением синтеза нейромедиаторов</a:t>
            </a:r>
            <a:r>
              <a:rPr sz="2775" spc="44" baseline="24024" dirty="0"/>
              <a:t>1</a:t>
            </a:r>
            <a:endParaRPr sz="2775" baseline="24024" dirty="0"/>
          </a:p>
        </p:txBody>
      </p:sp>
      <p:sp>
        <p:nvSpPr>
          <p:cNvPr id="4" name="object 4"/>
          <p:cNvSpPr txBox="1"/>
          <p:nvPr/>
        </p:nvSpPr>
        <p:spPr>
          <a:xfrm>
            <a:off x="484505" y="5910897"/>
            <a:ext cx="8194673" cy="2750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800" dirty="0">
                <a:latin typeface="Arial"/>
                <a:cs typeface="Arial"/>
              </a:rPr>
              <a:t>AADC, декарбоксилаза ароматических аминокислот; DDC, </a:t>
            </a:r>
            <a:r>
              <a:rPr lang="ru-RU" sz="800" dirty="0" err="1">
                <a:latin typeface="Arial"/>
                <a:cs typeface="Arial"/>
              </a:rPr>
              <a:t>допа</a:t>
            </a:r>
            <a:r>
              <a:rPr lang="ru-RU" sz="800" dirty="0">
                <a:latin typeface="Arial"/>
                <a:cs typeface="Arial"/>
              </a:rPr>
              <a:t>-декарбоксилаза.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latin typeface="Arial"/>
                <a:cs typeface="Arial"/>
              </a:rPr>
              <a:t>1. </a:t>
            </a:r>
            <a:r>
              <a:rPr sz="800" spc="15" dirty="0">
                <a:latin typeface="Arial"/>
                <a:cs typeface="Arial"/>
              </a:rPr>
              <a:t>Wassenberg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T,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</a:t>
            </a:r>
            <a:r>
              <a:rPr sz="800" spc="15" dirty="0">
                <a:latin typeface="Arial"/>
                <a:cs typeface="Arial"/>
              </a:rPr>
              <a:t>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Orphanet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J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Rare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i="1" spc="30" dirty="0">
                <a:latin typeface="Arial"/>
                <a:cs typeface="Arial"/>
              </a:rPr>
              <a:t>Dis</a:t>
            </a:r>
            <a:r>
              <a:rPr sz="800" spc="30" dirty="0">
                <a:latin typeface="Arial"/>
                <a:cs typeface="Arial"/>
              </a:rPr>
              <a:t>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2017;12:12;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2.</a:t>
            </a:r>
            <a:r>
              <a:rPr sz="800" spc="-10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Chien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YH,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20" dirty="0">
                <a:latin typeface="Arial"/>
                <a:cs typeface="Arial"/>
              </a:rPr>
              <a:t>al</a:t>
            </a:r>
            <a:r>
              <a:rPr sz="800" spc="20" dirty="0">
                <a:latin typeface="Arial"/>
                <a:cs typeface="Arial"/>
              </a:rPr>
              <a:t>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Mol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Genet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Metab</a:t>
            </a:r>
            <a:r>
              <a:rPr sz="800" i="1" spc="-15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2016;118:259–263;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3.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Himmelreich</a:t>
            </a:r>
            <a:r>
              <a:rPr sz="800" spc="14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N,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Mol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Genet</a:t>
            </a:r>
            <a:r>
              <a:rPr sz="800" i="1" spc="5" dirty="0">
                <a:latin typeface="Arial"/>
                <a:cs typeface="Arial"/>
              </a:rPr>
              <a:t> Metab</a:t>
            </a:r>
            <a:r>
              <a:rPr sz="800" i="1" spc="-15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2019;127:12–22.</a:t>
            </a:r>
          </a:p>
        </p:txBody>
      </p:sp>
      <p:sp>
        <p:nvSpPr>
          <p:cNvPr id="5" name="object 5"/>
          <p:cNvSpPr/>
          <p:nvPr/>
        </p:nvSpPr>
        <p:spPr>
          <a:xfrm>
            <a:off x="476250" y="2286000"/>
            <a:ext cx="2695575" cy="2362200"/>
          </a:xfrm>
          <a:custGeom>
            <a:avLst/>
            <a:gdLst/>
            <a:ahLst/>
            <a:cxnLst/>
            <a:rect l="l" t="t" r="r" b="b"/>
            <a:pathLst>
              <a:path w="2695575" h="2362200">
                <a:moveTo>
                  <a:pt x="0" y="2362200"/>
                </a:moveTo>
                <a:lnTo>
                  <a:pt x="2695575" y="2362200"/>
                </a:lnTo>
                <a:lnTo>
                  <a:pt x="2695575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solidFill>
            <a:srgbClr val="FDEBD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0525" y="2404173"/>
            <a:ext cx="2806701" cy="2293577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01600" marR="328930">
              <a:lnSpc>
                <a:spcPct val="89300"/>
              </a:lnSpc>
              <a:spcBef>
                <a:spcPts val="305"/>
              </a:spcBef>
            </a:pPr>
            <a:r>
              <a:rPr lang="ru-RU" sz="1400" spc="30" dirty="0">
                <a:latin typeface="Arial"/>
                <a:cs typeface="Arial"/>
              </a:rPr>
              <a:t>Дефицит AADC является врожденным нарушением биосинтеза нейромедиаторов</a:t>
            </a:r>
            <a:r>
              <a:rPr sz="1350" spc="15" baseline="27777" dirty="0">
                <a:latin typeface="Arial"/>
                <a:cs typeface="Arial"/>
              </a:rPr>
              <a:t>2</a:t>
            </a:r>
            <a:endParaRPr sz="1350" baseline="27777" dirty="0">
              <a:latin typeface="Arial"/>
              <a:cs typeface="Arial"/>
            </a:endParaRPr>
          </a:p>
          <a:p>
            <a:pPr marL="101600">
              <a:lnSpc>
                <a:spcPts val="1625"/>
              </a:lnSpc>
              <a:spcBef>
                <a:spcPts val="425"/>
              </a:spcBef>
            </a:pPr>
            <a:r>
              <a:rPr lang="ru-RU" sz="1400" spc="10" dirty="0">
                <a:latin typeface="Arial"/>
                <a:cs typeface="Arial"/>
              </a:rPr>
              <a:t>Существует 82 варианта мутации </a:t>
            </a:r>
            <a:r>
              <a:rPr lang="ru-RU" sz="1400" i="1" spc="10" dirty="0">
                <a:latin typeface="Arial"/>
                <a:cs typeface="Arial"/>
              </a:rPr>
              <a:t>DDC</a:t>
            </a:r>
            <a:r>
              <a:rPr lang="ru-RU" sz="1400" spc="10" dirty="0">
                <a:latin typeface="Arial"/>
                <a:cs typeface="Arial"/>
              </a:rPr>
              <a:t>, приводящих к дефициту AADC</a:t>
            </a:r>
            <a:r>
              <a:rPr sz="1400" spc="5" dirty="0">
                <a:latin typeface="Arial"/>
                <a:cs typeface="Arial"/>
              </a:rPr>
              <a:t>,</a:t>
            </a:r>
            <a:r>
              <a:rPr sz="1350" spc="7" baseline="27777" dirty="0">
                <a:latin typeface="Arial"/>
                <a:cs typeface="Arial"/>
              </a:rPr>
              <a:t>3  </a:t>
            </a:r>
            <a:r>
              <a:rPr lang="ru-RU" sz="1400" spc="-15" dirty="0">
                <a:latin typeface="Arial"/>
                <a:cs typeface="Arial"/>
              </a:rPr>
              <a:t>известные или прогнозируемые молекулярные проявления которого определены для 79 вариантов</a:t>
            </a:r>
            <a:r>
              <a:rPr sz="1350" spc="-22" baseline="27777" dirty="0">
                <a:latin typeface="Arial"/>
                <a:cs typeface="Arial"/>
              </a:rPr>
              <a:t>3</a:t>
            </a:r>
            <a:endParaRPr sz="1350" baseline="27777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250" y="1929063"/>
            <a:ext cx="2695575" cy="306494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67310" rIns="0" bIns="0" rtlCol="0">
            <a:spAutoFit/>
          </a:bodyPr>
          <a:lstStyle/>
          <a:p>
            <a:pPr marL="362585">
              <a:lnSpc>
                <a:spcPct val="100000"/>
              </a:lnSpc>
              <a:spcBef>
                <a:spcPts val="530"/>
              </a:spcBef>
            </a:pPr>
            <a:r>
              <a:rPr lang="ru-RU" sz="1550" b="1" spc="-10" dirty="0">
                <a:solidFill>
                  <a:srgbClr val="FFFFFF"/>
                </a:solidFill>
                <a:latin typeface="Arial"/>
                <a:cs typeface="Arial"/>
              </a:rPr>
              <a:t>ПАТОФИЗИОЛОГИЯ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6250" y="4648200"/>
            <a:ext cx="2695575" cy="95250"/>
          </a:xfrm>
          <a:custGeom>
            <a:avLst/>
            <a:gdLst/>
            <a:ahLst/>
            <a:cxnLst/>
            <a:rect l="l" t="t" r="r" b="b"/>
            <a:pathLst>
              <a:path w="2695575" h="95250">
                <a:moveTo>
                  <a:pt x="0" y="95250"/>
                </a:moveTo>
                <a:lnTo>
                  <a:pt x="2695575" y="95250"/>
                </a:lnTo>
                <a:lnTo>
                  <a:pt x="2695575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90925" y="2286000"/>
            <a:ext cx="2619375" cy="2362200"/>
          </a:xfrm>
          <a:custGeom>
            <a:avLst/>
            <a:gdLst/>
            <a:ahLst/>
            <a:cxnLst/>
            <a:rect l="l" t="t" r="r" b="b"/>
            <a:pathLst>
              <a:path w="2619375" h="2362200">
                <a:moveTo>
                  <a:pt x="0" y="2362200"/>
                </a:moveTo>
                <a:lnTo>
                  <a:pt x="2619375" y="2362200"/>
                </a:lnTo>
                <a:lnTo>
                  <a:pt x="2619375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solidFill>
            <a:srgbClr val="FDEBD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65525" y="2404173"/>
            <a:ext cx="2670175" cy="182075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89230" marR="278130">
              <a:lnSpc>
                <a:spcPct val="90300"/>
              </a:lnSpc>
              <a:spcBef>
                <a:spcPts val="290"/>
              </a:spcBef>
            </a:pPr>
            <a:r>
              <a:rPr lang="ru-RU" sz="1400" spc="15" dirty="0">
                <a:latin typeface="Arial"/>
                <a:cs typeface="Arial"/>
              </a:rPr>
              <a:t>Ферментная недостаточность AADC приводит к тяжелому комбинированному дефициту </a:t>
            </a:r>
            <a:r>
              <a:rPr lang="ru-RU" sz="1400" b="1" spc="15" dirty="0">
                <a:latin typeface="Arial"/>
                <a:cs typeface="Arial"/>
              </a:rPr>
              <a:t>дофамина, серотонина и других катехоламинов </a:t>
            </a:r>
            <a:r>
              <a:rPr lang="ru-RU" sz="1400" spc="15" dirty="0">
                <a:latin typeface="Arial"/>
                <a:cs typeface="Arial"/>
              </a:rPr>
              <a:t>(норадреналина</a:t>
            </a:r>
          </a:p>
          <a:p>
            <a:pPr marL="189230" marR="278130">
              <a:lnSpc>
                <a:spcPct val="90300"/>
              </a:lnSpc>
              <a:spcBef>
                <a:spcPts val="290"/>
              </a:spcBef>
            </a:pPr>
            <a:r>
              <a:rPr lang="ru-RU" sz="1400" spc="15" dirty="0">
                <a:latin typeface="Arial"/>
                <a:cs typeface="Arial"/>
              </a:rPr>
              <a:t>и адреналина</a:t>
            </a:r>
            <a:r>
              <a:rPr sz="1400" spc="-5" dirty="0">
                <a:latin typeface="Arial"/>
                <a:cs typeface="Arial"/>
              </a:rPr>
              <a:t>)</a:t>
            </a:r>
            <a:r>
              <a:rPr sz="1350" spc="-7" baseline="27777" dirty="0">
                <a:latin typeface="Arial"/>
                <a:cs typeface="Arial"/>
              </a:rPr>
              <a:t>1</a:t>
            </a:r>
            <a:endParaRPr sz="1350" baseline="27777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0925" y="1905000"/>
            <a:ext cx="2619375" cy="306494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67310" rIns="0" bIns="0" rtlCol="0">
            <a:spAutoFit/>
          </a:bodyPr>
          <a:lstStyle/>
          <a:p>
            <a:pPr marL="721360">
              <a:lnSpc>
                <a:spcPct val="100000"/>
              </a:lnSpc>
              <a:spcBef>
                <a:spcPts val="530"/>
              </a:spcBef>
            </a:pPr>
            <a:r>
              <a:rPr lang="ru-RU" sz="1550" b="1" spc="-5" dirty="0">
                <a:solidFill>
                  <a:srgbClr val="FFFFFF"/>
                </a:solidFill>
                <a:latin typeface="Arial"/>
                <a:cs typeface="Arial"/>
              </a:rPr>
              <a:t>ДЕФИЦИТ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90925" y="4648200"/>
            <a:ext cx="2619375" cy="95250"/>
          </a:xfrm>
          <a:custGeom>
            <a:avLst/>
            <a:gdLst/>
            <a:ahLst/>
            <a:cxnLst/>
            <a:rect l="l" t="t" r="r" b="b"/>
            <a:pathLst>
              <a:path w="2619375" h="95250">
                <a:moveTo>
                  <a:pt x="0" y="95250"/>
                </a:moveTo>
                <a:lnTo>
                  <a:pt x="2619375" y="95250"/>
                </a:lnTo>
                <a:lnTo>
                  <a:pt x="2619375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68290" y="2282668"/>
            <a:ext cx="2276475" cy="2362200"/>
          </a:xfrm>
          <a:custGeom>
            <a:avLst/>
            <a:gdLst/>
            <a:ahLst/>
            <a:cxnLst/>
            <a:rect l="l" t="t" r="r" b="b"/>
            <a:pathLst>
              <a:path w="2276475" h="2362200">
                <a:moveTo>
                  <a:pt x="0" y="2362200"/>
                </a:moveTo>
                <a:lnTo>
                  <a:pt x="2276475" y="2362200"/>
                </a:lnTo>
                <a:lnTo>
                  <a:pt x="2276475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solidFill>
            <a:srgbClr val="FDEBD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94475" y="2404173"/>
            <a:ext cx="2317750" cy="197618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69545" marR="375285">
              <a:lnSpc>
                <a:spcPct val="90100"/>
              </a:lnSpc>
              <a:spcBef>
                <a:spcPts val="290"/>
              </a:spcBef>
            </a:pPr>
            <a:r>
              <a:rPr lang="ru-RU" sz="1400" b="1" spc="30" dirty="0">
                <a:latin typeface="Arial"/>
                <a:cs typeface="Arial"/>
              </a:rPr>
              <a:t>Основные клинические симптомы: </a:t>
            </a:r>
            <a:r>
              <a:rPr lang="ru-RU" sz="1400" spc="30" dirty="0">
                <a:latin typeface="Arial"/>
                <a:cs typeface="Arial"/>
              </a:rPr>
              <a:t>гипотония, двигательные расстройства, окулогирные кризы, задержка развития и вегетативные симптомы</a:t>
            </a:r>
            <a:r>
              <a:rPr sz="1350" spc="30" baseline="27777" dirty="0">
                <a:latin typeface="Arial"/>
                <a:cs typeface="Arial"/>
              </a:rPr>
              <a:t>1</a:t>
            </a:r>
            <a:endParaRPr sz="1350" baseline="27777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19875" y="1905000"/>
            <a:ext cx="2266950" cy="306494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67310" rIns="0" bIns="0" rtlCol="0">
            <a:spAutoFit/>
          </a:bodyPr>
          <a:lstStyle/>
          <a:p>
            <a:pPr marL="574040">
              <a:lnSpc>
                <a:spcPct val="100000"/>
              </a:lnSpc>
              <a:spcBef>
                <a:spcPts val="530"/>
              </a:spcBef>
            </a:pPr>
            <a:r>
              <a:rPr lang="ru-RU" sz="1550" b="1" spc="-5" dirty="0">
                <a:solidFill>
                  <a:srgbClr val="FFFFFF"/>
                </a:solidFill>
                <a:latin typeface="Arial"/>
                <a:cs typeface="Arial"/>
              </a:rPr>
              <a:t>СИМПТОМЫ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19875" y="4648200"/>
            <a:ext cx="2266950" cy="95250"/>
          </a:xfrm>
          <a:custGeom>
            <a:avLst/>
            <a:gdLst/>
            <a:ahLst/>
            <a:cxnLst/>
            <a:rect l="l" t="t" r="r" b="b"/>
            <a:pathLst>
              <a:path w="2266950" h="95250">
                <a:moveTo>
                  <a:pt x="0" y="95250"/>
                </a:moveTo>
                <a:lnTo>
                  <a:pt x="2266950" y="95250"/>
                </a:lnTo>
                <a:lnTo>
                  <a:pt x="2266950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05925" y="2286000"/>
            <a:ext cx="2266950" cy="2362200"/>
          </a:xfrm>
          <a:custGeom>
            <a:avLst/>
            <a:gdLst/>
            <a:ahLst/>
            <a:cxnLst/>
            <a:rect l="l" t="t" r="r" b="b"/>
            <a:pathLst>
              <a:path w="2266950" h="2362200">
                <a:moveTo>
                  <a:pt x="0" y="2362200"/>
                </a:moveTo>
                <a:lnTo>
                  <a:pt x="2266950" y="2362200"/>
                </a:lnTo>
                <a:lnTo>
                  <a:pt x="2266950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solidFill>
            <a:srgbClr val="FDEBD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290050" y="2404173"/>
            <a:ext cx="2317750" cy="99770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49860" marR="177800">
              <a:lnSpc>
                <a:spcPct val="89400"/>
              </a:lnSpc>
              <a:spcBef>
                <a:spcPts val="305"/>
              </a:spcBef>
            </a:pPr>
            <a:r>
              <a:rPr lang="ru-RU" sz="1400" spc="-5" dirty="0">
                <a:latin typeface="Arial"/>
                <a:cs typeface="Arial"/>
              </a:rPr>
              <a:t>Первые симптомы дефицита AADC, как правило, проявляются у пациентов в первые месяцы жизни</a:t>
            </a:r>
            <a:r>
              <a:rPr sz="1350" spc="22" baseline="27777" dirty="0">
                <a:latin typeface="Arial"/>
                <a:cs typeface="Arial"/>
              </a:rPr>
              <a:t>1</a:t>
            </a:r>
            <a:endParaRPr sz="1350" baseline="27777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15450" y="1905000"/>
            <a:ext cx="2266950" cy="306494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67310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530"/>
              </a:spcBef>
            </a:pPr>
            <a:r>
              <a:rPr lang="ru-RU" sz="1550" b="1" spc="-20" dirty="0">
                <a:solidFill>
                  <a:srgbClr val="FFFFFF"/>
                </a:solidFill>
                <a:latin typeface="Arial"/>
                <a:cs typeface="Arial"/>
              </a:rPr>
              <a:t>ПРОЯВЛЕНИЕ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315450" y="4648200"/>
            <a:ext cx="2266950" cy="95250"/>
          </a:xfrm>
          <a:custGeom>
            <a:avLst/>
            <a:gdLst/>
            <a:ahLst/>
            <a:cxnLst/>
            <a:rect l="l" t="t" r="r" b="b"/>
            <a:pathLst>
              <a:path w="2266950" h="95250">
                <a:moveTo>
                  <a:pt x="0" y="95250"/>
                </a:moveTo>
                <a:lnTo>
                  <a:pt x="2266950" y="95250"/>
                </a:lnTo>
                <a:lnTo>
                  <a:pt x="2266950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95701" y="3164844"/>
            <a:ext cx="397510" cy="213995"/>
          </a:xfrm>
          <a:custGeom>
            <a:avLst/>
            <a:gdLst/>
            <a:ahLst/>
            <a:cxnLst/>
            <a:rect l="l" t="t" r="r" b="b"/>
            <a:pathLst>
              <a:path w="397510" h="213995">
                <a:moveTo>
                  <a:pt x="303026" y="106993"/>
                </a:moveTo>
                <a:lnTo>
                  <a:pt x="195325" y="169795"/>
                </a:lnTo>
                <a:lnTo>
                  <a:pt x="188299" y="176071"/>
                </a:lnTo>
                <a:lnTo>
                  <a:pt x="184356" y="184288"/>
                </a:lnTo>
                <a:lnTo>
                  <a:pt x="183770" y="193387"/>
                </a:lnTo>
                <a:lnTo>
                  <a:pt x="186816" y="202307"/>
                </a:lnTo>
                <a:lnTo>
                  <a:pt x="193093" y="209407"/>
                </a:lnTo>
                <a:lnTo>
                  <a:pt x="201310" y="213387"/>
                </a:lnTo>
                <a:lnTo>
                  <a:pt x="210409" y="213987"/>
                </a:lnTo>
                <a:lnTo>
                  <a:pt x="219328" y="210943"/>
                </a:lnTo>
                <a:lnTo>
                  <a:pt x="356776" y="130806"/>
                </a:lnTo>
                <a:lnTo>
                  <a:pt x="350265" y="130806"/>
                </a:lnTo>
                <a:lnTo>
                  <a:pt x="350265" y="127504"/>
                </a:lnTo>
                <a:lnTo>
                  <a:pt x="338200" y="127504"/>
                </a:lnTo>
                <a:lnTo>
                  <a:pt x="303026" y="106993"/>
                </a:lnTo>
                <a:close/>
              </a:path>
              <a:path w="397510" h="213995">
                <a:moveTo>
                  <a:pt x="262189" y="83181"/>
                </a:moveTo>
                <a:lnTo>
                  <a:pt x="0" y="83181"/>
                </a:lnTo>
                <a:lnTo>
                  <a:pt x="0" y="130806"/>
                </a:lnTo>
                <a:lnTo>
                  <a:pt x="262189" y="130806"/>
                </a:lnTo>
                <a:lnTo>
                  <a:pt x="303026" y="106993"/>
                </a:lnTo>
                <a:lnTo>
                  <a:pt x="262189" y="83181"/>
                </a:lnTo>
                <a:close/>
              </a:path>
              <a:path w="397510" h="213995">
                <a:moveTo>
                  <a:pt x="356608" y="83181"/>
                </a:moveTo>
                <a:lnTo>
                  <a:pt x="350265" y="83181"/>
                </a:lnTo>
                <a:lnTo>
                  <a:pt x="350265" y="130806"/>
                </a:lnTo>
                <a:lnTo>
                  <a:pt x="356776" y="130806"/>
                </a:lnTo>
                <a:lnTo>
                  <a:pt x="397510" y="107057"/>
                </a:lnTo>
                <a:lnTo>
                  <a:pt x="356608" y="83181"/>
                </a:lnTo>
                <a:close/>
              </a:path>
              <a:path w="397510" h="213995">
                <a:moveTo>
                  <a:pt x="338200" y="86483"/>
                </a:moveTo>
                <a:lnTo>
                  <a:pt x="303026" y="106993"/>
                </a:lnTo>
                <a:lnTo>
                  <a:pt x="338200" y="127504"/>
                </a:lnTo>
                <a:lnTo>
                  <a:pt x="338200" y="86483"/>
                </a:lnTo>
                <a:close/>
              </a:path>
              <a:path w="397510" h="213995">
                <a:moveTo>
                  <a:pt x="350265" y="86483"/>
                </a:moveTo>
                <a:lnTo>
                  <a:pt x="338200" y="86483"/>
                </a:lnTo>
                <a:lnTo>
                  <a:pt x="338200" y="127504"/>
                </a:lnTo>
                <a:lnTo>
                  <a:pt x="350265" y="127504"/>
                </a:lnTo>
                <a:lnTo>
                  <a:pt x="350265" y="86483"/>
                </a:lnTo>
                <a:close/>
              </a:path>
              <a:path w="397510" h="213995">
                <a:moveTo>
                  <a:pt x="210409" y="0"/>
                </a:moveTo>
                <a:lnTo>
                  <a:pt x="201310" y="599"/>
                </a:lnTo>
                <a:lnTo>
                  <a:pt x="193093" y="4579"/>
                </a:lnTo>
                <a:lnTo>
                  <a:pt x="186816" y="11680"/>
                </a:lnTo>
                <a:lnTo>
                  <a:pt x="183770" y="20599"/>
                </a:lnTo>
                <a:lnTo>
                  <a:pt x="184356" y="29698"/>
                </a:lnTo>
                <a:lnTo>
                  <a:pt x="188299" y="37915"/>
                </a:lnTo>
                <a:lnTo>
                  <a:pt x="195325" y="44192"/>
                </a:lnTo>
                <a:lnTo>
                  <a:pt x="303026" y="106993"/>
                </a:lnTo>
                <a:lnTo>
                  <a:pt x="338200" y="86483"/>
                </a:lnTo>
                <a:lnTo>
                  <a:pt x="350265" y="86483"/>
                </a:lnTo>
                <a:lnTo>
                  <a:pt x="350265" y="83181"/>
                </a:lnTo>
                <a:lnTo>
                  <a:pt x="356608" y="83181"/>
                </a:lnTo>
                <a:lnTo>
                  <a:pt x="219328" y="3044"/>
                </a:lnTo>
                <a:lnTo>
                  <a:pt x="210409" y="0"/>
                </a:lnTo>
                <a:close/>
              </a:path>
            </a:pathLst>
          </a:custGeom>
          <a:solidFill>
            <a:srgbClr val="90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24523" y="3164844"/>
            <a:ext cx="398145" cy="213995"/>
          </a:xfrm>
          <a:custGeom>
            <a:avLst/>
            <a:gdLst/>
            <a:ahLst/>
            <a:cxnLst/>
            <a:rect l="l" t="t" r="r" b="b"/>
            <a:pathLst>
              <a:path w="398145" h="213995">
                <a:moveTo>
                  <a:pt x="303153" y="106993"/>
                </a:moveTo>
                <a:lnTo>
                  <a:pt x="195452" y="169795"/>
                </a:lnTo>
                <a:lnTo>
                  <a:pt x="188426" y="176071"/>
                </a:lnTo>
                <a:lnTo>
                  <a:pt x="184483" y="184288"/>
                </a:lnTo>
                <a:lnTo>
                  <a:pt x="183897" y="193387"/>
                </a:lnTo>
                <a:lnTo>
                  <a:pt x="186943" y="202307"/>
                </a:lnTo>
                <a:lnTo>
                  <a:pt x="193220" y="209407"/>
                </a:lnTo>
                <a:lnTo>
                  <a:pt x="201437" y="213387"/>
                </a:lnTo>
                <a:lnTo>
                  <a:pt x="210536" y="213987"/>
                </a:lnTo>
                <a:lnTo>
                  <a:pt x="219455" y="210943"/>
                </a:lnTo>
                <a:lnTo>
                  <a:pt x="356903" y="130806"/>
                </a:lnTo>
                <a:lnTo>
                  <a:pt x="350393" y="130806"/>
                </a:lnTo>
                <a:lnTo>
                  <a:pt x="350393" y="127504"/>
                </a:lnTo>
                <a:lnTo>
                  <a:pt x="338327" y="127504"/>
                </a:lnTo>
                <a:lnTo>
                  <a:pt x="303153" y="106993"/>
                </a:lnTo>
                <a:close/>
              </a:path>
              <a:path w="398145" h="213995">
                <a:moveTo>
                  <a:pt x="262316" y="83181"/>
                </a:moveTo>
                <a:lnTo>
                  <a:pt x="0" y="83181"/>
                </a:lnTo>
                <a:lnTo>
                  <a:pt x="0" y="130806"/>
                </a:lnTo>
                <a:lnTo>
                  <a:pt x="262316" y="130806"/>
                </a:lnTo>
                <a:lnTo>
                  <a:pt x="303153" y="106993"/>
                </a:lnTo>
                <a:lnTo>
                  <a:pt x="262316" y="83181"/>
                </a:lnTo>
                <a:close/>
              </a:path>
              <a:path w="398145" h="213995">
                <a:moveTo>
                  <a:pt x="356735" y="83181"/>
                </a:moveTo>
                <a:lnTo>
                  <a:pt x="350393" y="83181"/>
                </a:lnTo>
                <a:lnTo>
                  <a:pt x="350393" y="130806"/>
                </a:lnTo>
                <a:lnTo>
                  <a:pt x="356903" y="130806"/>
                </a:lnTo>
                <a:lnTo>
                  <a:pt x="397636" y="107057"/>
                </a:lnTo>
                <a:lnTo>
                  <a:pt x="356735" y="83181"/>
                </a:lnTo>
                <a:close/>
              </a:path>
              <a:path w="398145" h="213995">
                <a:moveTo>
                  <a:pt x="338327" y="86483"/>
                </a:moveTo>
                <a:lnTo>
                  <a:pt x="303153" y="106993"/>
                </a:lnTo>
                <a:lnTo>
                  <a:pt x="338327" y="127504"/>
                </a:lnTo>
                <a:lnTo>
                  <a:pt x="338327" y="86483"/>
                </a:lnTo>
                <a:close/>
              </a:path>
              <a:path w="398145" h="213995">
                <a:moveTo>
                  <a:pt x="350393" y="86483"/>
                </a:moveTo>
                <a:lnTo>
                  <a:pt x="338327" y="86483"/>
                </a:lnTo>
                <a:lnTo>
                  <a:pt x="338327" y="127504"/>
                </a:lnTo>
                <a:lnTo>
                  <a:pt x="350393" y="127504"/>
                </a:lnTo>
                <a:lnTo>
                  <a:pt x="350393" y="86483"/>
                </a:lnTo>
                <a:close/>
              </a:path>
              <a:path w="398145" h="213995">
                <a:moveTo>
                  <a:pt x="210536" y="0"/>
                </a:moveTo>
                <a:lnTo>
                  <a:pt x="201437" y="599"/>
                </a:lnTo>
                <a:lnTo>
                  <a:pt x="193220" y="4579"/>
                </a:lnTo>
                <a:lnTo>
                  <a:pt x="186943" y="11680"/>
                </a:lnTo>
                <a:lnTo>
                  <a:pt x="183897" y="20599"/>
                </a:lnTo>
                <a:lnTo>
                  <a:pt x="184483" y="29698"/>
                </a:lnTo>
                <a:lnTo>
                  <a:pt x="188426" y="37915"/>
                </a:lnTo>
                <a:lnTo>
                  <a:pt x="195452" y="44192"/>
                </a:lnTo>
                <a:lnTo>
                  <a:pt x="303153" y="106993"/>
                </a:lnTo>
                <a:lnTo>
                  <a:pt x="338327" y="86483"/>
                </a:lnTo>
                <a:lnTo>
                  <a:pt x="350393" y="86483"/>
                </a:lnTo>
                <a:lnTo>
                  <a:pt x="350393" y="83181"/>
                </a:lnTo>
                <a:lnTo>
                  <a:pt x="356735" y="83181"/>
                </a:lnTo>
                <a:lnTo>
                  <a:pt x="219455" y="3044"/>
                </a:lnTo>
                <a:lnTo>
                  <a:pt x="210536" y="0"/>
                </a:lnTo>
                <a:close/>
              </a:path>
            </a:pathLst>
          </a:custGeom>
          <a:solidFill>
            <a:srgbClr val="90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01048" y="3164844"/>
            <a:ext cx="398145" cy="213995"/>
          </a:xfrm>
          <a:custGeom>
            <a:avLst/>
            <a:gdLst/>
            <a:ahLst/>
            <a:cxnLst/>
            <a:rect l="l" t="t" r="r" b="b"/>
            <a:pathLst>
              <a:path w="398145" h="213995">
                <a:moveTo>
                  <a:pt x="303153" y="106993"/>
                </a:moveTo>
                <a:lnTo>
                  <a:pt x="195452" y="169795"/>
                </a:lnTo>
                <a:lnTo>
                  <a:pt x="188426" y="176071"/>
                </a:lnTo>
                <a:lnTo>
                  <a:pt x="184483" y="184288"/>
                </a:lnTo>
                <a:lnTo>
                  <a:pt x="183897" y="193387"/>
                </a:lnTo>
                <a:lnTo>
                  <a:pt x="186944" y="202307"/>
                </a:lnTo>
                <a:lnTo>
                  <a:pt x="193220" y="209407"/>
                </a:lnTo>
                <a:lnTo>
                  <a:pt x="201437" y="213387"/>
                </a:lnTo>
                <a:lnTo>
                  <a:pt x="210536" y="213987"/>
                </a:lnTo>
                <a:lnTo>
                  <a:pt x="219455" y="210943"/>
                </a:lnTo>
                <a:lnTo>
                  <a:pt x="356903" y="130806"/>
                </a:lnTo>
                <a:lnTo>
                  <a:pt x="350393" y="130806"/>
                </a:lnTo>
                <a:lnTo>
                  <a:pt x="350393" y="127504"/>
                </a:lnTo>
                <a:lnTo>
                  <a:pt x="338327" y="127504"/>
                </a:lnTo>
                <a:lnTo>
                  <a:pt x="303153" y="106993"/>
                </a:lnTo>
                <a:close/>
              </a:path>
              <a:path w="398145" h="213995">
                <a:moveTo>
                  <a:pt x="262316" y="83181"/>
                </a:moveTo>
                <a:lnTo>
                  <a:pt x="0" y="83181"/>
                </a:lnTo>
                <a:lnTo>
                  <a:pt x="0" y="130806"/>
                </a:lnTo>
                <a:lnTo>
                  <a:pt x="262316" y="130806"/>
                </a:lnTo>
                <a:lnTo>
                  <a:pt x="303153" y="106993"/>
                </a:lnTo>
                <a:lnTo>
                  <a:pt x="262316" y="83181"/>
                </a:lnTo>
                <a:close/>
              </a:path>
              <a:path w="398145" h="213995">
                <a:moveTo>
                  <a:pt x="356735" y="83181"/>
                </a:moveTo>
                <a:lnTo>
                  <a:pt x="350393" y="83181"/>
                </a:lnTo>
                <a:lnTo>
                  <a:pt x="350393" y="130806"/>
                </a:lnTo>
                <a:lnTo>
                  <a:pt x="356903" y="130806"/>
                </a:lnTo>
                <a:lnTo>
                  <a:pt x="397636" y="107057"/>
                </a:lnTo>
                <a:lnTo>
                  <a:pt x="356735" y="83181"/>
                </a:lnTo>
                <a:close/>
              </a:path>
              <a:path w="398145" h="213995">
                <a:moveTo>
                  <a:pt x="338327" y="86483"/>
                </a:moveTo>
                <a:lnTo>
                  <a:pt x="303153" y="106993"/>
                </a:lnTo>
                <a:lnTo>
                  <a:pt x="338327" y="127504"/>
                </a:lnTo>
                <a:lnTo>
                  <a:pt x="338327" y="86483"/>
                </a:lnTo>
                <a:close/>
              </a:path>
              <a:path w="398145" h="213995">
                <a:moveTo>
                  <a:pt x="350393" y="86483"/>
                </a:moveTo>
                <a:lnTo>
                  <a:pt x="338327" y="86483"/>
                </a:lnTo>
                <a:lnTo>
                  <a:pt x="338327" y="127504"/>
                </a:lnTo>
                <a:lnTo>
                  <a:pt x="350393" y="127504"/>
                </a:lnTo>
                <a:lnTo>
                  <a:pt x="350393" y="86483"/>
                </a:lnTo>
                <a:close/>
              </a:path>
              <a:path w="398145" h="213995">
                <a:moveTo>
                  <a:pt x="210536" y="0"/>
                </a:moveTo>
                <a:lnTo>
                  <a:pt x="201437" y="599"/>
                </a:lnTo>
                <a:lnTo>
                  <a:pt x="193220" y="4579"/>
                </a:lnTo>
                <a:lnTo>
                  <a:pt x="186944" y="11680"/>
                </a:lnTo>
                <a:lnTo>
                  <a:pt x="183897" y="20599"/>
                </a:lnTo>
                <a:lnTo>
                  <a:pt x="184483" y="29698"/>
                </a:lnTo>
                <a:lnTo>
                  <a:pt x="188426" y="37915"/>
                </a:lnTo>
                <a:lnTo>
                  <a:pt x="195452" y="44192"/>
                </a:lnTo>
                <a:lnTo>
                  <a:pt x="303153" y="106993"/>
                </a:lnTo>
                <a:lnTo>
                  <a:pt x="338327" y="86483"/>
                </a:lnTo>
                <a:lnTo>
                  <a:pt x="350393" y="86483"/>
                </a:lnTo>
                <a:lnTo>
                  <a:pt x="350393" y="83181"/>
                </a:lnTo>
                <a:lnTo>
                  <a:pt x="356735" y="83181"/>
                </a:lnTo>
                <a:lnTo>
                  <a:pt x="219455" y="3044"/>
                </a:lnTo>
                <a:lnTo>
                  <a:pt x="210536" y="0"/>
                </a:lnTo>
                <a:close/>
              </a:path>
            </a:pathLst>
          </a:custGeom>
          <a:solidFill>
            <a:srgbClr val="90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43939" y="3932480"/>
            <a:ext cx="478155" cy="648404"/>
          </a:xfrm>
          <a:custGeom>
            <a:avLst/>
            <a:gdLst/>
            <a:ahLst/>
            <a:cxnLst/>
            <a:rect l="l" t="t" r="r" b="b"/>
            <a:pathLst>
              <a:path w="478154" h="648335">
                <a:moveTo>
                  <a:pt x="145367" y="68400"/>
                </a:moveTo>
                <a:lnTo>
                  <a:pt x="7635" y="68400"/>
                </a:lnTo>
                <a:lnTo>
                  <a:pt x="0" y="76061"/>
                </a:lnTo>
                <a:lnTo>
                  <a:pt x="0" y="640428"/>
                </a:lnTo>
                <a:lnTo>
                  <a:pt x="7635" y="648090"/>
                </a:lnTo>
                <a:lnTo>
                  <a:pt x="470466" y="648090"/>
                </a:lnTo>
                <a:lnTo>
                  <a:pt x="478100" y="640428"/>
                </a:lnTo>
                <a:lnTo>
                  <a:pt x="478100" y="613903"/>
                </a:lnTo>
                <a:lnTo>
                  <a:pt x="34065" y="613903"/>
                </a:lnTo>
                <a:lnTo>
                  <a:pt x="34065" y="102581"/>
                </a:lnTo>
                <a:lnTo>
                  <a:pt x="148597" y="102581"/>
                </a:lnTo>
                <a:lnTo>
                  <a:pt x="144193" y="100813"/>
                </a:lnTo>
                <a:lnTo>
                  <a:pt x="140963" y="96963"/>
                </a:lnTo>
                <a:lnTo>
                  <a:pt x="137734" y="93427"/>
                </a:lnTo>
                <a:lnTo>
                  <a:pt x="135972" y="88712"/>
                </a:lnTo>
                <a:lnTo>
                  <a:pt x="136559" y="83723"/>
                </a:lnTo>
                <a:lnTo>
                  <a:pt x="137440" y="75158"/>
                </a:lnTo>
                <a:lnTo>
                  <a:pt x="145367" y="68400"/>
                </a:lnTo>
                <a:close/>
              </a:path>
              <a:path w="478154" h="648335">
                <a:moveTo>
                  <a:pt x="470466" y="68400"/>
                </a:moveTo>
                <a:lnTo>
                  <a:pt x="331851" y="68400"/>
                </a:lnTo>
                <a:lnTo>
                  <a:pt x="339485" y="74294"/>
                </a:lnTo>
                <a:lnTo>
                  <a:pt x="340953" y="81955"/>
                </a:lnTo>
                <a:lnTo>
                  <a:pt x="342425" y="89027"/>
                </a:lnTo>
                <a:lnTo>
                  <a:pt x="339485" y="94016"/>
                </a:lnTo>
                <a:lnTo>
                  <a:pt x="337430" y="96374"/>
                </a:lnTo>
                <a:lnTo>
                  <a:pt x="334200" y="100499"/>
                </a:lnTo>
                <a:lnTo>
                  <a:pt x="329502" y="102581"/>
                </a:lnTo>
                <a:lnTo>
                  <a:pt x="443729" y="102581"/>
                </a:lnTo>
                <a:lnTo>
                  <a:pt x="443729" y="613903"/>
                </a:lnTo>
                <a:lnTo>
                  <a:pt x="478100" y="613903"/>
                </a:lnTo>
                <a:lnTo>
                  <a:pt x="478100" y="76062"/>
                </a:lnTo>
                <a:lnTo>
                  <a:pt x="470466" y="68400"/>
                </a:lnTo>
                <a:close/>
              </a:path>
              <a:path w="478154" h="648335">
                <a:moveTo>
                  <a:pt x="372670" y="102581"/>
                </a:moveTo>
                <a:lnTo>
                  <a:pt x="105430" y="102581"/>
                </a:lnTo>
                <a:lnTo>
                  <a:pt x="107485" y="109064"/>
                </a:lnTo>
                <a:lnTo>
                  <a:pt x="111008" y="114957"/>
                </a:lnTo>
                <a:lnTo>
                  <a:pt x="142964" y="135907"/>
                </a:lnTo>
                <a:lnTo>
                  <a:pt x="324214" y="137037"/>
                </a:lnTo>
                <a:lnTo>
                  <a:pt x="335612" y="135748"/>
                </a:lnTo>
                <a:lnTo>
                  <a:pt x="367678" y="113464"/>
                </a:lnTo>
                <a:lnTo>
                  <a:pt x="372670" y="102581"/>
                </a:lnTo>
                <a:close/>
              </a:path>
              <a:path w="478154" h="648335">
                <a:moveTo>
                  <a:pt x="212324" y="34180"/>
                </a:moveTo>
                <a:lnTo>
                  <a:pt x="155060" y="34180"/>
                </a:lnTo>
                <a:lnTo>
                  <a:pt x="113101" y="54600"/>
                </a:lnTo>
                <a:lnTo>
                  <a:pt x="105430" y="68400"/>
                </a:lnTo>
                <a:lnTo>
                  <a:pt x="197053" y="68400"/>
                </a:lnTo>
                <a:lnTo>
                  <a:pt x="204690" y="60739"/>
                </a:lnTo>
                <a:lnTo>
                  <a:pt x="204690" y="41841"/>
                </a:lnTo>
                <a:lnTo>
                  <a:pt x="212324" y="34180"/>
                </a:lnTo>
                <a:close/>
              </a:path>
              <a:path w="478154" h="648335">
                <a:moveTo>
                  <a:pt x="323039" y="34180"/>
                </a:moveTo>
                <a:lnTo>
                  <a:pt x="265482" y="34180"/>
                </a:lnTo>
                <a:lnTo>
                  <a:pt x="273115" y="41841"/>
                </a:lnTo>
                <a:lnTo>
                  <a:pt x="273115" y="60739"/>
                </a:lnTo>
                <a:lnTo>
                  <a:pt x="280753" y="68400"/>
                </a:lnTo>
                <a:lnTo>
                  <a:pt x="372670" y="68400"/>
                </a:lnTo>
                <a:lnTo>
                  <a:pt x="365122" y="54600"/>
                </a:lnTo>
                <a:lnTo>
                  <a:pt x="353693" y="43776"/>
                </a:lnTo>
                <a:lnTo>
                  <a:pt x="339344" y="36709"/>
                </a:lnTo>
                <a:lnTo>
                  <a:pt x="323039" y="34180"/>
                </a:lnTo>
                <a:close/>
              </a:path>
              <a:path w="478154" h="648335">
                <a:moveTo>
                  <a:pt x="256082" y="0"/>
                </a:moveTo>
                <a:lnTo>
                  <a:pt x="205897" y="2523"/>
                </a:lnTo>
                <a:lnTo>
                  <a:pt x="173561" y="34180"/>
                </a:lnTo>
                <a:lnTo>
                  <a:pt x="304245" y="34180"/>
                </a:lnTo>
                <a:lnTo>
                  <a:pt x="296886" y="20386"/>
                </a:lnTo>
                <a:lnTo>
                  <a:pt x="285892" y="9576"/>
                </a:lnTo>
                <a:lnTo>
                  <a:pt x="272034" y="2523"/>
                </a:lnTo>
                <a:lnTo>
                  <a:pt x="256082" y="0"/>
                </a:lnTo>
                <a:close/>
              </a:path>
            </a:pathLst>
          </a:custGeom>
          <a:solidFill>
            <a:srgbClr val="F66E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87656" y="4145568"/>
            <a:ext cx="294005" cy="0"/>
          </a:xfrm>
          <a:custGeom>
            <a:avLst/>
            <a:gdLst/>
            <a:ahLst/>
            <a:cxnLst/>
            <a:rect l="l" t="t" r="r" b="b"/>
            <a:pathLst>
              <a:path w="294004">
                <a:moveTo>
                  <a:pt x="0" y="0"/>
                </a:moveTo>
                <a:lnTo>
                  <a:pt x="293675" y="0"/>
                </a:lnTo>
              </a:path>
            </a:pathLst>
          </a:custGeom>
          <a:ln w="34184">
            <a:solidFill>
              <a:srgbClr val="F66E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87656" y="4246655"/>
            <a:ext cx="294005" cy="0"/>
          </a:xfrm>
          <a:custGeom>
            <a:avLst/>
            <a:gdLst/>
            <a:ahLst/>
            <a:cxnLst/>
            <a:rect l="l" t="t" r="r" b="b"/>
            <a:pathLst>
              <a:path w="294004">
                <a:moveTo>
                  <a:pt x="0" y="0"/>
                </a:moveTo>
                <a:lnTo>
                  <a:pt x="293675" y="0"/>
                </a:lnTo>
              </a:path>
            </a:pathLst>
          </a:custGeom>
          <a:ln w="34188">
            <a:solidFill>
              <a:srgbClr val="F66E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87656" y="4347891"/>
            <a:ext cx="294005" cy="0"/>
          </a:xfrm>
          <a:custGeom>
            <a:avLst/>
            <a:gdLst/>
            <a:ahLst/>
            <a:cxnLst/>
            <a:rect l="l" t="t" r="r" b="b"/>
            <a:pathLst>
              <a:path w="294004">
                <a:moveTo>
                  <a:pt x="0" y="0"/>
                </a:moveTo>
                <a:lnTo>
                  <a:pt x="293675" y="0"/>
                </a:lnTo>
              </a:path>
            </a:pathLst>
          </a:custGeom>
          <a:ln w="34483">
            <a:solidFill>
              <a:srgbClr val="F66E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42166" y="3442657"/>
            <a:ext cx="523748" cy="1135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53725" y="3894564"/>
            <a:ext cx="676275" cy="610870"/>
          </a:xfrm>
          <a:custGeom>
            <a:avLst/>
            <a:gdLst/>
            <a:ahLst/>
            <a:cxnLst/>
            <a:rect l="l" t="t" r="r" b="b"/>
            <a:pathLst>
              <a:path w="676275" h="610870">
                <a:moveTo>
                  <a:pt x="607123" y="60960"/>
                </a:moveTo>
                <a:lnTo>
                  <a:pt x="0" y="60959"/>
                </a:lnTo>
                <a:lnTo>
                  <a:pt x="0" y="610869"/>
                </a:lnTo>
                <a:lnTo>
                  <a:pt x="606276" y="610870"/>
                </a:lnTo>
                <a:lnTo>
                  <a:pt x="606276" y="580390"/>
                </a:lnTo>
                <a:lnTo>
                  <a:pt x="29461" y="580389"/>
                </a:lnTo>
                <a:lnTo>
                  <a:pt x="29461" y="396239"/>
                </a:lnTo>
                <a:lnTo>
                  <a:pt x="61852" y="396239"/>
                </a:lnTo>
                <a:lnTo>
                  <a:pt x="56323" y="363219"/>
                </a:lnTo>
                <a:lnTo>
                  <a:pt x="48853" y="311149"/>
                </a:lnTo>
                <a:lnTo>
                  <a:pt x="42658" y="259079"/>
                </a:lnTo>
                <a:lnTo>
                  <a:pt x="37627" y="205739"/>
                </a:lnTo>
                <a:lnTo>
                  <a:pt x="33650" y="152399"/>
                </a:lnTo>
                <a:lnTo>
                  <a:pt x="30616" y="99059"/>
                </a:lnTo>
                <a:lnTo>
                  <a:pt x="30616" y="91439"/>
                </a:lnTo>
                <a:lnTo>
                  <a:pt x="155829" y="91440"/>
                </a:lnTo>
                <a:lnTo>
                  <a:pt x="155973" y="90170"/>
                </a:lnTo>
                <a:lnTo>
                  <a:pt x="606776" y="90170"/>
                </a:lnTo>
                <a:lnTo>
                  <a:pt x="606806" y="82550"/>
                </a:lnTo>
                <a:lnTo>
                  <a:pt x="607004" y="71120"/>
                </a:lnTo>
                <a:lnTo>
                  <a:pt x="607123" y="60960"/>
                </a:lnTo>
                <a:close/>
              </a:path>
              <a:path w="676275" h="610870">
                <a:moveTo>
                  <a:pt x="61852" y="396239"/>
                </a:moveTo>
                <a:lnTo>
                  <a:pt x="30328" y="396239"/>
                </a:lnTo>
                <a:lnTo>
                  <a:pt x="32589" y="407669"/>
                </a:lnTo>
                <a:lnTo>
                  <a:pt x="34769" y="419099"/>
                </a:lnTo>
                <a:lnTo>
                  <a:pt x="45506" y="461009"/>
                </a:lnTo>
                <a:lnTo>
                  <a:pt x="57447" y="501649"/>
                </a:lnTo>
                <a:lnTo>
                  <a:pt x="63257" y="521969"/>
                </a:lnTo>
                <a:lnTo>
                  <a:pt x="65278" y="529589"/>
                </a:lnTo>
                <a:lnTo>
                  <a:pt x="69320" y="530859"/>
                </a:lnTo>
                <a:lnTo>
                  <a:pt x="575362" y="530860"/>
                </a:lnTo>
                <a:lnTo>
                  <a:pt x="575362" y="580390"/>
                </a:lnTo>
                <a:lnTo>
                  <a:pt x="606276" y="580390"/>
                </a:lnTo>
                <a:lnTo>
                  <a:pt x="606276" y="529590"/>
                </a:lnTo>
                <a:lnTo>
                  <a:pt x="675882" y="529590"/>
                </a:lnTo>
                <a:lnTo>
                  <a:pt x="674458" y="527050"/>
                </a:lnTo>
                <a:lnTo>
                  <a:pt x="672687" y="521970"/>
                </a:lnTo>
                <a:lnTo>
                  <a:pt x="665786" y="500380"/>
                </a:lnTo>
                <a:lnTo>
                  <a:pt x="89540" y="500379"/>
                </a:lnTo>
                <a:lnTo>
                  <a:pt x="87230" y="497839"/>
                </a:lnTo>
                <a:lnTo>
                  <a:pt x="85209" y="492759"/>
                </a:lnTo>
                <a:lnTo>
                  <a:pt x="75942" y="461009"/>
                </a:lnTo>
                <a:lnTo>
                  <a:pt x="68274" y="427989"/>
                </a:lnTo>
                <a:lnTo>
                  <a:pt x="61852" y="396239"/>
                </a:lnTo>
                <a:close/>
              </a:path>
              <a:path w="676275" h="610870">
                <a:moveTo>
                  <a:pt x="606776" y="90170"/>
                </a:moveTo>
                <a:lnTo>
                  <a:pt x="577672" y="90170"/>
                </a:lnTo>
                <a:lnTo>
                  <a:pt x="581107" y="143510"/>
                </a:lnTo>
                <a:lnTo>
                  <a:pt x="584763" y="194310"/>
                </a:lnTo>
                <a:lnTo>
                  <a:pt x="589236" y="245110"/>
                </a:lnTo>
                <a:lnTo>
                  <a:pt x="594756" y="295910"/>
                </a:lnTo>
                <a:lnTo>
                  <a:pt x="601643" y="347980"/>
                </a:lnTo>
                <a:lnTo>
                  <a:pt x="610220" y="398780"/>
                </a:lnTo>
                <a:lnTo>
                  <a:pt x="620807" y="449580"/>
                </a:lnTo>
                <a:lnTo>
                  <a:pt x="633726" y="500380"/>
                </a:lnTo>
                <a:lnTo>
                  <a:pt x="665786" y="500380"/>
                </a:lnTo>
                <a:lnTo>
                  <a:pt x="658769" y="477520"/>
                </a:lnTo>
                <a:lnTo>
                  <a:pt x="652071" y="455930"/>
                </a:lnTo>
                <a:lnTo>
                  <a:pt x="646123" y="434340"/>
                </a:lnTo>
                <a:lnTo>
                  <a:pt x="637368" y="393700"/>
                </a:lnTo>
                <a:lnTo>
                  <a:pt x="630367" y="353060"/>
                </a:lnTo>
                <a:lnTo>
                  <a:pt x="624824" y="312420"/>
                </a:lnTo>
                <a:lnTo>
                  <a:pt x="620444" y="271780"/>
                </a:lnTo>
                <a:lnTo>
                  <a:pt x="616852" y="229870"/>
                </a:lnTo>
                <a:lnTo>
                  <a:pt x="613452" y="187960"/>
                </a:lnTo>
                <a:lnTo>
                  <a:pt x="609936" y="142240"/>
                </a:lnTo>
                <a:lnTo>
                  <a:pt x="607123" y="104140"/>
                </a:lnTo>
                <a:lnTo>
                  <a:pt x="606885" y="96520"/>
                </a:lnTo>
                <a:lnTo>
                  <a:pt x="606776" y="90170"/>
                </a:lnTo>
                <a:close/>
              </a:path>
              <a:path w="676275" h="610870">
                <a:moveTo>
                  <a:pt x="155829" y="91440"/>
                </a:moveTo>
                <a:lnTo>
                  <a:pt x="124489" y="91440"/>
                </a:lnTo>
                <a:lnTo>
                  <a:pt x="123149" y="99060"/>
                </a:lnTo>
                <a:lnTo>
                  <a:pt x="120699" y="106680"/>
                </a:lnTo>
                <a:lnTo>
                  <a:pt x="116894" y="113030"/>
                </a:lnTo>
                <a:lnTo>
                  <a:pt x="111492" y="119380"/>
                </a:lnTo>
                <a:lnTo>
                  <a:pt x="109759" y="120649"/>
                </a:lnTo>
                <a:lnTo>
                  <a:pt x="108027" y="123189"/>
                </a:lnTo>
                <a:lnTo>
                  <a:pt x="107944" y="126999"/>
                </a:lnTo>
                <a:lnTo>
                  <a:pt x="107449" y="134619"/>
                </a:lnTo>
                <a:lnTo>
                  <a:pt x="107738" y="142239"/>
                </a:lnTo>
                <a:lnTo>
                  <a:pt x="107738" y="151129"/>
                </a:lnTo>
                <a:lnTo>
                  <a:pt x="116434" y="149860"/>
                </a:lnTo>
                <a:lnTo>
                  <a:pt x="148788" y="118110"/>
                </a:lnTo>
                <a:lnTo>
                  <a:pt x="155684" y="92710"/>
                </a:lnTo>
                <a:lnTo>
                  <a:pt x="155829" y="91440"/>
                </a:lnTo>
                <a:close/>
              </a:path>
              <a:path w="676275" h="610870">
                <a:moveTo>
                  <a:pt x="412744" y="90170"/>
                </a:moveTo>
                <a:lnTo>
                  <a:pt x="381267" y="90170"/>
                </a:lnTo>
                <a:lnTo>
                  <a:pt x="379503" y="99060"/>
                </a:lnTo>
                <a:lnTo>
                  <a:pt x="376899" y="106680"/>
                </a:lnTo>
                <a:lnTo>
                  <a:pt x="372942" y="113030"/>
                </a:lnTo>
                <a:lnTo>
                  <a:pt x="365960" y="120650"/>
                </a:lnTo>
                <a:lnTo>
                  <a:pt x="364224" y="121920"/>
                </a:lnTo>
                <a:lnTo>
                  <a:pt x="364224" y="151130"/>
                </a:lnTo>
                <a:lnTo>
                  <a:pt x="400750" y="127000"/>
                </a:lnTo>
                <a:lnTo>
                  <a:pt x="412474" y="92710"/>
                </a:lnTo>
                <a:lnTo>
                  <a:pt x="412744" y="90170"/>
                </a:lnTo>
                <a:close/>
              </a:path>
              <a:path w="676275" h="610870">
                <a:moveTo>
                  <a:pt x="284793" y="90170"/>
                </a:moveTo>
                <a:lnTo>
                  <a:pt x="251865" y="90170"/>
                </a:lnTo>
                <a:lnTo>
                  <a:pt x="253024" y="91440"/>
                </a:lnTo>
                <a:lnTo>
                  <a:pt x="251168" y="99060"/>
                </a:lnTo>
                <a:lnTo>
                  <a:pt x="248581" y="106680"/>
                </a:lnTo>
                <a:lnTo>
                  <a:pt x="244533" y="114300"/>
                </a:lnTo>
                <a:lnTo>
                  <a:pt x="238291" y="119380"/>
                </a:lnTo>
                <a:lnTo>
                  <a:pt x="237136" y="120650"/>
                </a:lnTo>
                <a:lnTo>
                  <a:pt x="235981" y="123190"/>
                </a:lnTo>
                <a:lnTo>
                  <a:pt x="235914" y="127000"/>
                </a:lnTo>
                <a:lnTo>
                  <a:pt x="235814" y="130810"/>
                </a:lnTo>
                <a:lnTo>
                  <a:pt x="235692" y="149860"/>
                </a:lnTo>
                <a:lnTo>
                  <a:pt x="251731" y="147320"/>
                </a:lnTo>
                <a:lnTo>
                  <a:pt x="265225" y="135890"/>
                </a:lnTo>
                <a:lnTo>
                  <a:pt x="276227" y="116840"/>
                </a:lnTo>
                <a:lnTo>
                  <a:pt x="284793" y="90170"/>
                </a:lnTo>
                <a:close/>
              </a:path>
              <a:path w="676275" h="610870">
                <a:moveTo>
                  <a:pt x="541560" y="90170"/>
                </a:moveTo>
                <a:lnTo>
                  <a:pt x="508066" y="90170"/>
                </a:lnTo>
                <a:lnTo>
                  <a:pt x="509799" y="91440"/>
                </a:lnTo>
                <a:lnTo>
                  <a:pt x="507778" y="99060"/>
                </a:lnTo>
                <a:lnTo>
                  <a:pt x="505068" y="106680"/>
                </a:lnTo>
                <a:lnTo>
                  <a:pt x="500893" y="114300"/>
                </a:lnTo>
                <a:lnTo>
                  <a:pt x="494476" y="120650"/>
                </a:lnTo>
                <a:lnTo>
                  <a:pt x="493321" y="120650"/>
                </a:lnTo>
                <a:lnTo>
                  <a:pt x="492474" y="123190"/>
                </a:lnTo>
                <a:lnTo>
                  <a:pt x="492241" y="134620"/>
                </a:lnTo>
                <a:lnTo>
                  <a:pt x="492166" y="149860"/>
                </a:lnTo>
                <a:lnTo>
                  <a:pt x="507534" y="147320"/>
                </a:lnTo>
                <a:lnTo>
                  <a:pt x="520776" y="137160"/>
                </a:lnTo>
                <a:lnTo>
                  <a:pt x="532061" y="118110"/>
                </a:lnTo>
                <a:lnTo>
                  <a:pt x="541560" y="90170"/>
                </a:lnTo>
                <a:close/>
              </a:path>
              <a:path w="676275" h="610870">
                <a:moveTo>
                  <a:pt x="146091" y="29210"/>
                </a:moveTo>
                <a:lnTo>
                  <a:pt x="108893" y="29210"/>
                </a:lnTo>
                <a:lnTo>
                  <a:pt x="112069" y="31750"/>
                </a:lnTo>
                <a:lnTo>
                  <a:pt x="117224" y="38100"/>
                </a:lnTo>
                <a:lnTo>
                  <a:pt x="120807" y="44450"/>
                </a:lnTo>
                <a:lnTo>
                  <a:pt x="123198" y="52070"/>
                </a:lnTo>
                <a:lnTo>
                  <a:pt x="124778" y="60960"/>
                </a:lnTo>
                <a:lnTo>
                  <a:pt x="158572" y="60960"/>
                </a:lnTo>
                <a:lnTo>
                  <a:pt x="156262" y="57150"/>
                </a:lnTo>
                <a:lnTo>
                  <a:pt x="155395" y="54610"/>
                </a:lnTo>
                <a:lnTo>
                  <a:pt x="152131" y="45720"/>
                </a:lnTo>
                <a:lnTo>
                  <a:pt x="149004" y="36830"/>
                </a:lnTo>
                <a:lnTo>
                  <a:pt x="146091" y="29210"/>
                </a:lnTo>
                <a:close/>
              </a:path>
              <a:path w="676275" h="610870">
                <a:moveTo>
                  <a:pt x="274875" y="29210"/>
                </a:moveTo>
                <a:lnTo>
                  <a:pt x="236847" y="29210"/>
                </a:lnTo>
                <a:lnTo>
                  <a:pt x="240601" y="33020"/>
                </a:lnTo>
                <a:lnTo>
                  <a:pt x="245245" y="39370"/>
                </a:lnTo>
                <a:lnTo>
                  <a:pt x="248508" y="45720"/>
                </a:lnTo>
                <a:lnTo>
                  <a:pt x="250634" y="52070"/>
                </a:lnTo>
                <a:lnTo>
                  <a:pt x="251865" y="59690"/>
                </a:lnTo>
                <a:lnTo>
                  <a:pt x="250710" y="59690"/>
                </a:lnTo>
                <a:lnTo>
                  <a:pt x="250422" y="60960"/>
                </a:lnTo>
                <a:lnTo>
                  <a:pt x="284216" y="60960"/>
                </a:lnTo>
                <a:lnTo>
                  <a:pt x="283350" y="58420"/>
                </a:lnTo>
                <a:lnTo>
                  <a:pt x="282772" y="54610"/>
                </a:lnTo>
                <a:lnTo>
                  <a:pt x="280114" y="43180"/>
                </a:lnTo>
                <a:lnTo>
                  <a:pt x="276237" y="31750"/>
                </a:lnTo>
                <a:lnTo>
                  <a:pt x="274875" y="29210"/>
                </a:lnTo>
                <a:close/>
              </a:path>
              <a:path w="676275" h="610870">
                <a:moveTo>
                  <a:pt x="402163" y="29210"/>
                </a:moveTo>
                <a:lnTo>
                  <a:pt x="363935" y="29210"/>
                </a:lnTo>
                <a:lnTo>
                  <a:pt x="367115" y="31750"/>
                </a:lnTo>
                <a:lnTo>
                  <a:pt x="372263" y="38100"/>
                </a:lnTo>
                <a:lnTo>
                  <a:pt x="375815" y="44450"/>
                </a:lnTo>
                <a:lnTo>
                  <a:pt x="378122" y="52070"/>
                </a:lnTo>
                <a:lnTo>
                  <a:pt x="379535" y="59690"/>
                </a:lnTo>
                <a:lnTo>
                  <a:pt x="377802" y="60960"/>
                </a:lnTo>
                <a:lnTo>
                  <a:pt x="412474" y="60960"/>
                </a:lnTo>
                <a:lnTo>
                  <a:pt x="410742" y="58420"/>
                </a:lnTo>
                <a:lnTo>
                  <a:pt x="409856" y="53340"/>
                </a:lnTo>
                <a:lnTo>
                  <a:pt x="407659" y="43180"/>
                </a:lnTo>
                <a:lnTo>
                  <a:pt x="404409" y="34290"/>
                </a:lnTo>
                <a:lnTo>
                  <a:pt x="402163" y="29210"/>
                </a:lnTo>
                <a:close/>
              </a:path>
              <a:path w="676275" h="610870">
                <a:moveTo>
                  <a:pt x="528747" y="29210"/>
                </a:moveTo>
                <a:lnTo>
                  <a:pt x="492166" y="29210"/>
                </a:lnTo>
                <a:lnTo>
                  <a:pt x="495631" y="33020"/>
                </a:lnTo>
                <a:lnTo>
                  <a:pt x="500160" y="39370"/>
                </a:lnTo>
                <a:lnTo>
                  <a:pt x="503475" y="45720"/>
                </a:lnTo>
                <a:lnTo>
                  <a:pt x="505766" y="52070"/>
                </a:lnTo>
                <a:lnTo>
                  <a:pt x="507219" y="59690"/>
                </a:lnTo>
                <a:lnTo>
                  <a:pt x="504024" y="60960"/>
                </a:lnTo>
                <a:lnTo>
                  <a:pt x="540405" y="60960"/>
                </a:lnTo>
                <a:lnTo>
                  <a:pt x="538981" y="59690"/>
                </a:lnTo>
                <a:lnTo>
                  <a:pt x="537518" y="54610"/>
                </a:lnTo>
                <a:lnTo>
                  <a:pt x="534883" y="45720"/>
                </a:lnTo>
                <a:lnTo>
                  <a:pt x="532032" y="38100"/>
                </a:lnTo>
                <a:lnTo>
                  <a:pt x="528747" y="29210"/>
                </a:lnTo>
                <a:close/>
              </a:path>
              <a:path w="676275" h="610870">
                <a:moveTo>
                  <a:pt x="115170" y="0"/>
                </a:moveTo>
                <a:lnTo>
                  <a:pt x="73099" y="20319"/>
                </a:lnTo>
                <a:lnTo>
                  <a:pt x="66722" y="31749"/>
                </a:lnTo>
                <a:lnTo>
                  <a:pt x="80659" y="38099"/>
                </a:lnTo>
                <a:lnTo>
                  <a:pt x="87437" y="40639"/>
                </a:lnTo>
                <a:lnTo>
                  <a:pt x="94160" y="44449"/>
                </a:lnTo>
                <a:lnTo>
                  <a:pt x="99361" y="35559"/>
                </a:lnTo>
                <a:lnTo>
                  <a:pt x="102248" y="33019"/>
                </a:lnTo>
                <a:lnTo>
                  <a:pt x="105135" y="29210"/>
                </a:lnTo>
                <a:lnTo>
                  <a:pt x="146091" y="29210"/>
                </a:lnTo>
                <a:lnTo>
                  <a:pt x="145606" y="27940"/>
                </a:lnTo>
                <a:lnTo>
                  <a:pt x="141532" y="20320"/>
                </a:lnTo>
                <a:lnTo>
                  <a:pt x="134514" y="10160"/>
                </a:lnTo>
                <a:lnTo>
                  <a:pt x="125681" y="3810"/>
                </a:lnTo>
                <a:lnTo>
                  <a:pt x="115170" y="0"/>
                </a:lnTo>
                <a:close/>
              </a:path>
              <a:path w="676275" h="610870">
                <a:moveTo>
                  <a:pt x="498209" y="0"/>
                </a:moveTo>
                <a:lnTo>
                  <a:pt x="455686" y="20320"/>
                </a:lnTo>
                <a:lnTo>
                  <a:pt x="449125" y="31750"/>
                </a:lnTo>
                <a:lnTo>
                  <a:pt x="456186" y="35560"/>
                </a:lnTo>
                <a:lnTo>
                  <a:pt x="469860" y="40640"/>
                </a:lnTo>
                <a:lnTo>
                  <a:pt x="476574" y="44450"/>
                </a:lnTo>
                <a:lnTo>
                  <a:pt x="479462" y="39370"/>
                </a:lnTo>
                <a:lnTo>
                  <a:pt x="481772" y="35560"/>
                </a:lnTo>
                <a:lnTo>
                  <a:pt x="484659" y="33020"/>
                </a:lnTo>
                <a:lnTo>
                  <a:pt x="488124" y="29210"/>
                </a:lnTo>
                <a:lnTo>
                  <a:pt x="528747" y="29210"/>
                </a:lnTo>
                <a:lnTo>
                  <a:pt x="524813" y="21590"/>
                </a:lnTo>
                <a:lnTo>
                  <a:pt x="517788" y="11430"/>
                </a:lnTo>
                <a:lnTo>
                  <a:pt x="508894" y="5080"/>
                </a:lnTo>
                <a:lnTo>
                  <a:pt x="498209" y="0"/>
                </a:lnTo>
                <a:close/>
              </a:path>
              <a:path w="676275" h="610870">
                <a:moveTo>
                  <a:pt x="236003" y="0"/>
                </a:moveTo>
                <a:lnTo>
                  <a:pt x="199704" y="21590"/>
                </a:lnTo>
                <a:lnTo>
                  <a:pt x="194098" y="31750"/>
                </a:lnTo>
                <a:lnTo>
                  <a:pt x="201473" y="35560"/>
                </a:lnTo>
                <a:lnTo>
                  <a:pt x="208469" y="38100"/>
                </a:lnTo>
                <a:lnTo>
                  <a:pt x="221540" y="43180"/>
                </a:lnTo>
                <a:lnTo>
                  <a:pt x="224716" y="39370"/>
                </a:lnTo>
                <a:lnTo>
                  <a:pt x="227026" y="35560"/>
                </a:lnTo>
                <a:lnTo>
                  <a:pt x="229625" y="33020"/>
                </a:lnTo>
                <a:lnTo>
                  <a:pt x="233093" y="29210"/>
                </a:lnTo>
                <a:lnTo>
                  <a:pt x="274875" y="29210"/>
                </a:lnTo>
                <a:lnTo>
                  <a:pt x="270789" y="21590"/>
                </a:lnTo>
                <a:lnTo>
                  <a:pt x="263419" y="12700"/>
                </a:lnTo>
                <a:lnTo>
                  <a:pt x="255148" y="5080"/>
                </a:lnTo>
                <a:lnTo>
                  <a:pt x="245982" y="1270"/>
                </a:lnTo>
                <a:lnTo>
                  <a:pt x="236003" y="0"/>
                </a:lnTo>
                <a:close/>
              </a:path>
              <a:path w="676275" h="610870">
                <a:moveTo>
                  <a:pt x="367656" y="0"/>
                </a:moveTo>
                <a:lnTo>
                  <a:pt x="327872" y="20320"/>
                </a:lnTo>
                <a:lnTo>
                  <a:pt x="321767" y="31750"/>
                </a:lnTo>
                <a:lnTo>
                  <a:pt x="335667" y="38100"/>
                </a:lnTo>
                <a:lnTo>
                  <a:pt x="348917" y="43180"/>
                </a:lnTo>
                <a:lnTo>
                  <a:pt x="352093" y="39370"/>
                </a:lnTo>
                <a:lnTo>
                  <a:pt x="354695" y="35560"/>
                </a:lnTo>
                <a:lnTo>
                  <a:pt x="357583" y="33020"/>
                </a:lnTo>
                <a:lnTo>
                  <a:pt x="360470" y="29210"/>
                </a:lnTo>
                <a:lnTo>
                  <a:pt x="402163" y="29210"/>
                </a:lnTo>
                <a:lnTo>
                  <a:pt x="399916" y="24130"/>
                </a:lnTo>
                <a:lnTo>
                  <a:pt x="393995" y="16510"/>
                </a:lnTo>
                <a:lnTo>
                  <a:pt x="386329" y="8890"/>
                </a:lnTo>
                <a:lnTo>
                  <a:pt x="377586" y="2540"/>
                </a:lnTo>
                <a:lnTo>
                  <a:pt x="367656" y="0"/>
                </a:lnTo>
                <a:close/>
              </a:path>
            </a:pathLst>
          </a:custGeom>
          <a:solidFill>
            <a:srgbClr val="F66E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930206" y="4100949"/>
            <a:ext cx="55880" cy="55244"/>
          </a:xfrm>
          <a:custGeom>
            <a:avLst/>
            <a:gdLst/>
            <a:ahLst/>
            <a:cxnLst/>
            <a:rect l="l" t="t" r="r" b="b"/>
            <a:pathLst>
              <a:path w="55879" h="55245">
                <a:moveTo>
                  <a:pt x="27726" y="0"/>
                </a:moveTo>
                <a:lnTo>
                  <a:pt x="16936" y="2162"/>
                </a:lnTo>
                <a:lnTo>
                  <a:pt x="8123" y="8057"/>
                </a:lnTo>
                <a:lnTo>
                  <a:pt x="2179" y="16797"/>
                </a:lnTo>
                <a:lnTo>
                  <a:pt x="0" y="27494"/>
                </a:lnTo>
                <a:lnTo>
                  <a:pt x="2179" y="38188"/>
                </a:lnTo>
                <a:lnTo>
                  <a:pt x="8123" y="46923"/>
                </a:lnTo>
                <a:lnTo>
                  <a:pt x="16936" y="52814"/>
                </a:lnTo>
                <a:lnTo>
                  <a:pt x="27726" y="54974"/>
                </a:lnTo>
                <a:lnTo>
                  <a:pt x="38518" y="52814"/>
                </a:lnTo>
                <a:lnTo>
                  <a:pt x="47333" y="46923"/>
                </a:lnTo>
                <a:lnTo>
                  <a:pt x="53277" y="38188"/>
                </a:lnTo>
                <a:lnTo>
                  <a:pt x="55457" y="27494"/>
                </a:lnTo>
                <a:lnTo>
                  <a:pt x="53277" y="16797"/>
                </a:lnTo>
                <a:lnTo>
                  <a:pt x="47333" y="8057"/>
                </a:lnTo>
                <a:lnTo>
                  <a:pt x="38518" y="2162"/>
                </a:lnTo>
                <a:lnTo>
                  <a:pt x="27726" y="0"/>
                </a:lnTo>
                <a:close/>
              </a:path>
            </a:pathLst>
          </a:custGeom>
          <a:solidFill>
            <a:srgbClr val="F66E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029856" y="4100949"/>
            <a:ext cx="55880" cy="55244"/>
          </a:xfrm>
          <a:custGeom>
            <a:avLst/>
            <a:gdLst/>
            <a:ahLst/>
            <a:cxnLst/>
            <a:rect l="l" t="t" r="r" b="b"/>
            <a:pathLst>
              <a:path w="55879" h="55245">
                <a:moveTo>
                  <a:pt x="27726" y="0"/>
                </a:moveTo>
                <a:lnTo>
                  <a:pt x="16936" y="2162"/>
                </a:lnTo>
                <a:lnTo>
                  <a:pt x="8123" y="8057"/>
                </a:lnTo>
                <a:lnTo>
                  <a:pt x="2179" y="16797"/>
                </a:lnTo>
                <a:lnTo>
                  <a:pt x="0" y="27494"/>
                </a:lnTo>
                <a:lnTo>
                  <a:pt x="2179" y="38188"/>
                </a:lnTo>
                <a:lnTo>
                  <a:pt x="8123" y="46923"/>
                </a:lnTo>
                <a:lnTo>
                  <a:pt x="16936" y="52814"/>
                </a:lnTo>
                <a:lnTo>
                  <a:pt x="27726" y="54974"/>
                </a:lnTo>
                <a:lnTo>
                  <a:pt x="38517" y="52814"/>
                </a:lnTo>
                <a:lnTo>
                  <a:pt x="47332" y="46923"/>
                </a:lnTo>
                <a:lnTo>
                  <a:pt x="53276" y="38188"/>
                </a:lnTo>
                <a:lnTo>
                  <a:pt x="55457" y="27494"/>
                </a:lnTo>
                <a:lnTo>
                  <a:pt x="53276" y="16797"/>
                </a:lnTo>
                <a:lnTo>
                  <a:pt x="47332" y="8057"/>
                </a:lnTo>
                <a:lnTo>
                  <a:pt x="38517" y="2162"/>
                </a:lnTo>
                <a:lnTo>
                  <a:pt x="27726" y="0"/>
                </a:lnTo>
                <a:close/>
              </a:path>
            </a:pathLst>
          </a:custGeom>
          <a:solidFill>
            <a:srgbClr val="F66E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29502" y="4100949"/>
            <a:ext cx="55880" cy="55244"/>
          </a:xfrm>
          <a:custGeom>
            <a:avLst/>
            <a:gdLst/>
            <a:ahLst/>
            <a:cxnLst/>
            <a:rect l="l" t="t" r="r" b="b"/>
            <a:pathLst>
              <a:path w="55879" h="55245">
                <a:moveTo>
                  <a:pt x="27726" y="0"/>
                </a:moveTo>
                <a:lnTo>
                  <a:pt x="16930" y="2162"/>
                </a:lnTo>
                <a:lnTo>
                  <a:pt x="8117" y="8057"/>
                </a:lnTo>
                <a:lnTo>
                  <a:pt x="2177" y="16797"/>
                </a:lnTo>
                <a:lnTo>
                  <a:pt x="0" y="27494"/>
                </a:lnTo>
                <a:lnTo>
                  <a:pt x="2177" y="38188"/>
                </a:lnTo>
                <a:lnTo>
                  <a:pt x="8117" y="46923"/>
                </a:lnTo>
                <a:lnTo>
                  <a:pt x="16930" y="52814"/>
                </a:lnTo>
                <a:lnTo>
                  <a:pt x="27726" y="54974"/>
                </a:lnTo>
                <a:lnTo>
                  <a:pt x="38521" y="52814"/>
                </a:lnTo>
                <a:lnTo>
                  <a:pt x="47332" y="46923"/>
                </a:lnTo>
                <a:lnTo>
                  <a:pt x="53269" y="38188"/>
                </a:lnTo>
                <a:lnTo>
                  <a:pt x="55445" y="27494"/>
                </a:lnTo>
                <a:lnTo>
                  <a:pt x="53269" y="16797"/>
                </a:lnTo>
                <a:lnTo>
                  <a:pt x="47332" y="8057"/>
                </a:lnTo>
                <a:lnTo>
                  <a:pt x="38521" y="2162"/>
                </a:lnTo>
                <a:lnTo>
                  <a:pt x="27726" y="0"/>
                </a:lnTo>
                <a:close/>
              </a:path>
            </a:pathLst>
          </a:custGeom>
          <a:solidFill>
            <a:srgbClr val="F66E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229144" y="4100949"/>
            <a:ext cx="55880" cy="55244"/>
          </a:xfrm>
          <a:custGeom>
            <a:avLst/>
            <a:gdLst/>
            <a:ahLst/>
            <a:cxnLst/>
            <a:rect l="l" t="t" r="r" b="b"/>
            <a:pathLst>
              <a:path w="55879" h="55245">
                <a:moveTo>
                  <a:pt x="27719" y="0"/>
                </a:moveTo>
                <a:lnTo>
                  <a:pt x="16940" y="2162"/>
                </a:lnTo>
                <a:lnTo>
                  <a:pt x="8128" y="8057"/>
                </a:lnTo>
                <a:lnTo>
                  <a:pt x="2181" y="16797"/>
                </a:lnTo>
                <a:lnTo>
                  <a:pt x="0" y="27494"/>
                </a:lnTo>
                <a:lnTo>
                  <a:pt x="2181" y="38188"/>
                </a:lnTo>
                <a:lnTo>
                  <a:pt x="8128" y="46923"/>
                </a:lnTo>
                <a:lnTo>
                  <a:pt x="16940" y="52814"/>
                </a:lnTo>
                <a:lnTo>
                  <a:pt x="27719" y="54974"/>
                </a:lnTo>
                <a:lnTo>
                  <a:pt x="38520" y="52814"/>
                </a:lnTo>
                <a:lnTo>
                  <a:pt x="47343" y="46923"/>
                </a:lnTo>
                <a:lnTo>
                  <a:pt x="53294" y="38188"/>
                </a:lnTo>
                <a:lnTo>
                  <a:pt x="55476" y="27494"/>
                </a:lnTo>
                <a:lnTo>
                  <a:pt x="53294" y="16797"/>
                </a:lnTo>
                <a:lnTo>
                  <a:pt x="47343" y="8057"/>
                </a:lnTo>
                <a:lnTo>
                  <a:pt x="38520" y="2162"/>
                </a:lnTo>
                <a:lnTo>
                  <a:pt x="27719" y="0"/>
                </a:lnTo>
                <a:close/>
              </a:path>
            </a:pathLst>
          </a:custGeom>
          <a:solidFill>
            <a:srgbClr val="F66E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847596" y="4201438"/>
            <a:ext cx="55880" cy="55244"/>
          </a:xfrm>
          <a:custGeom>
            <a:avLst/>
            <a:gdLst/>
            <a:ahLst/>
            <a:cxnLst/>
            <a:rect l="l" t="t" r="r" b="b"/>
            <a:pathLst>
              <a:path w="55879" h="55245">
                <a:moveTo>
                  <a:pt x="27730" y="0"/>
                </a:moveTo>
                <a:lnTo>
                  <a:pt x="16938" y="2160"/>
                </a:lnTo>
                <a:lnTo>
                  <a:pt x="8123" y="8050"/>
                </a:lnTo>
                <a:lnTo>
                  <a:pt x="2179" y="16786"/>
                </a:lnTo>
                <a:lnTo>
                  <a:pt x="0" y="27479"/>
                </a:lnTo>
                <a:lnTo>
                  <a:pt x="2179" y="38173"/>
                </a:lnTo>
                <a:lnTo>
                  <a:pt x="8123" y="46908"/>
                </a:lnTo>
                <a:lnTo>
                  <a:pt x="16938" y="52799"/>
                </a:lnTo>
                <a:lnTo>
                  <a:pt x="27730" y="54959"/>
                </a:lnTo>
                <a:lnTo>
                  <a:pt x="38687" y="52799"/>
                </a:lnTo>
                <a:lnTo>
                  <a:pt x="47586" y="46908"/>
                </a:lnTo>
                <a:lnTo>
                  <a:pt x="53561" y="38173"/>
                </a:lnTo>
                <a:lnTo>
                  <a:pt x="55746" y="27479"/>
                </a:lnTo>
                <a:lnTo>
                  <a:pt x="53561" y="16786"/>
                </a:lnTo>
                <a:lnTo>
                  <a:pt x="47586" y="8050"/>
                </a:lnTo>
                <a:lnTo>
                  <a:pt x="38687" y="2160"/>
                </a:lnTo>
                <a:lnTo>
                  <a:pt x="27730" y="0"/>
                </a:lnTo>
                <a:close/>
              </a:path>
            </a:pathLst>
          </a:custGeom>
          <a:solidFill>
            <a:srgbClr val="F66E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947534" y="4201438"/>
            <a:ext cx="55880" cy="55244"/>
          </a:xfrm>
          <a:custGeom>
            <a:avLst/>
            <a:gdLst/>
            <a:ahLst/>
            <a:cxnLst/>
            <a:rect l="l" t="t" r="r" b="b"/>
            <a:pathLst>
              <a:path w="55879" h="55245">
                <a:moveTo>
                  <a:pt x="27730" y="0"/>
                </a:moveTo>
                <a:lnTo>
                  <a:pt x="16938" y="2160"/>
                </a:lnTo>
                <a:lnTo>
                  <a:pt x="8123" y="8050"/>
                </a:lnTo>
                <a:lnTo>
                  <a:pt x="2179" y="16786"/>
                </a:lnTo>
                <a:lnTo>
                  <a:pt x="0" y="27479"/>
                </a:lnTo>
                <a:lnTo>
                  <a:pt x="2179" y="38173"/>
                </a:lnTo>
                <a:lnTo>
                  <a:pt x="8123" y="46908"/>
                </a:lnTo>
                <a:lnTo>
                  <a:pt x="16938" y="52799"/>
                </a:lnTo>
                <a:lnTo>
                  <a:pt x="27730" y="54959"/>
                </a:lnTo>
                <a:lnTo>
                  <a:pt x="38520" y="52799"/>
                </a:lnTo>
                <a:lnTo>
                  <a:pt x="47334" y="46908"/>
                </a:lnTo>
                <a:lnTo>
                  <a:pt x="53277" y="38173"/>
                </a:lnTo>
                <a:lnTo>
                  <a:pt x="55457" y="27479"/>
                </a:lnTo>
                <a:lnTo>
                  <a:pt x="53277" y="16786"/>
                </a:lnTo>
                <a:lnTo>
                  <a:pt x="47334" y="8050"/>
                </a:lnTo>
                <a:lnTo>
                  <a:pt x="38520" y="2160"/>
                </a:lnTo>
                <a:lnTo>
                  <a:pt x="27730" y="0"/>
                </a:lnTo>
                <a:close/>
              </a:path>
            </a:pathLst>
          </a:custGeom>
          <a:solidFill>
            <a:srgbClr val="F66E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047184" y="4201438"/>
            <a:ext cx="55880" cy="55244"/>
          </a:xfrm>
          <a:custGeom>
            <a:avLst/>
            <a:gdLst/>
            <a:ahLst/>
            <a:cxnLst/>
            <a:rect l="l" t="t" r="r" b="b"/>
            <a:pathLst>
              <a:path w="55879" h="55245">
                <a:moveTo>
                  <a:pt x="27730" y="0"/>
                </a:moveTo>
                <a:lnTo>
                  <a:pt x="16938" y="2160"/>
                </a:lnTo>
                <a:lnTo>
                  <a:pt x="8123" y="8050"/>
                </a:lnTo>
                <a:lnTo>
                  <a:pt x="2179" y="16786"/>
                </a:lnTo>
                <a:lnTo>
                  <a:pt x="0" y="27479"/>
                </a:lnTo>
                <a:lnTo>
                  <a:pt x="2179" y="38173"/>
                </a:lnTo>
                <a:lnTo>
                  <a:pt x="8123" y="46908"/>
                </a:lnTo>
                <a:lnTo>
                  <a:pt x="16938" y="52799"/>
                </a:lnTo>
                <a:lnTo>
                  <a:pt x="27730" y="54959"/>
                </a:lnTo>
                <a:lnTo>
                  <a:pt x="38520" y="52799"/>
                </a:lnTo>
                <a:lnTo>
                  <a:pt x="47334" y="46908"/>
                </a:lnTo>
                <a:lnTo>
                  <a:pt x="53277" y="38173"/>
                </a:lnTo>
                <a:lnTo>
                  <a:pt x="55457" y="27479"/>
                </a:lnTo>
                <a:lnTo>
                  <a:pt x="53277" y="16786"/>
                </a:lnTo>
                <a:lnTo>
                  <a:pt x="47334" y="8050"/>
                </a:lnTo>
                <a:lnTo>
                  <a:pt x="38520" y="2160"/>
                </a:lnTo>
                <a:lnTo>
                  <a:pt x="27730" y="0"/>
                </a:lnTo>
                <a:close/>
              </a:path>
            </a:pathLst>
          </a:custGeom>
          <a:solidFill>
            <a:srgbClr val="F66E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146835" y="4201438"/>
            <a:ext cx="55880" cy="55244"/>
          </a:xfrm>
          <a:custGeom>
            <a:avLst/>
            <a:gdLst/>
            <a:ahLst/>
            <a:cxnLst/>
            <a:rect l="l" t="t" r="r" b="b"/>
            <a:pathLst>
              <a:path w="55879" h="55245">
                <a:moveTo>
                  <a:pt x="27719" y="0"/>
                </a:moveTo>
                <a:lnTo>
                  <a:pt x="16940" y="2160"/>
                </a:lnTo>
                <a:lnTo>
                  <a:pt x="8128" y="8050"/>
                </a:lnTo>
                <a:lnTo>
                  <a:pt x="2181" y="16786"/>
                </a:lnTo>
                <a:lnTo>
                  <a:pt x="0" y="27479"/>
                </a:lnTo>
                <a:lnTo>
                  <a:pt x="2181" y="38173"/>
                </a:lnTo>
                <a:lnTo>
                  <a:pt x="8128" y="46908"/>
                </a:lnTo>
                <a:lnTo>
                  <a:pt x="16940" y="52799"/>
                </a:lnTo>
                <a:lnTo>
                  <a:pt x="27719" y="54959"/>
                </a:lnTo>
                <a:lnTo>
                  <a:pt x="38514" y="52799"/>
                </a:lnTo>
                <a:lnTo>
                  <a:pt x="47324" y="46908"/>
                </a:lnTo>
                <a:lnTo>
                  <a:pt x="53261" y="38173"/>
                </a:lnTo>
                <a:lnTo>
                  <a:pt x="55438" y="27479"/>
                </a:lnTo>
                <a:lnTo>
                  <a:pt x="53261" y="16786"/>
                </a:lnTo>
                <a:lnTo>
                  <a:pt x="47324" y="8050"/>
                </a:lnTo>
                <a:lnTo>
                  <a:pt x="38514" y="2160"/>
                </a:lnTo>
                <a:lnTo>
                  <a:pt x="27719" y="0"/>
                </a:lnTo>
                <a:close/>
              </a:path>
            </a:pathLst>
          </a:custGeom>
          <a:solidFill>
            <a:srgbClr val="F66E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246469" y="4201438"/>
            <a:ext cx="55880" cy="55244"/>
          </a:xfrm>
          <a:custGeom>
            <a:avLst/>
            <a:gdLst/>
            <a:ahLst/>
            <a:cxnLst/>
            <a:rect l="l" t="t" r="r" b="b"/>
            <a:pathLst>
              <a:path w="55879" h="55245">
                <a:moveTo>
                  <a:pt x="27757" y="0"/>
                </a:moveTo>
                <a:lnTo>
                  <a:pt x="16956" y="2160"/>
                </a:lnTo>
                <a:lnTo>
                  <a:pt x="8132" y="8050"/>
                </a:lnTo>
                <a:lnTo>
                  <a:pt x="2182" y="16786"/>
                </a:lnTo>
                <a:lnTo>
                  <a:pt x="0" y="27479"/>
                </a:lnTo>
                <a:lnTo>
                  <a:pt x="2182" y="38173"/>
                </a:lnTo>
                <a:lnTo>
                  <a:pt x="8132" y="46908"/>
                </a:lnTo>
                <a:lnTo>
                  <a:pt x="16956" y="52799"/>
                </a:lnTo>
                <a:lnTo>
                  <a:pt x="27757" y="54959"/>
                </a:lnTo>
                <a:lnTo>
                  <a:pt x="38536" y="52799"/>
                </a:lnTo>
                <a:lnTo>
                  <a:pt x="47348" y="46908"/>
                </a:lnTo>
                <a:lnTo>
                  <a:pt x="53294" y="38173"/>
                </a:lnTo>
                <a:lnTo>
                  <a:pt x="55476" y="27479"/>
                </a:lnTo>
                <a:lnTo>
                  <a:pt x="53294" y="16786"/>
                </a:lnTo>
                <a:lnTo>
                  <a:pt x="47348" y="8050"/>
                </a:lnTo>
                <a:lnTo>
                  <a:pt x="38536" y="2160"/>
                </a:lnTo>
                <a:lnTo>
                  <a:pt x="27757" y="0"/>
                </a:lnTo>
                <a:close/>
              </a:path>
            </a:pathLst>
          </a:custGeom>
          <a:solidFill>
            <a:srgbClr val="F66E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877636" y="4297617"/>
            <a:ext cx="55880" cy="55244"/>
          </a:xfrm>
          <a:custGeom>
            <a:avLst/>
            <a:gdLst/>
            <a:ahLst/>
            <a:cxnLst/>
            <a:rect l="l" t="t" r="r" b="b"/>
            <a:pathLst>
              <a:path w="55879" h="55245">
                <a:moveTo>
                  <a:pt x="27726" y="0"/>
                </a:moveTo>
                <a:lnTo>
                  <a:pt x="16936" y="2160"/>
                </a:lnTo>
                <a:lnTo>
                  <a:pt x="8123" y="8050"/>
                </a:lnTo>
                <a:lnTo>
                  <a:pt x="2179" y="16786"/>
                </a:lnTo>
                <a:lnTo>
                  <a:pt x="0" y="27479"/>
                </a:lnTo>
                <a:lnTo>
                  <a:pt x="2179" y="38173"/>
                </a:lnTo>
                <a:lnTo>
                  <a:pt x="8123" y="46908"/>
                </a:lnTo>
                <a:lnTo>
                  <a:pt x="16936" y="52799"/>
                </a:lnTo>
                <a:lnTo>
                  <a:pt x="27726" y="54959"/>
                </a:lnTo>
                <a:lnTo>
                  <a:pt x="38518" y="52799"/>
                </a:lnTo>
                <a:lnTo>
                  <a:pt x="47333" y="46908"/>
                </a:lnTo>
                <a:lnTo>
                  <a:pt x="53277" y="38173"/>
                </a:lnTo>
                <a:lnTo>
                  <a:pt x="55457" y="27479"/>
                </a:lnTo>
                <a:lnTo>
                  <a:pt x="53277" y="16786"/>
                </a:lnTo>
                <a:lnTo>
                  <a:pt x="47333" y="8050"/>
                </a:lnTo>
                <a:lnTo>
                  <a:pt x="38518" y="2160"/>
                </a:lnTo>
                <a:lnTo>
                  <a:pt x="27726" y="0"/>
                </a:lnTo>
                <a:close/>
              </a:path>
            </a:pathLst>
          </a:custGeom>
          <a:solidFill>
            <a:srgbClr val="F66E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977286" y="4297617"/>
            <a:ext cx="55880" cy="55244"/>
          </a:xfrm>
          <a:custGeom>
            <a:avLst/>
            <a:gdLst/>
            <a:ahLst/>
            <a:cxnLst/>
            <a:rect l="l" t="t" r="r" b="b"/>
            <a:pathLst>
              <a:path w="55879" h="55245">
                <a:moveTo>
                  <a:pt x="27726" y="0"/>
                </a:moveTo>
                <a:lnTo>
                  <a:pt x="16936" y="2160"/>
                </a:lnTo>
                <a:lnTo>
                  <a:pt x="8123" y="8050"/>
                </a:lnTo>
                <a:lnTo>
                  <a:pt x="2179" y="16786"/>
                </a:lnTo>
                <a:lnTo>
                  <a:pt x="0" y="27479"/>
                </a:lnTo>
                <a:lnTo>
                  <a:pt x="2179" y="38173"/>
                </a:lnTo>
                <a:lnTo>
                  <a:pt x="8123" y="46908"/>
                </a:lnTo>
                <a:lnTo>
                  <a:pt x="16936" y="52799"/>
                </a:lnTo>
                <a:lnTo>
                  <a:pt x="27726" y="54959"/>
                </a:lnTo>
                <a:lnTo>
                  <a:pt x="38518" y="52799"/>
                </a:lnTo>
                <a:lnTo>
                  <a:pt x="47333" y="46908"/>
                </a:lnTo>
                <a:lnTo>
                  <a:pt x="53277" y="38173"/>
                </a:lnTo>
                <a:lnTo>
                  <a:pt x="55457" y="27479"/>
                </a:lnTo>
                <a:lnTo>
                  <a:pt x="53277" y="16786"/>
                </a:lnTo>
                <a:lnTo>
                  <a:pt x="47333" y="8050"/>
                </a:lnTo>
                <a:lnTo>
                  <a:pt x="38518" y="2160"/>
                </a:lnTo>
                <a:lnTo>
                  <a:pt x="27726" y="0"/>
                </a:lnTo>
                <a:close/>
              </a:path>
            </a:pathLst>
          </a:custGeom>
          <a:solidFill>
            <a:srgbClr val="F66E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076936" y="4297617"/>
            <a:ext cx="55880" cy="55244"/>
          </a:xfrm>
          <a:custGeom>
            <a:avLst/>
            <a:gdLst/>
            <a:ahLst/>
            <a:cxnLst/>
            <a:rect l="l" t="t" r="r" b="b"/>
            <a:pathLst>
              <a:path w="55879" h="55245">
                <a:moveTo>
                  <a:pt x="27726" y="0"/>
                </a:moveTo>
                <a:lnTo>
                  <a:pt x="16936" y="2160"/>
                </a:lnTo>
                <a:lnTo>
                  <a:pt x="8123" y="8050"/>
                </a:lnTo>
                <a:lnTo>
                  <a:pt x="2179" y="16786"/>
                </a:lnTo>
                <a:lnTo>
                  <a:pt x="0" y="27479"/>
                </a:lnTo>
                <a:lnTo>
                  <a:pt x="2179" y="38173"/>
                </a:lnTo>
                <a:lnTo>
                  <a:pt x="8123" y="46908"/>
                </a:lnTo>
                <a:lnTo>
                  <a:pt x="16936" y="52799"/>
                </a:lnTo>
                <a:lnTo>
                  <a:pt x="27726" y="54959"/>
                </a:lnTo>
                <a:lnTo>
                  <a:pt x="38518" y="52799"/>
                </a:lnTo>
                <a:lnTo>
                  <a:pt x="47333" y="46908"/>
                </a:lnTo>
                <a:lnTo>
                  <a:pt x="53277" y="38173"/>
                </a:lnTo>
                <a:lnTo>
                  <a:pt x="55457" y="27479"/>
                </a:lnTo>
                <a:lnTo>
                  <a:pt x="53277" y="16786"/>
                </a:lnTo>
                <a:lnTo>
                  <a:pt x="47333" y="8050"/>
                </a:lnTo>
                <a:lnTo>
                  <a:pt x="38518" y="2160"/>
                </a:lnTo>
                <a:lnTo>
                  <a:pt x="27726" y="0"/>
                </a:lnTo>
                <a:close/>
              </a:path>
            </a:pathLst>
          </a:custGeom>
          <a:solidFill>
            <a:srgbClr val="F66E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176594" y="4297617"/>
            <a:ext cx="55880" cy="55244"/>
          </a:xfrm>
          <a:custGeom>
            <a:avLst/>
            <a:gdLst/>
            <a:ahLst/>
            <a:cxnLst/>
            <a:rect l="l" t="t" r="r" b="b"/>
            <a:pathLst>
              <a:path w="55879" h="55245">
                <a:moveTo>
                  <a:pt x="27719" y="0"/>
                </a:moveTo>
                <a:lnTo>
                  <a:pt x="16923" y="2160"/>
                </a:lnTo>
                <a:lnTo>
                  <a:pt x="8113" y="8050"/>
                </a:lnTo>
                <a:lnTo>
                  <a:pt x="2176" y="16786"/>
                </a:lnTo>
                <a:lnTo>
                  <a:pt x="0" y="27479"/>
                </a:lnTo>
                <a:lnTo>
                  <a:pt x="2176" y="38173"/>
                </a:lnTo>
                <a:lnTo>
                  <a:pt x="8113" y="46908"/>
                </a:lnTo>
                <a:lnTo>
                  <a:pt x="16923" y="52799"/>
                </a:lnTo>
                <a:lnTo>
                  <a:pt x="27719" y="54959"/>
                </a:lnTo>
                <a:lnTo>
                  <a:pt x="38514" y="52799"/>
                </a:lnTo>
                <a:lnTo>
                  <a:pt x="47324" y="46908"/>
                </a:lnTo>
                <a:lnTo>
                  <a:pt x="53261" y="38173"/>
                </a:lnTo>
                <a:lnTo>
                  <a:pt x="55438" y="27479"/>
                </a:lnTo>
                <a:lnTo>
                  <a:pt x="53261" y="16786"/>
                </a:lnTo>
                <a:lnTo>
                  <a:pt x="47324" y="8050"/>
                </a:lnTo>
                <a:lnTo>
                  <a:pt x="38514" y="2160"/>
                </a:lnTo>
                <a:lnTo>
                  <a:pt x="27719" y="0"/>
                </a:lnTo>
                <a:close/>
              </a:path>
            </a:pathLst>
          </a:custGeom>
          <a:solidFill>
            <a:srgbClr val="F66E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276228" y="4297617"/>
            <a:ext cx="55880" cy="55244"/>
          </a:xfrm>
          <a:custGeom>
            <a:avLst/>
            <a:gdLst/>
            <a:ahLst/>
            <a:cxnLst/>
            <a:rect l="l" t="t" r="r" b="b"/>
            <a:pathLst>
              <a:path w="55879" h="55245">
                <a:moveTo>
                  <a:pt x="27719" y="0"/>
                </a:moveTo>
                <a:lnTo>
                  <a:pt x="16940" y="2160"/>
                </a:lnTo>
                <a:lnTo>
                  <a:pt x="8128" y="8050"/>
                </a:lnTo>
                <a:lnTo>
                  <a:pt x="2181" y="16786"/>
                </a:lnTo>
                <a:lnTo>
                  <a:pt x="0" y="27479"/>
                </a:lnTo>
                <a:lnTo>
                  <a:pt x="2181" y="38173"/>
                </a:lnTo>
                <a:lnTo>
                  <a:pt x="8128" y="46908"/>
                </a:lnTo>
                <a:lnTo>
                  <a:pt x="16940" y="52799"/>
                </a:lnTo>
                <a:lnTo>
                  <a:pt x="27719" y="54959"/>
                </a:lnTo>
                <a:lnTo>
                  <a:pt x="38520" y="52799"/>
                </a:lnTo>
                <a:lnTo>
                  <a:pt x="47343" y="46908"/>
                </a:lnTo>
                <a:lnTo>
                  <a:pt x="53294" y="38173"/>
                </a:lnTo>
                <a:lnTo>
                  <a:pt x="55476" y="27479"/>
                </a:lnTo>
                <a:lnTo>
                  <a:pt x="53294" y="16786"/>
                </a:lnTo>
                <a:lnTo>
                  <a:pt x="47343" y="8050"/>
                </a:lnTo>
                <a:lnTo>
                  <a:pt x="38520" y="2160"/>
                </a:lnTo>
                <a:lnTo>
                  <a:pt x="27719" y="0"/>
                </a:lnTo>
                <a:close/>
              </a:path>
            </a:pathLst>
          </a:custGeom>
          <a:solidFill>
            <a:srgbClr val="F66E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>
                <a:solidFill>
                  <a:srgbClr val="888888"/>
                </a:solidFill>
              </a:rPr>
              <a:t>4</a:t>
            </a:fld>
            <a:r>
              <a:rPr spc="10" dirty="0">
                <a:solidFill>
                  <a:srgbClr val="888888"/>
                </a:solidFill>
              </a:rPr>
              <a:t> </a:t>
            </a:r>
            <a:r>
              <a:rPr spc="15" dirty="0"/>
              <a:t>C </a:t>
            </a:r>
            <a:r>
              <a:rPr spc="10" dirty="0"/>
              <a:t>o n </a:t>
            </a:r>
            <a:r>
              <a:rPr spc="5" dirty="0"/>
              <a:t>f i </a:t>
            </a:r>
            <a:r>
              <a:rPr spc="10" dirty="0"/>
              <a:t>d e n </a:t>
            </a:r>
            <a:r>
              <a:rPr spc="5" dirty="0"/>
              <a:t>t i </a:t>
            </a:r>
            <a:r>
              <a:rPr spc="10" dirty="0"/>
              <a:t>a </a:t>
            </a:r>
            <a:r>
              <a:rPr spc="5" dirty="0"/>
              <a:t>l </a:t>
            </a:r>
            <a:r>
              <a:rPr spc="10" dirty="0"/>
              <a:t>a n d </a:t>
            </a:r>
            <a:r>
              <a:rPr spc="15" dirty="0"/>
              <a:t>P </a:t>
            </a:r>
            <a:r>
              <a:rPr spc="5" dirty="0"/>
              <a:t>r </a:t>
            </a:r>
            <a:r>
              <a:rPr spc="10" dirty="0"/>
              <a:t>o p </a:t>
            </a:r>
            <a:r>
              <a:rPr spc="5" dirty="0"/>
              <a:t>r i </a:t>
            </a:r>
            <a:r>
              <a:rPr spc="10" dirty="0"/>
              <a:t>e </a:t>
            </a:r>
            <a:r>
              <a:rPr spc="5" dirty="0"/>
              <a:t>t </a:t>
            </a:r>
            <a:r>
              <a:rPr spc="10" dirty="0"/>
              <a:t>a </a:t>
            </a:r>
            <a:r>
              <a:rPr spc="5" dirty="0"/>
              <a:t>r </a:t>
            </a:r>
            <a:r>
              <a:rPr spc="10" dirty="0"/>
              <a:t>y </a:t>
            </a:r>
            <a:r>
              <a:rPr spc="5" dirty="0"/>
              <a:t>. </a:t>
            </a:r>
            <a:r>
              <a:rPr spc="15" dirty="0"/>
              <a:t>N </a:t>
            </a:r>
            <a:r>
              <a:rPr spc="10" dirty="0"/>
              <a:t>o </a:t>
            </a:r>
            <a:r>
              <a:rPr spc="5" dirty="0"/>
              <a:t>t f </a:t>
            </a:r>
            <a:r>
              <a:rPr spc="10" dirty="0"/>
              <a:t>o </a:t>
            </a:r>
            <a:r>
              <a:rPr spc="5" dirty="0"/>
              <a:t>r </a:t>
            </a:r>
            <a:r>
              <a:rPr spc="10" dirty="0"/>
              <a:t>p </a:t>
            </a:r>
            <a:r>
              <a:rPr spc="5" dirty="0"/>
              <a:t>r </a:t>
            </a:r>
            <a:r>
              <a:rPr spc="10" dirty="0"/>
              <a:t>o </a:t>
            </a:r>
            <a:r>
              <a:rPr spc="20" dirty="0"/>
              <a:t>m </a:t>
            </a:r>
            <a:r>
              <a:rPr spc="10" dirty="0"/>
              <a:t>o </a:t>
            </a:r>
            <a:r>
              <a:rPr spc="5" dirty="0"/>
              <a:t>t i </a:t>
            </a:r>
            <a:r>
              <a:rPr spc="10" dirty="0"/>
              <a:t>o n a </a:t>
            </a:r>
            <a:r>
              <a:rPr spc="5" dirty="0"/>
              <a:t>l </a:t>
            </a:r>
            <a:r>
              <a:rPr spc="10" dirty="0"/>
              <a:t>u s e</a:t>
            </a:r>
            <a:r>
              <a:rPr spc="85" dirty="0"/>
              <a:t> </a:t>
            </a:r>
            <a:r>
              <a:rPr spc="5" dirty="0"/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980" y="151648"/>
            <a:ext cx="11344275" cy="847667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8100" marR="30480">
              <a:lnSpc>
                <a:spcPts val="3080"/>
              </a:lnSpc>
              <a:spcBef>
                <a:spcPts val="409"/>
              </a:spcBef>
            </a:pPr>
            <a:r>
              <a:rPr lang="ru-RU" spc="10" dirty="0"/>
              <a:t>Уровень доказательности современного медицинского лечения оценивается как низкий или очень низкий</a:t>
            </a:r>
            <a:r>
              <a:rPr sz="2775" spc="15" baseline="24024" dirty="0"/>
              <a:t>1,2</a:t>
            </a:r>
            <a:endParaRPr sz="2775" baseline="24024" dirty="0"/>
          </a:p>
        </p:txBody>
      </p:sp>
      <p:sp>
        <p:nvSpPr>
          <p:cNvPr id="3" name="object 3"/>
          <p:cNvSpPr/>
          <p:nvPr/>
        </p:nvSpPr>
        <p:spPr>
          <a:xfrm>
            <a:off x="752475" y="5172075"/>
            <a:ext cx="10496550" cy="676275"/>
          </a:xfrm>
          <a:custGeom>
            <a:avLst/>
            <a:gdLst/>
            <a:ahLst/>
            <a:cxnLst/>
            <a:rect l="l" t="t" r="r" b="b"/>
            <a:pathLst>
              <a:path w="10496550" h="676275">
                <a:moveTo>
                  <a:pt x="0" y="676275"/>
                </a:moveTo>
                <a:lnTo>
                  <a:pt x="10496550" y="676275"/>
                </a:lnTo>
                <a:lnTo>
                  <a:pt x="10496550" y="0"/>
                </a:lnTo>
                <a:lnTo>
                  <a:pt x="0" y="0"/>
                </a:lnTo>
                <a:lnTo>
                  <a:pt x="0" y="676275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7075" y="5299773"/>
            <a:ext cx="105473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735" algn="ctr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solidFill>
                  <a:srgbClr val="FFFFFF"/>
                </a:solidFill>
                <a:latin typeface="Arial"/>
                <a:cs typeface="Arial"/>
              </a:rPr>
              <a:t>Доказательственная база приёма </a:t>
            </a:r>
            <a:r>
              <a:rPr lang="ru-RU" spc="-5" dirty="0" err="1">
                <a:solidFill>
                  <a:srgbClr val="FFFFFF"/>
                </a:solidFill>
                <a:latin typeface="Arial"/>
                <a:cs typeface="Arial"/>
              </a:rPr>
              <a:t>дофаминергических</a:t>
            </a:r>
            <a:r>
              <a:rPr lang="ru-RU" spc="-5" dirty="0">
                <a:solidFill>
                  <a:srgbClr val="FFFFFF"/>
                </a:solidFill>
                <a:latin typeface="Arial"/>
                <a:cs typeface="Arial"/>
              </a:rPr>
              <a:t> препаратов показывает, что реакция пациентов может быть различной</a:t>
            </a:r>
            <a:r>
              <a:rPr sz="1800" spc="-7" baseline="25462" dirty="0">
                <a:solidFill>
                  <a:srgbClr val="FFFFFF"/>
                </a:solidFill>
                <a:latin typeface="Arial"/>
                <a:cs typeface="Arial"/>
              </a:rPr>
              <a:t>1,2</a:t>
            </a:r>
            <a:endParaRPr sz="1800" baseline="25462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3962" y="5667375"/>
            <a:ext cx="9448863" cy="9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562" y="2671826"/>
            <a:ext cx="9401175" cy="228600"/>
          </a:xfrm>
          <a:custGeom>
            <a:avLst/>
            <a:gdLst/>
            <a:ahLst/>
            <a:cxnLst/>
            <a:rect l="l" t="t" r="r" b="b"/>
            <a:pathLst>
              <a:path w="9401175" h="228600">
                <a:moveTo>
                  <a:pt x="0" y="228600"/>
                </a:moveTo>
                <a:lnTo>
                  <a:pt x="9401175" y="228600"/>
                </a:lnTo>
                <a:lnTo>
                  <a:pt x="9401175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5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4980" y="6033452"/>
            <a:ext cx="453390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latin typeface="Arial"/>
                <a:cs typeface="Arial"/>
              </a:rPr>
              <a:t>1.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Wassenberg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T,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9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Orphanet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J</a:t>
            </a:r>
            <a:r>
              <a:rPr sz="800" i="1" spc="-3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Rare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i="1" spc="30" dirty="0">
                <a:latin typeface="Arial"/>
                <a:cs typeface="Arial"/>
              </a:rPr>
              <a:t>Dis</a:t>
            </a:r>
            <a:r>
              <a:rPr sz="800" spc="30" dirty="0">
                <a:latin typeface="Arial"/>
                <a:cs typeface="Arial"/>
              </a:rPr>
              <a:t>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2017;12:12; </a:t>
            </a:r>
            <a:r>
              <a:rPr sz="800" spc="5" dirty="0">
                <a:latin typeface="Arial"/>
                <a:cs typeface="Arial"/>
              </a:rPr>
              <a:t>2.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Brun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L,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-60" dirty="0">
                <a:latin typeface="Arial"/>
                <a:cs typeface="Arial"/>
              </a:rPr>
              <a:t>Neurology.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2010;75:64–71.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8955" y="6579735"/>
            <a:ext cx="3792854" cy="1212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  <a:tabLst>
                <a:tab pos="310515" algn="l"/>
              </a:tabLst>
            </a:pPr>
            <a:fld id="{81D60167-4931-47E6-BA6A-407CBD079E47}" type="slidenum"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40</a:t>
            </a:fld>
            <a:r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	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f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d e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n d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f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2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u s</a:t>
            </a:r>
            <a:r>
              <a:rPr sz="6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864170-FCAC-43BC-A6EB-64C0A99FB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80" y="1419783"/>
            <a:ext cx="11747206" cy="387999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925" y="611187"/>
            <a:ext cx="10984865" cy="86241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dirty="0"/>
              <a:t>Разрабатываемые методы клинического лечения дефицита AADC</a:t>
            </a:r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474980" y="5910897"/>
            <a:ext cx="9910445" cy="2755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latin typeface="Arial"/>
                <a:cs typeface="Arial"/>
              </a:rPr>
              <a:t>1. </a:t>
            </a:r>
            <a:r>
              <a:rPr sz="800" dirty="0">
                <a:latin typeface="Arial"/>
                <a:cs typeface="Arial"/>
              </a:rPr>
              <a:t>Gene Therapy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for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the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Treatment</a:t>
            </a:r>
            <a:r>
              <a:rPr sz="800" spc="5" dirty="0">
                <a:latin typeface="Arial"/>
                <a:cs typeface="Arial"/>
              </a:rPr>
              <a:t> of </a:t>
            </a:r>
            <a:r>
              <a:rPr sz="800" spc="15" dirty="0">
                <a:latin typeface="Arial"/>
                <a:cs typeface="Arial"/>
              </a:rPr>
              <a:t>AADCDeficiency.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Available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at: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https://ncats.nih.gov/trnd/projects/active/aadc-deficiency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(Accessed: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October</a:t>
            </a:r>
            <a:r>
              <a:rPr sz="800" spc="-13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2019);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Hwu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WL,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Sci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Transl</a:t>
            </a:r>
            <a:r>
              <a:rPr sz="800" i="1" spc="-10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Med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2012;4:134ra61;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spc="5" dirty="0">
                <a:latin typeface="Arial"/>
                <a:cs typeface="Arial"/>
              </a:rPr>
              <a:t>3.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https://clinicaltrials.gov/ct2/show</a:t>
            </a:r>
            <a:r>
              <a:rPr sz="800" spc="-14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/NCT01395641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(Accessed: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October</a:t>
            </a:r>
            <a:r>
              <a:rPr sz="800" spc="-12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2019);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4.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https://clinicaltrials.gov/ct2/show/NCT02852213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(Accessed:</a:t>
            </a:r>
            <a:r>
              <a:rPr sz="800" spc="-15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October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2019);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5.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Chien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YH,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</a:t>
            </a:r>
            <a:r>
              <a:rPr sz="800" spc="15" dirty="0">
                <a:latin typeface="Arial"/>
                <a:cs typeface="Arial"/>
              </a:rPr>
              <a:t>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Lancet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25" dirty="0">
                <a:latin typeface="Arial"/>
                <a:cs typeface="Arial"/>
              </a:rPr>
              <a:t>Child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Adolesc</a:t>
            </a:r>
            <a:r>
              <a:rPr sz="800" i="1" spc="-95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Health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2017;1:265–273.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955" y="6579735"/>
            <a:ext cx="3792854" cy="1212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  <a:tabLst>
                <a:tab pos="310515" algn="l"/>
              </a:tabLst>
            </a:pPr>
            <a:fld id="{81D60167-4931-47E6-BA6A-407CBD079E47}" type="slidenum"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41</a:t>
            </a:fld>
            <a:r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	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f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d e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n d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f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2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u s</a:t>
            </a:r>
            <a:r>
              <a:rPr sz="6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16F328-1A3E-41F7-8B71-ABEC20905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900"/>
            <a:ext cx="121920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955" y="594365"/>
            <a:ext cx="10861675" cy="847667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409"/>
              </a:spcBef>
            </a:pPr>
            <a:r>
              <a:rPr lang="ru-RU" sz="2800" spc="20" dirty="0"/>
              <a:t>Рекомбинантные аденоассоциированные вирусы (</a:t>
            </a:r>
            <a:r>
              <a:rPr lang="ru-RU" sz="2800" spc="20" dirty="0" err="1"/>
              <a:t>rAAVs</a:t>
            </a:r>
            <a:r>
              <a:rPr lang="ru-RU" sz="2800" spc="20" dirty="0"/>
              <a:t>) для заместительной генной терапии</a:t>
            </a:r>
            <a:endParaRPr sz="2800" spc="35" dirty="0"/>
          </a:p>
        </p:txBody>
      </p:sp>
      <p:sp>
        <p:nvSpPr>
          <p:cNvPr id="3" name="object 3"/>
          <p:cNvSpPr txBox="1"/>
          <p:nvPr/>
        </p:nvSpPr>
        <p:spPr>
          <a:xfrm>
            <a:off x="288561" y="1981177"/>
            <a:ext cx="4715764" cy="326897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04800" marR="173355" indent="-228600">
              <a:lnSpc>
                <a:spcPts val="1730"/>
              </a:lnSpc>
              <a:spcBef>
                <a:spcPts val="290"/>
              </a:spcBef>
              <a:buClr>
                <a:srgbClr val="F89F5E"/>
              </a:buClr>
              <a:buChar char="•"/>
              <a:tabLst>
                <a:tab pos="304165" algn="l"/>
                <a:tab pos="304800" algn="l"/>
              </a:tabLst>
            </a:pPr>
            <a:r>
              <a:rPr lang="ru-RU" sz="1550" spc="-30" dirty="0">
                <a:latin typeface="Arial"/>
                <a:cs typeface="Arial"/>
              </a:rPr>
              <a:t>Ген </a:t>
            </a:r>
            <a:r>
              <a:rPr lang="ru-RU" sz="1550" i="1" spc="-30" dirty="0">
                <a:latin typeface="Arial"/>
                <a:cs typeface="Arial"/>
              </a:rPr>
              <a:t>DDC</a:t>
            </a:r>
            <a:r>
              <a:rPr lang="ru-RU" sz="1550" spc="-30" dirty="0">
                <a:latin typeface="Arial"/>
                <a:cs typeface="Arial"/>
              </a:rPr>
              <a:t>, кодирующий AADC, доставляется вектором на основе рекомбинантного аденоассоциированного вируса (AAV)</a:t>
            </a:r>
            <a:r>
              <a:rPr sz="1575" spc="37" baseline="23809" dirty="0">
                <a:latin typeface="Arial"/>
                <a:cs typeface="Arial"/>
              </a:rPr>
              <a:t>1</a:t>
            </a:r>
            <a:endParaRPr sz="1575" baseline="23809" dirty="0">
              <a:latin typeface="Arial"/>
              <a:cs typeface="Arial"/>
            </a:endParaRPr>
          </a:p>
          <a:p>
            <a:pPr marL="304800" marR="1209040" indent="-228600">
              <a:lnSpc>
                <a:spcPts val="1730"/>
              </a:lnSpc>
              <a:spcBef>
                <a:spcPts val="1040"/>
              </a:spcBef>
              <a:buClr>
                <a:srgbClr val="F89F5E"/>
              </a:buClr>
              <a:buChar char="•"/>
              <a:tabLst>
                <a:tab pos="304165" algn="l"/>
                <a:tab pos="304800" algn="l"/>
              </a:tabLst>
            </a:pPr>
            <a:r>
              <a:rPr lang="ru-RU" sz="1550" spc="-5" dirty="0">
                <a:latin typeface="Arial"/>
                <a:cs typeface="Arial"/>
              </a:rPr>
              <a:t>Современные </a:t>
            </a:r>
            <a:r>
              <a:rPr lang="ru-RU" sz="1550" spc="-5" dirty="0" err="1">
                <a:latin typeface="Arial"/>
                <a:cs typeface="Arial"/>
              </a:rPr>
              <a:t>rAAV</a:t>
            </a:r>
            <a:r>
              <a:rPr lang="ru-RU" sz="1550" spc="-5" dirty="0">
                <a:latin typeface="Arial"/>
                <a:cs typeface="Arial"/>
              </a:rPr>
              <a:t> сохраняются в основном в виде экстрахромосомных элементов</a:t>
            </a:r>
            <a:r>
              <a:rPr sz="1575" baseline="23809" dirty="0">
                <a:latin typeface="Arial"/>
                <a:cs typeface="Arial"/>
              </a:rPr>
              <a:t>2</a:t>
            </a:r>
          </a:p>
          <a:p>
            <a:pPr marL="304800" marR="549910" indent="-228600">
              <a:lnSpc>
                <a:spcPts val="1730"/>
              </a:lnSpc>
              <a:spcBef>
                <a:spcPts val="969"/>
              </a:spcBef>
              <a:buClr>
                <a:srgbClr val="F89F5E"/>
              </a:buClr>
              <a:buChar char="•"/>
              <a:tabLst>
                <a:tab pos="304165" algn="l"/>
                <a:tab pos="304800" algn="l"/>
              </a:tabLst>
            </a:pPr>
            <a:r>
              <a:rPr lang="ru-RU" sz="1550" spc="-25" dirty="0">
                <a:latin typeface="Arial"/>
                <a:cs typeface="Arial"/>
              </a:rPr>
              <a:t>Векторы </a:t>
            </a:r>
            <a:r>
              <a:rPr lang="ru-RU" sz="1550" spc="-25" dirty="0" err="1">
                <a:latin typeface="Arial"/>
                <a:cs typeface="Arial"/>
              </a:rPr>
              <a:t>rAAV</a:t>
            </a:r>
            <a:r>
              <a:rPr lang="ru-RU" sz="1550" spc="-25" dirty="0">
                <a:latin typeface="Arial"/>
                <a:cs typeface="Arial"/>
              </a:rPr>
              <a:t> для генной терапии были основаны преимущественно на аденоассоциированных вирусах второго типа (</a:t>
            </a:r>
            <a:r>
              <a:rPr sz="1550" spc="-20" dirty="0">
                <a:latin typeface="Arial"/>
                <a:cs typeface="Arial"/>
              </a:rPr>
              <a:t>AAV-2</a:t>
            </a:r>
            <a:r>
              <a:rPr lang="ru-RU" sz="1550" spc="-20" dirty="0">
                <a:latin typeface="Arial"/>
                <a:cs typeface="Arial"/>
              </a:rPr>
              <a:t>)</a:t>
            </a:r>
            <a:r>
              <a:rPr sz="1575" spc="-30" baseline="23809" dirty="0">
                <a:latin typeface="Arial"/>
                <a:cs typeface="Arial"/>
              </a:rPr>
              <a:t>2</a:t>
            </a:r>
            <a:endParaRPr sz="1575" baseline="23809" dirty="0">
              <a:latin typeface="Arial"/>
              <a:cs typeface="Arial"/>
            </a:endParaRPr>
          </a:p>
          <a:p>
            <a:pPr marL="304800" marR="81280" indent="-228600">
              <a:lnSpc>
                <a:spcPct val="94900"/>
              </a:lnSpc>
              <a:spcBef>
                <a:spcPts val="905"/>
              </a:spcBef>
              <a:buClr>
                <a:srgbClr val="FF9B4E"/>
              </a:buClr>
              <a:buChar char="•"/>
              <a:tabLst>
                <a:tab pos="304165" algn="l"/>
                <a:tab pos="304800" algn="l"/>
              </a:tabLst>
            </a:pPr>
            <a:r>
              <a:rPr lang="ru-RU" sz="1550" spc="10" dirty="0">
                <a:latin typeface="Arial"/>
                <a:cs typeface="Arial"/>
              </a:rPr>
              <a:t>В настоящее время исследуется введение вектора AAV в </a:t>
            </a:r>
            <a:r>
              <a:rPr lang="ru-RU" sz="1550" spc="10" dirty="0" err="1">
                <a:latin typeface="Arial"/>
                <a:cs typeface="Arial"/>
              </a:rPr>
              <a:t>путамен</a:t>
            </a:r>
            <a:r>
              <a:rPr lang="ru-RU" sz="1550" spc="10" dirty="0">
                <a:latin typeface="Arial"/>
                <a:cs typeface="Arial"/>
              </a:rPr>
              <a:t> или черное вещество пациентов с дефицитом AADC</a:t>
            </a:r>
            <a:r>
              <a:rPr sz="1575" spc="15" baseline="23809" dirty="0">
                <a:latin typeface="Arial"/>
                <a:cs typeface="Arial"/>
              </a:rPr>
              <a:t>1,3,4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3529" y="4291903"/>
            <a:ext cx="5629910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spc="-5" dirty="0">
                <a:latin typeface="Arial"/>
                <a:cs typeface="Arial"/>
              </a:rPr>
              <a:t>Изображение представляет собой генную конструкцию </a:t>
            </a:r>
            <a:r>
              <a:rPr sz="900" spc="-30" dirty="0">
                <a:latin typeface="Arial"/>
                <a:cs typeface="Arial"/>
              </a:rPr>
              <a:t>AGIL-AADC</a:t>
            </a:r>
            <a:r>
              <a:rPr sz="900" spc="85" dirty="0">
                <a:latin typeface="Arial"/>
                <a:cs typeface="Arial"/>
              </a:rPr>
              <a:t> </a:t>
            </a:r>
            <a:r>
              <a:rPr sz="900" spc="-40" dirty="0" err="1">
                <a:latin typeface="Arial"/>
                <a:cs typeface="Arial"/>
              </a:rPr>
              <a:t>rAAV</a:t>
            </a:r>
            <a:r>
              <a:rPr sz="900" spc="5" dirty="0">
                <a:latin typeface="Arial"/>
                <a:cs typeface="Arial"/>
              </a:rPr>
              <a:t>,</a:t>
            </a:r>
            <a:r>
              <a:rPr sz="900" spc="-125" dirty="0">
                <a:latin typeface="Arial"/>
                <a:cs typeface="Arial"/>
              </a:rPr>
              <a:t> </a:t>
            </a:r>
            <a:r>
              <a:rPr lang="ru-RU" sz="900" spc="-5" dirty="0">
                <a:latin typeface="Arial"/>
                <a:cs typeface="Arial"/>
              </a:rPr>
              <a:t>включающую трансген </a:t>
            </a:r>
            <a:r>
              <a:rPr lang="en-US" sz="900" i="1" spc="-5" dirty="0">
                <a:latin typeface="Arial"/>
                <a:cs typeface="Arial"/>
              </a:rPr>
              <a:t>DDC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ru-RU" sz="900" spc="-5" dirty="0">
                <a:latin typeface="Arial"/>
                <a:cs typeface="Arial"/>
              </a:rPr>
              <a:t>Взято из </a:t>
            </a:r>
            <a:r>
              <a:rPr sz="900" spc="15" dirty="0" err="1">
                <a:latin typeface="Arial"/>
                <a:cs typeface="Arial"/>
              </a:rPr>
              <a:t>Chien</a:t>
            </a:r>
            <a:r>
              <a:rPr sz="900" spc="-7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YH</a:t>
            </a:r>
            <a:r>
              <a:rPr lang="ru-RU" sz="900" spc="-20" dirty="0">
                <a:latin typeface="Arial"/>
                <a:cs typeface="Arial"/>
              </a:rPr>
              <a:t> </a:t>
            </a:r>
            <a:r>
              <a:rPr lang="ru-RU" sz="900" i="1" spc="10" dirty="0">
                <a:latin typeface="Arial"/>
                <a:cs typeface="Arial"/>
              </a:rPr>
              <a:t>и </a:t>
            </a:r>
            <a:r>
              <a:rPr lang="ru-RU" sz="900" i="1" spc="10" dirty="0" err="1">
                <a:latin typeface="Arial"/>
                <a:cs typeface="Arial"/>
              </a:rPr>
              <a:t>соавт</a:t>
            </a:r>
            <a:r>
              <a:rPr sz="900" i="1" spc="15" dirty="0">
                <a:latin typeface="Arial"/>
                <a:cs typeface="Arial"/>
              </a:rPr>
              <a:t>.</a:t>
            </a:r>
            <a:r>
              <a:rPr sz="900" i="1" spc="-60" dirty="0">
                <a:latin typeface="Arial"/>
                <a:cs typeface="Arial"/>
              </a:rPr>
              <a:t> </a:t>
            </a:r>
            <a:r>
              <a:rPr sz="900" spc="15" dirty="0">
                <a:latin typeface="Arial"/>
                <a:cs typeface="Arial"/>
              </a:rPr>
              <a:t>2019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58952" y="2960683"/>
            <a:ext cx="5299648" cy="1200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68745" y="3000628"/>
            <a:ext cx="597535" cy="1065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120"/>
              </a:spcBef>
            </a:pPr>
            <a:r>
              <a:rPr sz="1100" b="1" spc="25" dirty="0">
                <a:solidFill>
                  <a:srgbClr val="221D34"/>
                </a:solidFill>
                <a:latin typeface="Arial"/>
                <a:cs typeface="Arial"/>
              </a:rPr>
              <a:t>ITR  </a:t>
            </a:r>
            <a:r>
              <a:rPr sz="1100" b="1" spc="30" dirty="0">
                <a:solidFill>
                  <a:srgbClr val="221D34"/>
                </a:solidFill>
                <a:latin typeface="Arial"/>
                <a:cs typeface="Arial"/>
              </a:rPr>
              <a:t>CMV</a:t>
            </a:r>
            <a:r>
              <a:rPr sz="1100" b="1" spc="-225" dirty="0">
                <a:solidFill>
                  <a:srgbClr val="221D34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221D34"/>
                </a:solidFill>
                <a:latin typeface="Arial"/>
                <a:cs typeface="Arial"/>
              </a:rPr>
              <a:t>IEP  </a:t>
            </a:r>
            <a:r>
              <a:rPr sz="1100" b="1" spc="10" dirty="0">
                <a:solidFill>
                  <a:srgbClr val="221D34"/>
                </a:solidFill>
                <a:latin typeface="Arial"/>
                <a:cs typeface="Arial"/>
              </a:rPr>
              <a:t>HBG2/3  </a:t>
            </a:r>
            <a:r>
              <a:rPr sz="1100" b="1" spc="-40" dirty="0" err="1">
                <a:solidFill>
                  <a:srgbClr val="221D34"/>
                </a:solidFill>
                <a:latin typeface="Arial"/>
                <a:cs typeface="Arial"/>
              </a:rPr>
              <a:t>hAADC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100" b="1" spc="5" dirty="0">
                <a:solidFill>
                  <a:srgbClr val="221D34"/>
                </a:solidFill>
                <a:latin typeface="Arial"/>
                <a:cs typeface="Arial"/>
              </a:rPr>
              <a:t>Poly</a:t>
            </a:r>
            <a:r>
              <a:rPr sz="1100" b="1" spc="-55" dirty="0">
                <a:solidFill>
                  <a:srgbClr val="221D34"/>
                </a:solidFill>
                <a:latin typeface="Arial"/>
                <a:cs typeface="Arial"/>
              </a:rPr>
              <a:t> </a:t>
            </a:r>
            <a:r>
              <a:rPr sz="1100" b="1" spc="15" dirty="0">
                <a:solidFill>
                  <a:srgbClr val="221D34"/>
                </a:solidFill>
                <a:latin typeface="Arial"/>
                <a:cs typeface="Arial"/>
              </a:rPr>
              <a:t>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83501" y="3000628"/>
            <a:ext cx="4475099" cy="105477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100" spc="10" dirty="0">
                <a:solidFill>
                  <a:srgbClr val="221D34"/>
                </a:solidFill>
                <a:latin typeface="Arial"/>
                <a:cs typeface="Arial"/>
              </a:rPr>
              <a:t>= </a:t>
            </a:r>
            <a:r>
              <a:rPr lang="ru-RU" sz="1100" spc="10" dirty="0">
                <a:solidFill>
                  <a:srgbClr val="221D34"/>
                </a:solidFill>
                <a:latin typeface="Arial"/>
                <a:cs typeface="Arial"/>
              </a:rPr>
              <a:t>И</a:t>
            </a:r>
            <a:r>
              <a:rPr lang="ru-RU" sz="1100" spc="-15" dirty="0">
                <a:solidFill>
                  <a:srgbClr val="221D34"/>
                </a:solidFill>
                <a:latin typeface="Arial"/>
                <a:cs typeface="Arial"/>
              </a:rPr>
              <a:t>нвертированный концевой повтор </a:t>
            </a:r>
            <a:r>
              <a:rPr lang="en-US" sz="1100" spc="-45" dirty="0">
                <a:solidFill>
                  <a:srgbClr val="221D34"/>
                </a:solidFill>
                <a:latin typeface="Arial"/>
                <a:cs typeface="Arial"/>
              </a:rPr>
              <a:t>AAV2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100" spc="10" dirty="0">
                <a:solidFill>
                  <a:srgbClr val="221D34"/>
                </a:solidFill>
                <a:latin typeface="Arial"/>
                <a:cs typeface="Arial"/>
              </a:rPr>
              <a:t>= </a:t>
            </a:r>
            <a:r>
              <a:rPr lang="ru-RU" sz="1100" spc="-5" dirty="0">
                <a:solidFill>
                  <a:srgbClr val="221D34"/>
                </a:solidFill>
                <a:latin typeface="Arial"/>
                <a:cs typeface="Arial"/>
              </a:rPr>
              <a:t>Немедленно-ранний промотор </a:t>
            </a:r>
            <a:r>
              <a:rPr lang="ru-RU" sz="1100" spc="-5" dirty="0" err="1">
                <a:solidFill>
                  <a:srgbClr val="221D34"/>
                </a:solidFill>
                <a:latin typeface="Arial"/>
                <a:cs typeface="Arial"/>
              </a:rPr>
              <a:t>цитомегаловируса</a:t>
            </a:r>
            <a:r>
              <a:rPr lang="ru-RU" sz="1100" spc="-5" dirty="0">
                <a:solidFill>
                  <a:srgbClr val="221D34"/>
                </a:solidFill>
                <a:latin typeface="Arial"/>
                <a:cs typeface="Arial"/>
              </a:rPr>
              <a:t> человека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100" spc="10" dirty="0">
                <a:solidFill>
                  <a:srgbClr val="221D34"/>
                </a:solidFill>
                <a:latin typeface="Arial"/>
                <a:cs typeface="Arial"/>
              </a:rPr>
              <a:t>= </a:t>
            </a:r>
            <a:r>
              <a:rPr lang="ru-RU" sz="1100" spc="-5" dirty="0">
                <a:solidFill>
                  <a:srgbClr val="221D34"/>
                </a:solidFill>
                <a:latin typeface="Arial"/>
                <a:cs typeface="Arial"/>
              </a:rPr>
              <a:t>Человеческий бета-глобин 2 интрона/3 экзона</a:t>
            </a:r>
            <a:endParaRPr sz="1100" dirty="0">
              <a:latin typeface="Arial"/>
              <a:cs typeface="Arial"/>
            </a:endParaRPr>
          </a:p>
          <a:p>
            <a:pPr marL="12700">
              <a:spcBef>
                <a:spcPts val="330"/>
              </a:spcBef>
            </a:pPr>
            <a:r>
              <a:rPr sz="1100" spc="15" dirty="0">
                <a:solidFill>
                  <a:srgbClr val="221D34"/>
                </a:solidFill>
                <a:latin typeface="Arial"/>
                <a:cs typeface="Arial"/>
              </a:rPr>
              <a:t>= </a:t>
            </a:r>
            <a:r>
              <a:rPr lang="ru-RU" sz="1100" spc="10" dirty="0" err="1">
                <a:solidFill>
                  <a:srgbClr val="221D34"/>
                </a:solidFill>
                <a:latin typeface="Arial"/>
                <a:cs typeface="Arial"/>
              </a:rPr>
              <a:t>кДНК</a:t>
            </a:r>
            <a:r>
              <a:rPr lang="ru-RU" sz="1100" spc="10" dirty="0">
                <a:solidFill>
                  <a:srgbClr val="221D34"/>
                </a:solidFill>
                <a:latin typeface="Arial"/>
                <a:cs typeface="Arial"/>
              </a:rPr>
              <a:t> </a:t>
            </a:r>
            <a:r>
              <a:rPr lang="ru-RU" sz="1100" spc="-5" dirty="0" err="1">
                <a:solidFill>
                  <a:srgbClr val="221D34"/>
                </a:solidFill>
                <a:latin typeface="Arial"/>
                <a:cs typeface="Arial"/>
              </a:rPr>
              <a:t>допа</a:t>
            </a:r>
            <a:r>
              <a:rPr lang="ru-RU" sz="1100" spc="-5" dirty="0">
                <a:solidFill>
                  <a:srgbClr val="221D34"/>
                </a:solidFill>
                <a:latin typeface="Arial"/>
                <a:cs typeface="Arial"/>
              </a:rPr>
              <a:t>-декарбоксилазы человека </a:t>
            </a:r>
            <a:r>
              <a:rPr sz="1100" spc="20" dirty="0">
                <a:solidFill>
                  <a:srgbClr val="221D34"/>
                </a:solidFill>
                <a:latin typeface="Arial"/>
                <a:cs typeface="Arial"/>
              </a:rPr>
              <a:t>(</a:t>
            </a:r>
            <a:r>
              <a:rPr sz="1100" i="1" spc="20" dirty="0">
                <a:solidFill>
                  <a:srgbClr val="221D34"/>
                </a:solidFill>
                <a:latin typeface="Arial"/>
                <a:cs typeface="Arial"/>
              </a:rPr>
              <a:t>DDC</a:t>
            </a:r>
            <a:r>
              <a:rPr sz="1100" spc="20" dirty="0">
                <a:solidFill>
                  <a:srgbClr val="221D34"/>
                </a:solidFill>
                <a:latin typeface="Arial"/>
                <a:cs typeface="Arial"/>
              </a:rPr>
              <a:t>)</a:t>
            </a:r>
            <a:endParaRPr lang="ru-RU" sz="1100" spc="20" dirty="0">
              <a:solidFill>
                <a:srgbClr val="221D34"/>
              </a:solidFill>
              <a:latin typeface="Arial"/>
              <a:cs typeface="Arial"/>
            </a:endParaRPr>
          </a:p>
          <a:p>
            <a:pPr marL="12700">
              <a:spcBef>
                <a:spcPts val="330"/>
              </a:spcBef>
            </a:pPr>
            <a:r>
              <a:rPr sz="1100" spc="15" dirty="0">
                <a:solidFill>
                  <a:srgbClr val="221D34"/>
                </a:solidFill>
                <a:latin typeface="Arial"/>
                <a:cs typeface="Arial"/>
              </a:rPr>
              <a:t>= </a:t>
            </a:r>
            <a:r>
              <a:rPr lang="ru-RU" sz="1100" spc="-15" dirty="0">
                <a:solidFill>
                  <a:srgbClr val="221D34"/>
                </a:solidFill>
                <a:latin typeface="Arial"/>
                <a:cs typeface="Arial"/>
              </a:rPr>
              <a:t>Последовательность, содержащая </a:t>
            </a:r>
            <a:r>
              <a:rPr lang="ru-RU" sz="1100" spc="-15" dirty="0" err="1">
                <a:solidFill>
                  <a:srgbClr val="221D34"/>
                </a:solidFill>
                <a:latin typeface="Arial"/>
                <a:cs typeface="Arial"/>
              </a:rPr>
              <a:t>полиаденилирование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76825" y="2219325"/>
            <a:ext cx="6810375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4505" y="5789295"/>
            <a:ext cx="10492740" cy="52129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800" i="1" spc="15" dirty="0">
                <a:latin typeface="Arial"/>
                <a:cs typeface="Arial"/>
              </a:rPr>
              <a:t>DDC, </a:t>
            </a:r>
            <a:r>
              <a:rPr lang="ru-RU" sz="800" spc="15" dirty="0" err="1">
                <a:latin typeface="Arial"/>
                <a:cs typeface="Arial"/>
              </a:rPr>
              <a:t>допа-декарбоксилаза</a:t>
            </a:r>
            <a:r>
              <a:rPr lang="ru-RU" sz="800" spc="15" dirty="0">
                <a:latin typeface="Arial"/>
                <a:cs typeface="Arial"/>
              </a:rPr>
              <a:t>; AADC, </a:t>
            </a:r>
            <a:r>
              <a:rPr lang="ru-RU" sz="800" spc="15" dirty="0" err="1">
                <a:latin typeface="Arial"/>
                <a:cs typeface="Arial"/>
              </a:rPr>
              <a:t>декарбоксилаза</a:t>
            </a:r>
            <a:r>
              <a:rPr lang="ru-RU" sz="800" spc="15" dirty="0">
                <a:latin typeface="Arial"/>
                <a:cs typeface="Arial"/>
              </a:rPr>
              <a:t> ароматических аминокислот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latin typeface="Arial"/>
                <a:cs typeface="Arial"/>
              </a:rPr>
              <a:t>1. </a:t>
            </a:r>
            <a:r>
              <a:rPr sz="800" spc="-15" dirty="0">
                <a:latin typeface="Arial"/>
                <a:cs typeface="Arial"/>
              </a:rPr>
              <a:t>Chien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YH</a:t>
            </a:r>
            <a:r>
              <a:rPr sz="800" i="1" spc="5" dirty="0">
                <a:latin typeface="Arial"/>
                <a:cs typeface="Arial"/>
              </a:rPr>
              <a:t>,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</a:t>
            </a:r>
            <a:r>
              <a:rPr sz="800" spc="15" dirty="0">
                <a:latin typeface="Arial"/>
                <a:cs typeface="Arial"/>
              </a:rPr>
              <a:t>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Poster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presented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at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the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6th </a:t>
            </a:r>
            <a:r>
              <a:rPr sz="800" spc="-5" dirty="0">
                <a:latin typeface="Arial"/>
                <a:cs typeface="Arial"/>
              </a:rPr>
              <a:t>International</a:t>
            </a:r>
            <a:r>
              <a:rPr sz="800" spc="-10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Symposium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on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Paediatric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Movement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Disorders,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7–8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February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2019,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Barcelona,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Spain;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2.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Daya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and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Berns</a:t>
            </a:r>
            <a:r>
              <a:rPr sz="800" spc="-30" dirty="0">
                <a:latin typeface="Arial"/>
                <a:cs typeface="Arial"/>
              </a:rPr>
              <a:t> KI.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i="1" spc="30" dirty="0">
                <a:latin typeface="Arial"/>
                <a:cs typeface="Arial"/>
              </a:rPr>
              <a:t>Clin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Microbiol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Rev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2008;21: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583–593;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3.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Kojima</a:t>
            </a:r>
            <a:r>
              <a:rPr sz="800" spc="8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K</a:t>
            </a:r>
            <a:r>
              <a:rPr sz="800" i="1" dirty="0">
                <a:latin typeface="Arial"/>
                <a:cs typeface="Arial"/>
              </a:rPr>
              <a:t>,</a:t>
            </a:r>
            <a:r>
              <a:rPr sz="800" i="1" spc="5" dirty="0">
                <a:latin typeface="Arial"/>
                <a:cs typeface="Arial"/>
              </a:rPr>
              <a:t> et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Brain.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dirty="0">
                <a:latin typeface="Arial"/>
                <a:cs typeface="Arial"/>
              </a:rPr>
              <a:t>2019;142:322–333;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4.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Bankiew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icz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K,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Abstract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presented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at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the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Annual</a:t>
            </a:r>
            <a:r>
              <a:rPr sz="800" spc="-10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Meeting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of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the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American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Society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of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Gene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and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Cell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Therapy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2019.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8955" y="6579735"/>
            <a:ext cx="3792854" cy="1212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  <a:tabLst>
                <a:tab pos="310515" algn="l"/>
              </a:tabLst>
            </a:pPr>
            <a:fld id="{81D60167-4931-47E6-BA6A-407CBD079E47}" type="slidenum"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42</a:t>
            </a:fld>
            <a:r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	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f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d e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n d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f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2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u s</a:t>
            </a:r>
            <a:r>
              <a:rPr sz="6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7712" y="6500812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527"/>
                </a:lnTo>
              </a:path>
            </a:pathLst>
          </a:custGeom>
          <a:ln w="9534">
            <a:solidFill>
              <a:srgbClr val="4D4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925" y="667448"/>
            <a:ext cx="10556875" cy="4392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pc="10" dirty="0"/>
              <a:t>Обзор литературы о симптомах дефицита AADC</a:t>
            </a:r>
            <a:endParaRPr spc="25" dirty="0"/>
          </a:p>
        </p:txBody>
      </p:sp>
      <p:sp>
        <p:nvSpPr>
          <p:cNvPr id="4" name="object 4"/>
          <p:cNvSpPr txBox="1"/>
          <p:nvPr/>
        </p:nvSpPr>
        <p:spPr>
          <a:xfrm>
            <a:off x="484505" y="5880745"/>
            <a:ext cx="5840095" cy="305853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800" dirty="0">
                <a:latin typeface="Arial"/>
                <a:cs typeface="Arial"/>
              </a:rPr>
              <a:t>*</a:t>
            </a:r>
            <a:r>
              <a:rPr lang="ru-RU" sz="800" dirty="0">
                <a:latin typeface="Arial"/>
                <a:cs typeface="Arial"/>
              </a:rPr>
              <a:t>Присутствует </a:t>
            </a:r>
            <a:r>
              <a:rPr sz="800" spc="-15" dirty="0">
                <a:latin typeface="Arial"/>
                <a:cs typeface="Arial"/>
              </a:rPr>
              <a:t>N=99, </a:t>
            </a:r>
            <a:r>
              <a:rPr lang="ru-RU" sz="800" spc="20" dirty="0">
                <a:latin typeface="Arial"/>
                <a:cs typeface="Arial"/>
              </a:rPr>
              <a:t>отсутствует </a:t>
            </a:r>
            <a:r>
              <a:rPr sz="800" spc="-20" dirty="0">
                <a:latin typeface="Arial"/>
                <a:cs typeface="Arial"/>
              </a:rPr>
              <a:t>N=3, </a:t>
            </a:r>
            <a:r>
              <a:rPr lang="ru-RU" sz="800" spc="-10" dirty="0">
                <a:latin typeface="Arial"/>
                <a:cs typeface="Arial"/>
              </a:rPr>
              <a:t>не упоминается </a:t>
            </a:r>
            <a:r>
              <a:rPr sz="800" spc="-15" dirty="0">
                <a:latin typeface="Arial"/>
                <a:cs typeface="Arial"/>
              </a:rPr>
              <a:t>N=15; </a:t>
            </a:r>
            <a:r>
              <a:rPr sz="800" spc="-5" dirty="0">
                <a:latin typeface="Arial"/>
                <a:cs typeface="Arial"/>
              </a:rPr>
              <a:t>**</a:t>
            </a:r>
            <a:r>
              <a:rPr lang="ru-RU" sz="800" spc="-5" dirty="0">
                <a:latin typeface="Arial"/>
                <a:cs typeface="Arial"/>
              </a:rPr>
              <a:t>Присутствует </a:t>
            </a:r>
            <a:r>
              <a:rPr sz="800" spc="-15" dirty="0">
                <a:latin typeface="Arial"/>
                <a:cs typeface="Arial"/>
              </a:rPr>
              <a:t>N=91, </a:t>
            </a:r>
            <a:r>
              <a:rPr lang="ru-RU" sz="800" spc="20" dirty="0">
                <a:latin typeface="Arial"/>
                <a:cs typeface="Arial"/>
              </a:rPr>
              <a:t>отсутствует </a:t>
            </a:r>
            <a:r>
              <a:rPr sz="800" spc="-20" dirty="0">
                <a:latin typeface="Arial"/>
                <a:cs typeface="Arial"/>
              </a:rPr>
              <a:t>N=3, </a:t>
            </a:r>
            <a:r>
              <a:rPr lang="ru-RU" sz="800" spc="-15" dirty="0">
                <a:latin typeface="Arial"/>
                <a:cs typeface="Arial"/>
              </a:rPr>
              <a:t>не упоминается</a:t>
            </a:r>
            <a:r>
              <a:rPr sz="800" spc="95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N=23.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800" spc="5" dirty="0">
                <a:latin typeface="Arial"/>
                <a:cs typeface="Arial"/>
              </a:rPr>
              <a:t>1.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Wassenberg</a:t>
            </a:r>
            <a:r>
              <a:rPr sz="800" spc="-9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T,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</a:t>
            </a:r>
            <a:r>
              <a:rPr sz="800" spc="15" dirty="0">
                <a:latin typeface="Arial"/>
                <a:cs typeface="Arial"/>
              </a:rPr>
              <a:t>.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Orphanet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J</a:t>
            </a:r>
            <a:r>
              <a:rPr sz="800" i="1" spc="-3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Rare</a:t>
            </a:r>
            <a:r>
              <a:rPr sz="800" i="1" spc="-85" dirty="0">
                <a:latin typeface="Arial"/>
                <a:cs typeface="Arial"/>
              </a:rPr>
              <a:t> </a:t>
            </a:r>
            <a:r>
              <a:rPr sz="800" i="1" spc="30" dirty="0">
                <a:latin typeface="Arial"/>
                <a:cs typeface="Arial"/>
              </a:rPr>
              <a:t>Dis</a:t>
            </a:r>
            <a:r>
              <a:rPr sz="800" spc="30" dirty="0">
                <a:latin typeface="Arial"/>
                <a:cs typeface="Arial"/>
              </a:rPr>
              <a:t>.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2017;12:12.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8955" y="6579735"/>
            <a:ext cx="3792854" cy="1212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  <a:tabLst>
                <a:tab pos="310515" algn="l"/>
              </a:tabLst>
            </a:pPr>
            <a:fld id="{81D60167-4931-47E6-BA6A-407CBD079E47}" type="slidenum"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43</a:t>
            </a:fld>
            <a:r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	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f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d e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n d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f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2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u s</a:t>
            </a:r>
            <a:r>
              <a:rPr sz="6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C65305-2510-4E64-86CB-FD167D333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1185594"/>
            <a:ext cx="11178540" cy="470269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399"/>
            <a:ext cx="12191999" cy="6705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7712" y="6500812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527"/>
                </a:lnTo>
              </a:path>
            </a:pathLst>
          </a:custGeom>
          <a:ln w="9534">
            <a:solidFill>
              <a:srgbClr val="4D4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5924" y="667448"/>
            <a:ext cx="5527676" cy="86241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pc="-5" dirty="0"/>
              <a:t>Пример: </a:t>
            </a:r>
            <a:br>
              <a:rPr lang="en-US" spc="-5" dirty="0"/>
            </a:br>
            <a:r>
              <a:rPr lang="ru-RU" spc="-5" dirty="0"/>
              <a:t>случай болезни пациента</a:t>
            </a:r>
            <a:endParaRPr spc="25" dirty="0"/>
          </a:p>
        </p:txBody>
      </p:sp>
      <p:sp>
        <p:nvSpPr>
          <p:cNvPr id="5" name="object 5"/>
          <p:cNvSpPr/>
          <p:nvPr/>
        </p:nvSpPr>
        <p:spPr>
          <a:xfrm>
            <a:off x="7334250" y="0"/>
            <a:ext cx="4857750" cy="6296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8955" y="6579735"/>
            <a:ext cx="3792854" cy="1212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  <a:tabLst>
                <a:tab pos="310515" algn="l"/>
              </a:tabLst>
            </a:pPr>
            <a:fld id="{81D60167-4931-47E6-BA6A-407CBD079E47}" type="slidenum"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44</a:t>
            </a:fld>
            <a:r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	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f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d e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n d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f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2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u s</a:t>
            </a:r>
            <a:r>
              <a:rPr sz="6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4800" y="1335992"/>
            <a:ext cx="3581400" cy="3190875"/>
          </a:xfrm>
          <a:custGeom>
            <a:avLst/>
            <a:gdLst/>
            <a:ahLst/>
            <a:cxnLst/>
            <a:rect l="l" t="t" r="r" b="b"/>
            <a:pathLst>
              <a:path w="3581400" h="3190875">
                <a:moveTo>
                  <a:pt x="0" y="3190875"/>
                </a:moveTo>
                <a:lnTo>
                  <a:pt x="3581400" y="3190875"/>
                </a:lnTo>
                <a:lnTo>
                  <a:pt x="3581400" y="0"/>
                </a:lnTo>
                <a:lnTo>
                  <a:pt x="0" y="0"/>
                </a:lnTo>
                <a:lnTo>
                  <a:pt x="0" y="3190875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37819" y="1306812"/>
            <a:ext cx="7496175" cy="1878591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79400" indent="-229235">
              <a:lnSpc>
                <a:spcPct val="100000"/>
              </a:lnSpc>
              <a:spcBef>
                <a:spcPts val="785"/>
              </a:spcBef>
              <a:buClr>
                <a:srgbClr val="FF9B4E"/>
              </a:buClr>
              <a:buFont typeface="Arial"/>
              <a:buChar char="•"/>
              <a:tabLst>
                <a:tab pos="279400" algn="l"/>
                <a:tab pos="280035" algn="l"/>
              </a:tabLst>
            </a:pPr>
            <a:r>
              <a:rPr lang="ru-RU" dirty="0"/>
              <a:t>Главная жалоба</a:t>
            </a:r>
            <a:r>
              <a:rPr sz="1575" spc="7" baseline="23809" dirty="0"/>
              <a:t>1</a:t>
            </a:r>
            <a:endParaRPr sz="1575" baseline="23809" dirty="0"/>
          </a:p>
          <a:p>
            <a:pPr marL="737235" lvl="1" indent="-229235">
              <a:lnSpc>
                <a:spcPct val="100000"/>
              </a:lnSpc>
              <a:spcBef>
                <a:spcPts val="695"/>
              </a:spcBef>
              <a:buClr>
                <a:srgbClr val="FF9B4E"/>
              </a:buClr>
              <a:buChar char="•"/>
              <a:tabLst>
                <a:tab pos="736600" algn="l"/>
                <a:tab pos="737235" algn="l"/>
              </a:tabLst>
            </a:pPr>
            <a:r>
              <a:rPr lang="ru-RU" sz="1550" spc="-25" dirty="0">
                <a:solidFill>
                  <a:srgbClr val="001E4A"/>
                </a:solidFill>
                <a:latin typeface="Arial"/>
                <a:cs typeface="Arial"/>
              </a:rPr>
              <a:t>Пациент выглядит очень слабым и отстаёт от основных этапов физического и умственного развития</a:t>
            </a:r>
            <a:endParaRPr sz="2350" dirty="0">
              <a:latin typeface="Times New Roman"/>
              <a:cs typeface="Times New Roman"/>
            </a:endParaRPr>
          </a:p>
          <a:p>
            <a:pPr marL="279400" indent="-219710">
              <a:lnSpc>
                <a:spcPct val="100000"/>
              </a:lnSpc>
              <a:buClr>
                <a:srgbClr val="F66E0A"/>
              </a:buClr>
              <a:buFont typeface="Arial"/>
              <a:buChar char="•"/>
              <a:tabLst>
                <a:tab pos="279400" algn="l"/>
                <a:tab pos="280035" algn="l"/>
              </a:tabLst>
            </a:pPr>
            <a:r>
              <a:rPr lang="ru-RU" spc="-10" dirty="0">
                <a:solidFill>
                  <a:srgbClr val="000000"/>
                </a:solidFill>
              </a:rPr>
              <a:t>История проявления болезни</a:t>
            </a:r>
            <a:r>
              <a:rPr sz="1575" spc="-7" baseline="23809" dirty="0">
                <a:solidFill>
                  <a:srgbClr val="000000"/>
                </a:solidFill>
              </a:rPr>
              <a:t>1</a:t>
            </a:r>
            <a:endParaRPr sz="1575" baseline="23809" dirty="0"/>
          </a:p>
          <a:p>
            <a:pPr marL="803910" marR="55880" indent="-286385">
              <a:lnSpc>
                <a:spcPct val="104900"/>
              </a:lnSpc>
            </a:pPr>
            <a:r>
              <a:rPr b="0" spc="15" dirty="0">
                <a:solidFill>
                  <a:srgbClr val="F66E0A"/>
                </a:solidFill>
                <a:latin typeface="Courier New"/>
                <a:cs typeface="Courier New"/>
              </a:rPr>
              <a:t>o </a:t>
            </a:r>
            <a:r>
              <a:rPr lang="ru-RU" b="0" spc="-5" dirty="0">
                <a:solidFill>
                  <a:srgbClr val="000000"/>
                </a:solidFill>
              </a:rPr>
              <a:t>30-месячный пациент женского пола обратился к педиатру с гипотонией и отставанием от основных этапов физического и умственного развития. Её родители также сообщили о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0485" y="3210877"/>
            <a:ext cx="6249035" cy="130292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260"/>
              </a:spcBef>
              <a:buClr>
                <a:srgbClr val="F66E0A"/>
              </a:buClr>
              <a:buChar char="•"/>
              <a:tabLst>
                <a:tab pos="298450" algn="l"/>
                <a:tab pos="299085" algn="l"/>
              </a:tabLst>
            </a:pPr>
            <a:r>
              <a:rPr lang="ru-RU" sz="1550" spc="-15" dirty="0">
                <a:latin typeface="Arial"/>
                <a:cs typeface="Arial"/>
              </a:rPr>
              <a:t>Вегетативных симптомах (птоз, заложенность носа и </a:t>
            </a:r>
            <a:r>
              <a:rPr lang="ru-RU" sz="1550" spc="-15" dirty="0" err="1">
                <a:latin typeface="Arial"/>
                <a:cs typeface="Arial"/>
              </a:rPr>
              <a:t>гипергидроз</a:t>
            </a:r>
            <a:r>
              <a:rPr lang="ru-RU" sz="1550" spc="-15" dirty="0">
                <a:latin typeface="Arial"/>
                <a:cs typeface="Arial"/>
              </a:rPr>
              <a:t>)</a:t>
            </a:r>
            <a:endParaRPr sz="155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170"/>
              </a:spcBef>
              <a:buClr>
                <a:srgbClr val="F66E0A"/>
              </a:buClr>
              <a:buChar char="•"/>
              <a:tabLst>
                <a:tab pos="298450" algn="l"/>
                <a:tab pos="299085" algn="l"/>
              </a:tabLst>
            </a:pPr>
            <a:r>
              <a:rPr lang="ru-RU" sz="1550" spc="15" dirty="0">
                <a:latin typeface="Arial"/>
                <a:cs typeface="Arial"/>
              </a:rPr>
              <a:t>Дистонических движениях</a:t>
            </a:r>
            <a:endParaRPr sz="155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165"/>
              </a:spcBef>
              <a:buClr>
                <a:srgbClr val="F66E0A"/>
              </a:buClr>
              <a:buChar char="•"/>
              <a:tabLst>
                <a:tab pos="298450" algn="l"/>
                <a:tab pos="299085" algn="l"/>
              </a:tabLst>
            </a:pPr>
            <a:r>
              <a:rPr lang="ru-RU" sz="1550" spc="5" dirty="0">
                <a:latin typeface="Arial"/>
                <a:cs typeface="Arial"/>
              </a:rPr>
              <a:t>Раздражительности при приёме пищи и во сне</a:t>
            </a:r>
            <a:endParaRPr sz="155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170"/>
              </a:spcBef>
              <a:buClr>
                <a:srgbClr val="F66E0A"/>
              </a:buClr>
              <a:buChar char="•"/>
              <a:tabLst>
                <a:tab pos="298450" algn="l"/>
                <a:tab pos="299085" algn="l"/>
              </a:tabLst>
            </a:pPr>
            <a:r>
              <a:rPr lang="ru-RU" sz="1550" spc="15" dirty="0">
                <a:latin typeface="Arial"/>
                <a:cs typeface="Arial"/>
              </a:rPr>
              <a:t>Возможном </a:t>
            </a:r>
            <a:r>
              <a:rPr lang="ru-RU" sz="1550" b="1" spc="-5" dirty="0" err="1">
                <a:latin typeface="Arial"/>
                <a:cs typeface="Arial"/>
              </a:rPr>
              <a:t>окулогирном</a:t>
            </a:r>
            <a:r>
              <a:rPr lang="ru-RU" sz="1550" b="1" spc="-5" dirty="0">
                <a:latin typeface="Arial"/>
                <a:cs typeface="Arial"/>
              </a:rPr>
              <a:t> кризе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050" y="4516120"/>
            <a:ext cx="2404110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7175" indent="-219710">
              <a:lnSpc>
                <a:spcPct val="100000"/>
              </a:lnSpc>
              <a:spcBef>
                <a:spcPts val="125"/>
              </a:spcBef>
              <a:buClr>
                <a:srgbClr val="F66E0A"/>
              </a:buClr>
              <a:buFont typeface="Arial"/>
              <a:buChar char="•"/>
              <a:tabLst>
                <a:tab pos="257175" algn="l"/>
                <a:tab pos="257810" algn="l"/>
              </a:tabLst>
            </a:pPr>
            <a:r>
              <a:rPr lang="ru-RU" sz="1550" b="1" spc="20" dirty="0">
                <a:latin typeface="Arial"/>
                <a:cs typeface="Arial"/>
              </a:rPr>
              <a:t>Анамнез</a:t>
            </a:r>
            <a:r>
              <a:rPr sz="1550" b="1" dirty="0">
                <a:latin typeface="Arial"/>
                <a:cs typeface="Arial"/>
              </a:rPr>
              <a:t>:</a:t>
            </a:r>
            <a:r>
              <a:rPr sz="1575" b="1" baseline="23809" dirty="0">
                <a:latin typeface="Arial"/>
                <a:cs typeface="Arial"/>
              </a:rPr>
              <a:t>1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2967" y="4756086"/>
            <a:ext cx="2504440" cy="53604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260"/>
              </a:spcBef>
              <a:buClr>
                <a:srgbClr val="F66E0A"/>
              </a:buClr>
              <a:buChar char="•"/>
              <a:tabLst>
                <a:tab pos="298450" algn="l"/>
                <a:tab pos="299085" algn="l"/>
              </a:tabLst>
            </a:pPr>
            <a:r>
              <a:rPr lang="ru-RU" sz="1550" spc="-10" dirty="0">
                <a:latin typeface="Arial"/>
                <a:cs typeface="Arial"/>
              </a:rPr>
              <a:t>Нормальные  роды</a:t>
            </a:r>
            <a:endParaRPr sz="155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170"/>
              </a:spcBef>
              <a:buClr>
                <a:srgbClr val="F66E0A"/>
              </a:buClr>
              <a:buChar char="•"/>
              <a:tabLst>
                <a:tab pos="298450" algn="l"/>
                <a:tab pos="299085" algn="l"/>
              </a:tabLst>
            </a:pPr>
            <a:r>
              <a:rPr lang="ru-RU" sz="1550" spc="15" dirty="0">
                <a:latin typeface="Arial"/>
                <a:cs typeface="Arial"/>
              </a:rPr>
              <a:t>Оба родителя здоровы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75439" y="1393850"/>
            <a:ext cx="3632200" cy="287258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80035" marR="566420">
              <a:lnSpc>
                <a:spcPts val="2030"/>
              </a:lnSpc>
              <a:spcBef>
                <a:spcPts val="200"/>
              </a:spcBef>
            </a:pPr>
            <a:r>
              <a:rPr lang="ru-RU" sz="1700" dirty="0">
                <a:solidFill>
                  <a:srgbClr val="FFFFFF"/>
                </a:solidFill>
                <a:latin typeface="Arial"/>
                <a:cs typeface="Arial"/>
              </a:rPr>
              <a:t>Примерно к 2-3 месяцам она вдруг начала смотреть вверх и вправо.</a:t>
            </a:r>
          </a:p>
          <a:p>
            <a:pPr marL="280035" marR="566420">
              <a:lnSpc>
                <a:spcPts val="2030"/>
              </a:lnSpc>
              <a:spcBef>
                <a:spcPts val="200"/>
              </a:spcBef>
            </a:pPr>
            <a:r>
              <a:rPr lang="ru-RU" sz="1700" dirty="0">
                <a:solidFill>
                  <a:srgbClr val="FFFFFF"/>
                </a:solidFill>
                <a:latin typeface="Arial"/>
                <a:cs typeface="Arial"/>
              </a:rPr>
              <a:t>Иногда эти приступы длились несколько секунд, иногда – несколько часов. Во время этих приступов её тело часто выгибалось дугой, и она сжимала кулаки, хотя это происходило не всегда.</a:t>
            </a:r>
            <a:r>
              <a:rPr sz="1650" spc="-30" baseline="27777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50" baseline="27777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6743" y="325150"/>
            <a:ext cx="10638790" cy="86241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pc="15" dirty="0"/>
              <a:t>К детскому неврологу обратился 30-месячный пациент женского пола</a:t>
            </a:r>
            <a:endParaRPr spc="35" dirty="0"/>
          </a:p>
        </p:txBody>
      </p:sp>
      <p:sp>
        <p:nvSpPr>
          <p:cNvPr id="9" name="object 9"/>
          <p:cNvSpPr/>
          <p:nvPr/>
        </p:nvSpPr>
        <p:spPr>
          <a:xfrm>
            <a:off x="8072501" y="4276725"/>
            <a:ext cx="3119247" cy="9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86700" y="4810125"/>
            <a:ext cx="3619500" cy="654025"/>
          </a:xfrm>
          <a:prstGeom prst="rect">
            <a:avLst/>
          </a:prstGeom>
          <a:solidFill>
            <a:srgbClr val="39395E"/>
          </a:solidFill>
        </p:spPr>
        <p:txBody>
          <a:bodyPr vert="horz" wrap="square" lIns="0" tIns="0" rIns="0" bIns="0" rtlCol="0">
            <a:spAutoFit/>
          </a:bodyPr>
          <a:lstStyle/>
          <a:p>
            <a:pPr marL="132080" marR="116205" indent="133350">
              <a:lnSpc>
                <a:spcPts val="1730"/>
              </a:lnSpc>
            </a:pPr>
            <a:r>
              <a:rPr lang="ru-RU" sz="1550" spc="20" dirty="0">
                <a:solidFill>
                  <a:srgbClr val="FFFFFF"/>
                </a:solidFill>
                <a:latin typeface="Arial"/>
                <a:cs typeface="Arial"/>
              </a:rPr>
              <a:t>Чтобы посмотреть обучающее видео по </a:t>
            </a:r>
            <a:r>
              <a:rPr lang="ru-RU" sz="1550" spc="20" dirty="0" err="1">
                <a:solidFill>
                  <a:srgbClr val="FFFFFF"/>
                </a:solidFill>
                <a:latin typeface="Arial"/>
                <a:cs typeface="Arial"/>
              </a:rPr>
              <a:t>окулогирным</a:t>
            </a:r>
            <a:r>
              <a:rPr lang="ru-RU" sz="1550" spc="20" dirty="0">
                <a:solidFill>
                  <a:srgbClr val="FFFFFF"/>
                </a:solidFill>
                <a:latin typeface="Arial"/>
                <a:cs typeface="Arial"/>
              </a:rPr>
              <a:t> кризам у 10-летней девочки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ru-RU" sz="1550" u="heavy" spc="15" dirty="0">
                <a:solidFill>
                  <a:srgbClr val="F89F5E"/>
                </a:solidFill>
                <a:uFill>
                  <a:solidFill>
                    <a:srgbClr val="F89F5E"/>
                  </a:solidFill>
                </a:uFill>
                <a:latin typeface="Arial"/>
                <a:cs typeface="Arial"/>
                <a:hlinkClick r:id="rId3"/>
              </a:rPr>
              <a:t>нажмите сюда</a:t>
            </a:r>
            <a:r>
              <a:rPr sz="1575" spc="15" baseline="23809" dirty="0">
                <a:solidFill>
                  <a:srgbClr val="F89F5E"/>
                </a:solidFill>
                <a:latin typeface="Arial"/>
                <a:cs typeface="Arial"/>
              </a:rPr>
              <a:t>2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8955" y="6579735"/>
            <a:ext cx="3792854" cy="1212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  <a:tabLst>
                <a:tab pos="310515" algn="l"/>
              </a:tabLst>
            </a:pPr>
            <a:fld id="{81D60167-4931-47E6-BA6A-407CBD079E47}" type="slidenum"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45</a:t>
            </a:fld>
            <a:r>
              <a:rPr sz="650" spc="10" dirty="0">
                <a:solidFill>
                  <a:srgbClr val="888888"/>
                </a:solidFill>
                <a:latin typeface="Arial"/>
                <a:cs typeface="Arial"/>
              </a:rPr>
              <a:t>	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f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d e 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n d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650" spc="15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f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2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t i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 n a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u s</a:t>
            </a:r>
            <a:r>
              <a:rPr sz="6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4505" y="6033452"/>
            <a:ext cx="720280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latin typeface="Arial"/>
                <a:cs typeface="Arial"/>
              </a:rPr>
              <a:t>1. </a:t>
            </a:r>
            <a:r>
              <a:rPr sz="800" dirty="0">
                <a:latin typeface="Arial"/>
                <a:cs typeface="Arial"/>
              </a:rPr>
              <a:t>Kurian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MA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and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Dale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RC.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Continuum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(Minneap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Minn)</a:t>
            </a:r>
            <a:r>
              <a:rPr sz="800" i="1" spc="-11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2016;22:1159–1185;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Suthar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R,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Teaching </a:t>
            </a:r>
            <a:r>
              <a:rPr sz="800" spc="10" dirty="0">
                <a:latin typeface="Arial"/>
                <a:cs typeface="Arial"/>
              </a:rPr>
              <a:t>Video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NeuroImages: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Neurology</a:t>
            </a:r>
            <a:r>
              <a:rPr sz="800" spc="5" dirty="0">
                <a:latin typeface="Arial"/>
                <a:cs typeface="Arial"/>
              </a:rPr>
              <a:t>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2019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Jan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1;92(1):e82.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7712" y="6500812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527"/>
                </a:lnTo>
              </a:path>
            </a:pathLst>
          </a:custGeom>
          <a:ln w="9534">
            <a:solidFill>
              <a:srgbClr val="4D4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925" y="282193"/>
            <a:ext cx="9613900" cy="41421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30"/>
              </a:spcBef>
            </a:pPr>
            <a:r>
              <a:rPr lang="ru-RU" spc="30" dirty="0"/>
              <a:t>Дефицит AADC вызван мутациями в гене </a:t>
            </a:r>
            <a:r>
              <a:rPr lang="en-US" sz="2900" b="1" i="1" spc="-85" dirty="0">
                <a:latin typeface="Arial Black"/>
                <a:cs typeface="Arial Black"/>
              </a:rPr>
              <a:t>D</a:t>
            </a:r>
            <a:r>
              <a:rPr sz="2900" b="1" i="1" spc="-85" dirty="0">
                <a:latin typeface="Arial Black"/>
                <a:cs typeface="Arial Black"/>
              </a:rPr>
              <a:t>DC</a:t>
            </a:r>
            <a:endParaRPr sz="29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9412" y="1534731"/>
            <a:ext cx="11050587" cy="14804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17500" marR="802005" indent="-267335">
              <a:lnSpc>
                <a:spcPct val="100899"/>
              </a:lnSpc>
              <a:spcBef>
                <a:spcPts val="80"/>
              </a:spcBef>
              <a:buClr>
                <a:srgbClr val="ED7623"/>
              </a:buClr>
              <a:buChar char="•"/>
              <a:tabLst>
                <a:tab pos="317500" algn="l"/>
                <a:tab pos="318135" algn="l"/>
              </a:tabLst>
            </a:pPr>
            <a:r>
              <a:rPr lang="ru-RU" spc="-10" dirty="0">
                <a:latin typeface="Arial"/>
                <a:cs typeface="Arial"/>
              </a:rPr>
              <a:t>В настоящее время известно 79 вызывающих заболевание вариантов мутаций, как с гомозиготными, так и со сложными гетерозиготными мутациями у пациентов с дефицитом AADC</a:t>
            </a:r>
            <a:r>
              <a:rPr sz="1800" spc="7" baseline="25462" dirty="0">
                <a:latin typeface="Arial"/>
                <a:cs typeface="Arial"/>
              </a:rPr>
              <a:t>1</a:t>
            </a:r>
            <a:endParaRPr sz="1800" baseline="25462" dirty="0">
              <a:latin typeface="Arial"/>
              <a:cs typeface="Arial"/>
            </a:endParaRPr>
          </a:p>
          <a:p>
            <a:pPr marL="317500" indent="-267335">
              <a:lnSpc>
                <a:spcPct val="100000"/>
              </a:lnSpc>
              <a:spcBef>
                <a:spcPts val="620"/>
              </a:spcBef>
              <a:buClr>
                <a:srgbClr val="ED7623"/>
              </a:buClr>
              <a:buChar char="•"/>
              <a:tabLst>
                <a:tab pos="317500" algn="l"/>
                <a:tab pos="318135" algn="l"/>
              </a:tabLst>
            </a:pPr>
            <a:r>
              <a:rPr sz="1800" spc="-35" dirty="0">
                <a:latin typeface="Arial"/>
                <a:cs typeface="Arial"/>
              </a:rPr>
              <a:t>IVS6+4A&gt;T/ </a:t>
            </a:r>
            <a:r>
              <a:rPr sz="1800" spc="-20" dirty="0">
                <a:latin typeface="Arial"/>
                <a:cs typeface="Arial"/>
              </a:rPr>
              <a:t>c.714+4A&gt;T </a:t>
            </a:r>
            <a:r>
              <a:rPr lang="ru-RU" spc="-15" dirty="0">
                <a:latin typeface="Arial"/>
                <a:cs typeface="Arial"/>
              </a:rPr>
              <a:t>является наиболее распространенным вариантом среди всех 79 известных вариантов, вызывающих заболевание</a:t>
            </a:r>
            <a:r>
              <a:rPr sz="1800" spc="-22" baseline="23148" dirty="0">
                <a:latin typeface="Arial"/>
                <a:cs typeface="Arial"/>
              </a:rPr>
              <a:t>1,2</a:t>
            </a:r>
            <a:endParaRPr sz="1800" baseline="23148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300" y="4562538"/>
            <a:ext cx="11215751" cy="833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52194" y="4826698"/>
            <a:ext cx="10103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solidFill>
                  <a:srgbClr val="FFFFFF"/>
                </a:solidFill>
                <a:latin typeface="Arial"/>
                <a:cs typeface="Arial"/>
              </a:rPr>
              <a:t>Четкой взаимосвязи между тяжестью дефицита AADC и конкретными известными вариантами не установлено</a:t>
            </a:r>
            <a:r>
              <a:rPr sz="1600" baseline="23148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 baseline="23148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86151" y="3386201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291"/>
                </a:moveTo>
                <a:lnTo>
                  <a:pt x="0" y="0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72701" y="3719576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31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44026" y="3719576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47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77451" y="3567176"/>
            <a:ext cx="95250" cy="304800"/>
          </a:xfrm>
          <a:custGeom>
            <a:avLst/>
            <a:gdLst/>
            <a:ahLst/>
            <a:cxnLst/>
            <a:rect l="l" t="t" r="r" b="b"/>
            <a:pathLst>
              <a:path w="95250" h="304800">
                <a:moveTo>
                  <a:pt x="0" y="304800"/>
                </a:moveTo>
                <a:lnTo>
                  <a:pt x="95250" y="304800"/>
                </a:lnTo>
                <a:lnTo>
                  <a:pt x="9525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77451" y="3567176"/>
            <a:ext cx="95250" cy="304800"/>
          </a:xfrm>
          <a:custGeom>
            <a:avLst/>
            <a:gdLst/>
            <a:ahLst/>
            <a:cxnLst/>
            <a:rect l="l" t="t" r="r" b="b"/>
            <a:pathLst>
              <a:path w="95250" h="304800">
                <a:moveTo>
                  <a:pt x="0" y="304800"/>
                </a:moveTo>
                <a:lnTo>
                  <a:pt x="95250" y="304800"/>
                </a:lnTo>
                <a:lnTo>
                  <a:pt x="9525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34">
            <a:solidFill>
              <a:srgbClr val="009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81175" y="371957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172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5837" y="371957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4900" y="3567176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857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2037" y="3567176"/>
            <a:ext cx="85725" cy="304800"/>
          </a:xfrm>
          <a:custGeom>
            <a:avLst/>
            <a:gdLst/>
            <a:ahLst/>
            <a:cxnLst/>
            <a:rect l="l" t="t" r="r" b="b"/>
            <a:pathLst>
              <a:path w="85725" h="304800">
                <a:moveTo>
                  <a:pt x="0" y="304800"/>
                </a:moveTo>
                <a:lnTo>
                  <a:pt x="85725" y="304800"/>
                </a:lnTo>
                <a:lnTo>
                  <a:pt x="8572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34">
            <a:solidFill>
              <a:srgbClr val="0090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19876" y="3719576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849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10450" y="3719576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083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15251" y="3719576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2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81950" y="3719576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34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01301" y="3719576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05251" y="3719576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42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05350" y="3719576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899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81701" y="3719576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72326" y="3719576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799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24126" y="3719576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42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19451" y="3719576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0" y="0"/>
                </a:moveTo>
                <a:lnTo>
                  <a:pt x="80899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63126" y="3381375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975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34376" y="3381375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975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9826" y="3381375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975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91101" y="3381375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975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24150" y="3095625"/>
            <a:ext cx="514350" cy="285750"/>
          </a:xfrm>
          <a:prstGeom prst="rect">
            <a:avLst/>
          </a:prstGeom>
          <a:solidFill>
            <a:srgbClr val="39395E"/>
          </a:solidFill>
        </p:spPr>
        <p:txBody>
          <a:bodyPr vert="horz" wrap="square" lIns="0" tIns="6794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53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90625" y="3086100"/>
            <a:ext cx="514350" cy="285750"/>
          </a:xfrm>
          <a:custGeom>
            <a:avLst/>
            <a:gdLst/>
            <a:ahLst/>
            <a:cxnLst/>
            <a:rect l="l" t="t" r="r" b="b"/>
            <a:pathLst>
              <a:path w="514350" h="285750">
                <a:moveTo>
                  <a:pt x="0" y="285750"/>
                </a:moveTo>
                <a:lnTo>
                  <a:pt x="514350" y="285750"/>
                </a:lnTo>
                <a:lnTo>
                  <a:pt x="5143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379474" y="3140392"/>
            <a:ext cx="1397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33850" y="3095625"/>
            <a:ext cx="514350" cy="285750"/>
          </a:xfrm>
          <a:prstGeom prst="rect">
            <a:avLst/>
          </a:prstGeom>
          <a:solidFill>
            <a:srgbClr val="39395E"/>
          </a:solidFill>
        </p:spPr>
        <p:txBody>
          <a:bodyPr vert="horz" wrap="square" lIns="0" tIns="67945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53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62600" y="3095625"/>
            <a:ext cx="514350" cy="285750"/>
          </a:xfrm>
          <a:prstGeom prst="rect">
            <a:avLst/>
          </a:prstGeom>
          <a:solidFill>
            <a:srgbClr val="39395E"/>
          </a:solidFill>
        </p:spPr>
        <p:txBody>
          <a:bodyPr vert="horz" wrap="square" lIns="0" tIns="6794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53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29500" y="3090862"/>
            <a:ext cx="514350" cy="285750"/>
          </a:xfrm>
          <a:prstGeom prst="rect">
            <a:avLst/>
          </a:prstGeom>
          <a:solidFill>
            <a:srgbClr val="39395E"/>
          </a:solidFill>
        </p:spPr>
        <p:txBody>
          <a:bodyPr vert="horz" wrap="square" lIns="0" tIns="7302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57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020175" y="3095625"/>
            <a:ext cx="514350" cy="285750"/>
          </a:xfrm>
          <a:prstGeom prst="rect">
            <a:avLst/>
          </a:prstGeom>
          <a:solidFill>
            <a:srgbClr val="39395E"/>
          </a:solidFill>
        </p:spPr>
        <p:txBody>
          <a:bodyPr vert="horz" wrap="square" lIns="0" tIns="67945" rIns="0" bIns="0" rtlCol="0">
            <a:spAutoFit/>
          </a:bodyPr>
          <a:lstStyle/>
          <a:p>
            <a:pPr marL="16510" algn="ctr">
              <a:lnSpc>
                <a:spcPct val="100000"/>
              </a:lnSpc>
              <a:spcBef>
                <a:spcPts val="53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23950" y="3562350"/>
            <a:ext cx="657225" cy="304800"/>
          </a:xfrm>
          <a:custGeom>
            <a:avLst/>
            <a:gdLst/>
            <a:ahLst/>
            <a:cxnLst/>
            <a:rect l="l" t="t" r="r" b="b"/>
            <a:pathLst>
              <a:path w="657225" h="304800">
                <a:moveTo>
                  <a:pt x="0" y="304800"/>
                </a:moveTo>
                <a:lnTo>
                  <a:pt x="657225" y="304800"/>
                </a:lnTo>
                <a:lnTo>
                  <a:pt x="65722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318260" y="3594734"/>
            <a:ext cx="274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sz="12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114550" y="3562350"/>
            <a:ext cx="371475" cy="304800"/>
          </a:xfrm>
          <a:custGeom>
            <a:avLst/>
            <a:gdLst/>
            <a:ahLst/>
            <a:cxnLst/>
            <a:rect l="l" t="t" r="r" b="b"/>
            <a:pathLst>
              <a:path w="371475" h="304800">
                <a:moveTo>
                  <a:pt x="0" y="304800"/>
                </a:moveTo>
                <a:lnTo>
                  <a:pt x="371475" y="304800"/>
                </a:lnTo>
                <a:lnTo>
                  <a:pt x="37147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232660" y="3548697"/>
            <a:ext cx="13335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495675" y="3562350"/>
            <a:ext cx="409575" cy="304800"/>
          </a:xfrm>
          <a:custGeom>
            <a:avLst/>
            <a:gdLst/>
            <a:ahLst/>
            <a:cxnLst/>
            <a:rect l="l" t="t" r="r" b="b"/>
            <a:pathLst>
              <a:path w="409575" h="304800">
                <a:moveTo>
                  <a:pt x="0" y="304800"/>
                </a:moveTo>
                <a:lnTo>
                  <a:pt x="409575" y="304800"/>
                </a:lnTo>
                <a:lnTo>
                  <a:pt x="40957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633215" y="3548697"/>
            <a:ext cx="13652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50" spc="1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257675" y="3562350"/>
            <a:ext cx="447675" cy="304800"/>
          </a:xfrm>
          <a:custGeom>
            <a:avLst/>
            <a:gdLst/>
            <a:ahLst/>
            <a:cxnLst/>
            <a:rect l="l" t="t" r="r" b="b"/>
            <a:pathLst>
              <a:path w="447675" h="304800">
                <a:moveTo>
                  <a:pt x="0" y="304800"/>
                </a:moveTo>
                <a:lnTo>
                  <a:pt x="447675" y="304800"/>
                </a:lnTo>
                <a:lnTo>
                  <a:pt x="44767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411345" y="3548697"/>
            <a:ext cx="13652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50" spc="1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972050" y="3562350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304800"/>
                </a:moveTo>
                <a:lnTo>
                  <a:pt x="266700" y="304800"/>
                </a:lnTo>
                <a:lnTo>
                  <a:pt x="2667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039995" y="3548697"/>
            <a:ext cx="13335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553075" y="3562350"/>
            <a:ext cx="314325" cy="304800"/>
          </a:xfrm>
          <a:custGeom>
            <a:avLst/>
            <a:gdLst/>
            <a:ahLst/>
            <a:cxnLst/>
            <a:rect l="l" t="t" r="r" b="b"/>
            <a:pathLst>
              <a:path w="314325" h="304800">
                <a:moveTo>
                  <a:pt x="0" y="304800"/>
                </a:moveTo>
                <a:lnTo>
                  <a:pt x="314325" y="304800"/>
                </a:lnTo>
                <a:lnTo>
                  <a:pt x="31432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644134" y="3548697"/>
            <a:ext cx="13716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50" spc="1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181725" y="356235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188328" y="3617848"/>
            <a:ext cx="23114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5" dirty="0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sz="95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715125" y="3562350"/>
            <a:ext cx="257175" cy="304800"/>
          </a:xfrm>
          <a:custGeom>
            <a:avLst/>
            <a:gdLst/>
            <a:ahLst/>
            <a:cxnLst/>
            <a:rect l="l" t="t" r="r" b="b"/>
            <a:pathLst>
              <a:path w="257175" h="304800">
                <a:moveTo>
                  <a:pt x="0" y="304800"/>
                </a:moveTo>
                <a:lnTo>
                  <a:pt x="257175" y="304800"/>
                </a:lnTo>
                <a:lnTo>
                  <a:pt x="25717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777608" y="3548697"/>
            <a:ext cx="13652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50" spc="1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686675" y="3562350"/>
            <a:ext cx="295275" cy="304800"/>
          </a:xfrm>
          <a:custGeom>
            <a:avLst/>
            <a:gdLst/>
            <a:ahLst/>
            <a:cxnLst/>
            <a:rect l="l" t="t" r="r" b="b"/>
            <a:pathLst>
              <a:path w="295275" h="304800">
                <a:moveTo>
                  <a:pt x="0" y="304800"/>
                </a:moveTo>
                <a:lnTo>
                  <a:pt x="295275" y="304800"/>
                </a:lnTo>
                <a:lnTo>
                  <a:pt x="29527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764526" y="3548697"/>
            <a:ext cx="13652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50" spc="1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324850" y="3562350"/>
            <a:ext cx="314325" cy="304800"/>
          </a:xfrm>
          <a:custGeom>
            <a:avLst/>
            <a:gdLst/>
            <a:ahLst/>
            <a:cxnLst/>
            <a:rect l="l" t="t" r="r" b="b"/>
            <a:pathLst>
              <a:path w="314325" h="304800">
                <a:moveTo>
                  <a:pt x="0" y="304800"/>
                </a:moveTo>
                <a:lnTo>
                  <a:pt x="314325" y="304800"/>
                </a:lnTo>
                <a:lnTo>
                  <a:pt x="31432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415401" y="3548697"/>
            <a:ext cx="13652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50" spc="1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953500" y="3562350"/>
            <a:ext cx="657225" cy="304800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71120" rIns="0" bIns="0" rtlCol="0">
            <a:spAutoFit/>
          </a:bodyPr>
          <a:lstStyle/>
          <a:p>
            <a:pPr marL="196215">
              <a:lnSpc>
                <a:spcPct val="100000"/>
              </a:lnSpc>
              <a:spcBef>
                <a:spcPts val="560"/>
              </a:spcBef>
            </a:pPr>
            <a:r>
              <a:rPr sz="950" spc="-5" dirty="0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sz="9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25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800350" y="3562350"/>
            <a:ext cx="371475" cy="304800"/>
          </a:xfrm>
          <a:custGeom>
            <a:avLst/>
            <a:gdLst/>
            <a:ahLst/>
            <a:cxnLst/>
            <a:rect l="l" t="t" r="r" b="b"/>
            <a:pathLst>
              <a:path w="371475" h="304800">
                <a:moveTo>
                  <a:pt x="0" y="304800"/>
                </a:moveTo>
                <a:lnTo>
                  <a:pt x="371475" y="304800"/>
                </a:lnTo>
                <a:lnTo>
                  <a:pt x="37147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913379" y="3548697"/>
            <a:ext cx="13652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50" spc="1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452625" y="3376676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187706"/>
                </a:moveTo>
                <a:lnTo>
                  <a:pt x="0" y="0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09876" y="387197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162941"/>
                </a:moveTo>
                <a:lnTo>
                  <a:pt x="0" y="0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91601" y="3871976"/>
            <a:ext cx="1905" cy="163195"/>
          </a:xfrm>
          <a:custGeom>
            <a:avLst/>
            <a:gdLst/>
            <a:ahLst/>
            <a:cxnLst/>
            <a:rect l="l" t="t" r="r" b="b"/>
            <a:pathLst>
              <a:path w="1904" h="163195">
                <a:moveTo>
                  <a:pt x="1397" y="162941"/>
                </a:moveTo>
                <a:lnTo>
                  <a:pt x="0" y="0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853676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825101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787001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815451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786876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748776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86801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58226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120126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548626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520051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67626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139051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100951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15176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586601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548501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072251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34151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005576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43601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15026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76926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900676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872101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834001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9626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91051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52951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67151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338576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300476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671826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643251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605151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86026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957451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919351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28687" y="3710051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147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43151" y="3371850"/>
            <a:ext cx="0" cy="350520"/>
          </a:xfrm>
          <a:custGeom>
            <a:avLst/>
            <a:gdLst/>
            <a:ahLst/>
            <a:cxnLst/>
            <a:rect l="l" t="t" r="r" b="b"/>
            <a:pathLst>
              <a:path h="350520">
                <a:moveTo>
                  <a:pt x="0" y="0"/>
                </a:moveTo>
                <a:lnTo>
                  <a:pt x="0" y="350012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157976" y="3381375"/>
            <a:ext cx="0" cy="344805"/>
          </a:xfrm>
          <a:custGeom>
            <a:avLst/>
            <a:gdLst/>
            <a:ahLst/>
            <a:cxnLst/>
            <a:rect l="l" t="t" r="r" b="b"/>
            <a:pathLst>
              <a:path h="344804">
                <a:moveTo>
                  <a:pt x="0" y="0"/>
                </a:moveTo>
                <a:lnTo>
                  <a:pt x="0" y="344805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14776" y="3381375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8074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748276" y="3381375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38074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015226" y="3371850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142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015226" y="3500501"/>
            <a:ext cx="1007744" cy="0"/>
          </a:xfrm>
          <a:custGeom>
            <a:avLst/>
            <a:gdLst/>
            <a:ahLst/>
            <a:cxnLst/>
            <a:rect l="l" t="t" r="r" b="b"/>
            <a:pathLst>
              <a:path w="1007745">
                <a:moveTo>
                  <a:pt x="0" y="0"/>
                </a:moveTo>
                <a:lnTo>
                  <a:pt x="1007237" y="0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243826" y="3490976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229362"/>
                </a:moveTo>
                <a:lnTo>
                  <a:pt x="0" y="0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1040512" y="3571240"/>
            <a:ext cx="142875" cy="302260"/>
          </a:xfrm>
          <a:prstGeom prst="rect">
            <a:avLst/>
          </a:prstGeom>
        </p:spPr>
        <p:txBody>
          <a:bodyPr vert="vert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800" spc="-10" dirty="0">
                <a:latin typeface="Arial"/>
                <a:cs typeface="Arial"/>
              </a:rPr>
              <a:t>3</a:t>
            </a:r>
            <a:r>
              <a:rPr sz="800" spc="-35" dirty="0">
                <a:latin typeface="Arial"/>
                <a:cs typeface="Arial"/>
              </a:rPr>
              <a:t>’</a:t>
            </a:r>
            <a:r>
              <a:rPr sz="800" spc="-70" dirty="0">
                <a:latin typeface="Arial"/>
                <a:cs typeface="Arial"/>
              </a:rPr>
              <a:t>U</a:t>
            </a:r>
            <a:r>
              <a:rPr sz="800" spc="-55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R</a:t>
            </a:r>
            <a:endParaRPr sz="80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9987026" y="3567176"/>
            <a:ext cx="1038225" cy="304800"/>
          </a:xfrm>
          <a:custGeom>
            <a:avLst/>
            <a:gdLst/>
            <a:ahLst/>
            <a:cxnLst/>
            <a:rect l="l" t="t" r="r" b="b"/>
            <a:pathLst>
              <a:path w="1038225" h="304800">
                <a:moveTo>
                  <a:pt x="0" y="304800"/>
                </a:moveTo>
                <a:lnTo>
                  <a:pt x="1038225" y="304800"/>
                </a:lnTo>
                <a:lnTo>
                  <a:pt x="103822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987026" y="3567176"/>
            <a:ext cx="1038225" cy="304800"/>
          </a:xfrm>
          <a:custGeom>
            <a:avLst/>
            <a:gdLst/>
            <a:ahLst/>
            <a:cxnLst/>
            <a:rect l="l" t="t" r="r" b="b"/>
            <a:pathLst>
              <a:path w="1038225" h="304800">
                <a:moveTo>
                  <a:pt x="0" y="304800"/>
                </a:moveTo>
                <a:lnTo>
                  <a:pt x="1038225" y="304800"/>
                </a:lnTo>
                <a:lnTo>
                  <a:pt x="103822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10340340" y="3594734"/>
            <a:ext cx="350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Calibri"/>
                <a:cs typeface="Calibri"/>
              </a:rPr>
              <a:t>Ex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15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84504" y="5890957"/>
            <a:ext cx="8330943" cy="2981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ru-RU" sz="800" dirty="0">
                <a:latin typeface="Arial"/>
                <a:cs typeface="Arial"/>
              </a:rPr>
              <a:t>AADC, декарбоксилаза ароматических аминокислот; DDC, </a:t>
            </a:r>
            <a:r>
              <a:rPr lang="ru-RU" sz="800" dirty="0" err="1">
                <a:latin typeface="Arial"/>
                <a:cs typeface="Arial"/>
              </a:rPr>
              <a:t>допа</a:t>
            </a:r>
            <a:r>
              <a:rPr lang="ru-RU" sz="800" dirty="0">
                <a:latin typeface="Arial"/>
                <a:cs typeface="Arial"/>
              </a:rPr>
              <a:t>-декарбоксилаза; </a:t>
            </a:r>
            <a:r>
              <a:rPr lang="ru-RU" sz="800" dirty="0" err="1">
                <a:latin typeface="Arial"/>
                <a:cs typeface="Arial"/>
              </a:rPr>
              <a:t>Ex</a:t>
            </a:r>
            <a:r>
              <a:rPr lang="ru-RU" sz="800" dirty="0">
                <a:latin typeface="Arial"/>
                <a:cs typeface="Arial"/>
              </a:rPr>
              <a:t>, экзон; 3’UTR, 3’ </a:t>
            </a:r>
            <a:r>
              <a:rPr lang="ru-RU" sz="800" dirty="0" err="1">
                <a:latin typeface="Arial"/>
                <a:cs typeface="Arial"/>
              </a:rPr>
              <a:t>нетранслируемая</a:t>
            </a:r>
            <a:r>
              <a:rPr lang="ru-RU" sz="800" dirty="0">
                <a:latin typeface="Arial"/>
                <a:cs typeface="Arial"/>
              </a:rPr>
              <a:t> область; 5’UTR, 5’ </a:t>
            </a:r>
            <a:r>
              <a:rPr lang="ru-RU" sz="800" dirty="0" err="1">
                <a:latin typeface="Arial"/>
                <a:cs typeface="Arial"/>
              </a:rPr>
              <a:t>нетранслируемая</a:t>
            </a:r>
            <a:r>
              <a:rPr lang="ru-RU" sz="800" dirty="0">
                <a:latin typeface="Arial"/>
                <a:cs typeface="Arial"/>
              </a:rPr>
              <a:t> область.</a:t>
            </a: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800" spc="5" dirty="0">
                <a:latin typeface="Arial"/>
                <a:cs typeface="Arial"/>
              </a:rPr>
              <a:t>1.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Himmelreich</a:t>
            </a:r>
            <a:r>
              <a:rPr sz="800" spc="7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N,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Mol</a:t>
            </a:r>
            <a:r>
              <a:rPr sz="800" i="1" spc="-2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Genet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Metab.</a:t>
            </a:r>
            <a:r>
              <a:rPr sz="800" i="1" spc="-114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2019;127(1):12–22;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Hw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spc="-175" dirty="0">
                <a:latin typeface="Arial"/>
                <a:cs typeface="Arial"/>
              </a:rPr>
              <a:t>u</a:t>
            </a:r>
            <a:r>
              <a:rPr sz="900" spc="-175" dirty="0">
                <a:latin typeface="Calibri"/>
                <a:cs typeface="Calibri"/>
              </a:rPr>
              <a:t>E</a:t>
            </a:r>
            <a:r>
              <a:rPr sz="800" spc="-175" dirty="0">
                <a:latin typeface="Arial"/>
                <a:cs typeface="Arial"/>
              </a:rPr>
              <a:t>W</a:t>
            </a:r>
            <a:r>
              <a:rPr sz="900" spc="-175" dirty="0">
                <a:latin typeface="Calibri"/>
                <a:cs typeface="Calibri"/>
              </a:rPr>
              <a:t>1x</a:t>
            </a:r>
            <a:r>
              <a:rPr sz="900" spc="-160" dirty="0">
                <a:latin typeface="Calibri"/>
                <a:cs typeface="Calibri"/>
              </a:rPr>
              <a:t> </a:t>
            </a:r>
            <a:r>
              <a:rPr sz="800" spc="5" dirty="0">
                <a:latin typeface="Arial"/>
                <a:cs typeface="Arial"/>
              </a:rPr>
              <a:t>L,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JIMD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Rep.</a:t>
            </a:r>
            <a:r>
              <a:rPr sz="800" i="1" spc="-6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2018;40:1-6.</a:t>
            </a:r>
            <a:r>
              <a:rPr sz="800" dirty="0">
                <a:latin typeface="Arial"/>
                <a:cs typeface="Arial"/>
              </a:rPr>
              <a:t> doi:10.1007/8904_2017_54.</a:t>
            </a:r>
          </a:p>
        </p:txBody>
      </p:sp>
      <p:sp>
        <p:nvSpPr>
          <p:cNvPr id="115" name="object 115"/>
          <p:cNvSpPr txBox="1"/>
          <p:nvPr/>
        </p:nvSpPr>
        <p:spPr>
          <a:xfrm>
            <a:off x="395944" y="3591940"/>
            <a:ext cx="142875" cy="302260"/>
          </a:xfrm>
          <a:prstGeom prst="rect">
            <a:avLst/>
          </a:prstGeom>
        </p:spPr>
        <p:txBody>
          <a:bodyPr vert="vert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800" spc="-10" dirty="0">
                <a:latin typeface="Arial"/>
                <a:cs typeface="Arial"/>
              </a:rPr>
              <a:t>5</a:t>
            </a:r>
            <a:r>
              <a:rPr sz="800" spc="-35" dirty="0">
                <a:latin typeface="Arial"/>
                <a:cs typeface="Arial"/>
              </a:rPr>
              <a:t>’</a:t>
            </a:r>
            <a:r>
              <a:rPr sz="800" spc="-70" dirty="0">
                <a:latin typeface="Arial"/>
                <a:cs typeface="Arial"/>
              </a:rPr>
              <a:t>U</a:t>
            </a:r>
            <a:r>
              <a:rPr sz="800" spc="-55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R</a:t>
            </a:r>
            <a:endParaRPr sz="800">
              <a:latin typeface="Arial"/>
              <a:cs typeface="Arial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085850" y="3333750"/>
            <a:ext cx="76200" cy="178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572625" y="3914775"/>
            <a:ext cx="76200" cy="178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267575" y="3562350"/>
            <a:ext cx="142875" cy="304800"/>
          </a:xfrm>
          <a:custGeom>
            <a:avLst/>
            <a:gdLst/>
            <a:ahLst/>
            <a:cxnLst/>
            <a:rect l="l" t="t" r="r" b="b"/>
            <a:pathLst>
              <a:path w="142875" h="304800">
                <a:moveTo>
                  <a:pt x="0" y="304800"/>
                </a:moveTo>
                <a:lnTo>
                  <a:pt x="142875" y="304800"/>
                </a:lnTo>
                <a:lnTo>
                  <a:pt x="14287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7280433" y="3598798"/>
            <a:ext cx="111125" cy="10858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735"/>
              </a:lnSpc>
            </a:pPr>
            <a:r>
              <a:rPr sz="65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5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90905" y="3153727"/>
            <a:ext cx="27432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35" dirty="0">
                <a:latin typeface="Arial"/>
                <a:cs typeface="Arial"/>
              </a:rPr>
              <a:t>A</a:t>
            </a:r>
            <a:r>
              <a:rPr sz="950" spc="-60" dirty="0">
                <a:latin typeface="Arial"/>
                <a:cs typeface="Arial"/>
              </a:rPr>
              <a:t>T</a:t>
            </a:r>
            <a:r>
              <a:rPr sz="950" spc="20" dirty="0">
                <a:latin typeface="Arial"/>
                <a:cs typeface="Arial"/>
              </a:rPr>
              <a:t>G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9428226" y="4116704"/>
            <a:ext cx="27432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60" dirty="0">
                <a:latin typeface="Arial"/>
                <a:cs typeface="Arial"/>
              </a:rPr>
              <a:t>T</a:t>
            </a:r>
            <a:r>
              <a:rPr sz="950" spc="35" dirty="0">
                <a:latin typeface="Arial"/>
                <a:cs typeface="Arial"/>
              </a:rPr>
              <a:t>A</a:t>
            </a:r>
            <a:r>
              <a:rPr sz="950" spc="15" dirty="0">
                <a:latin typeface="Arial"/>
                <a:cs typeface="Arial"/>
              </a:rPr>
              <a:t>G</a:t>
            </a:r>
            <a:endParaRPr sz="95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324225" y="3086100"/>
            <a:ext cx="171450" cy="295275"/>
          </a:xfrm>
          <a:prstGeom prst="rect">
            <a:avLst/>
          </a:prstGeom>
          <a:solidFill>
            <a:srgbClr val="909E9E"/>
          </a:solidFill>
        </p:spPr>
        <p:txBody>
          <a:bodyPr vert="horz" wrap="square" lIns="0" tIns="7366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58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676775" y="3095625"/>
            <a:ext cx="180975" cy="285750"/>
          </a:xfrm>
          <a:prstGeom prst="rect">
            <a:avLst/>
          </a:prstGeom>
          <a:solidFill>
            <a:srgbClr val="909E9E"/>
          </a:solidFill>
        </p:spPr>
        <p:txBody>
          <a:bodyPr vert="horz" wrap="square" lIns="0" tIns="65404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51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115050" y="3095625"/>
            <a:ext cx="171450" cy="285750"/>
          </a:xfrm>
          <a:prstGeom prst="rect">
            <a:avLst/>
          </a:prstGeom>
          <a:solidFill>
            <a:srgbClr val="909E9E"/>
          </a:solidFill>
        </p:spPr>
        <p:txBody>
          <a:bodyPr vert="horz" wrap="square" lIns="0" tIns="67310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53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924675" y="3090862"/>
            <a:ext cx="171450" cy="285750"/>
          </a:xfrm>
          <a:prstGeom prst="rect">
            <a:avLst/>
          </a:prstGeom>
          <a:solidFill>
            <a:srgbClr val="909E9E"/>
          </a:solidFill>
        </p:spPr>
        <p:txBody>
          <a:bodyPr vert="horz" wrap="square" lIns="0" tIns="6794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53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8024876" y="3490976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229362"/>
                </a:moveTo>
                <a:lnTo>
                  <a:pt x="0" y="0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752600" y="3086100"/>
            <a:ext cx="171450" cy="285750"/>
          </a:xfrm>
          <a:custGeom>
            <a:avLst/>
            <a:gdLst/>
            <a:ahLst/>
            <a:cxnLst/>
            <a:rect l="l" t="t" r="r" b="b"/>
            <a:pathLst>
              <a:path w="171450" h="285750">
                <a:moveTo>
                  <a:pt x="0" y="285750"/>
                </a:moveTo>
                <a:lnTo>
                  <a:pt x="171450" y="285750"/>
                </a:lnTo>
                <a:lnTo>
                  <a:pt x="1714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90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8" name="object 128"/>
          <p:cNvGraphicFramePr>
            <a:graphicFrameLocks noGrp="1"/>
          </p:cNvGraphicFramePr>
          <p:nvPr/>
        </p:nvGraphicFramePr>
        <p:xfrm>
          <a:off x="2028763" y="3719576"/>
          <a:ext cx="7042772" cy="595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6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3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6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8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94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03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350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986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0896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6162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85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2288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4797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1302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8191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5811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54165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514349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635" algn="ctr">
                        <a:lnSpc>
                          <a:spcPts val="975"/>
                        </a:lnSpc>
                      </a:pPr>
                      <a:r>
                        <a:rPr sz="9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762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75"/>
                        </a:lnSpc>
                        <a:tabLst>
                          <a:tab pos="719455" algn="l"/>
                        </a:tabLst>
                      </a:pPr>
                      <a:r>
                        <a:rPr sz="9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	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D76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D76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3340" algn="ctr">
                        <a:lnSpc>
                          <a:spcPts val="975"/>
                        </a:lnSpc>
                      </a:pPr>
                      <a:r>
                        <a:rPr sz="9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D762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75"/>
                        </a:lnSpc>
                      </a:pPr>
                      <a:r>
                        <a:rPr sz="9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D76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D76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D76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ts val="975"/>
                        </a:lnSpc>
                      </a:pPr>
                      <a:r>
                        <a:rPr sz="9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D762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ts val="975"/>
                        </a:lnSpc>
                      </a:pPr>
                      <a:r>
                        <a:rPr sz="950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30"/>
                        </a:lnSpc>
                        <a:spcBef>
                          <a:spcPts val="365"/>
                        </a:spcBef>
                      </a:pPr>
                      <a:r>
                        <a:rPr sz="650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46355" marB="0" vert="vert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975"/>
                        </a:lnSpc>
                      </a:pPr>
                      <a:r>
                        <a:rPr sz="950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950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638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9395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9395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9395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09E9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09E9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09E9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060" marR="5778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solidFill>
                      <a:srgbClr val="39395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9395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9395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9395E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9395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9395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solidFill>
                      <a:srgbClr val="39395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solidFill>
                      <a:srgbClr val="39395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9395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09E9E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239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" name="object 1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>
                <a:solidFill>
                  <a:srgbClr val="888888"/>
                </a:solidFill>
              </a:rPr>
              <a:t>5</a:t>
            </a:fld>
            <a:r>
              <a:rPr spc="10" dirty="0">
                <a:solidFill>
                  <a:srgbClr val="888888"/>
                </a:solidFill>
              </a:rPr>
              <a:t> </a:t>
            </a:r>
            <a:r>
              <a:rPr spc="15" dirty="0"/>
              <a:t>C </a:t>
            </a:r>
            <a:r>
              <a:rPr spc="10" dirty="0"/>
              <a:t>o n </a:t>
            </a:r>
            <a:r>
              <a:rPr spc="5" dirty="0"/>
              <a:t>f i </a:t>
            </a:r>
            <a:r>
              <a:rPr spc="10" dirty="0"/>
              <a:t>d e n </a:t>
            </a:r>
            <a:r>
              <a:rPr spc="5" dirty="0"/>
              <a:t>t i </a:t>
            </a:r>
            <a:r>
              <a:rPr spc="10" dirty="0"/>
              <a:t>a </a:t>
            </a:r>
            <a:r>
              <a:rPr spc="5" dirty="0"/>
              <a:t>l </a:t>
            </a:r>
            <a:r>
              <a:rPr spc="10" dirty="0"/>
              <a:t>a n d </a:t>
            </a:r>
            <a:r>
              <a:rPr spc="15" dirty="0"/>
              <a:t>P </a:t>
            </a:r>
            <a:r>
              <a:rPr spc="5" dirty="0"/>
              <a:t>r </a:t>
            </a:r>
            <a:r>
              <a:rPr spc="10" dirty="0"/>
              <a:t>o p </a:t>
            </a:r>
            <a:r>
              <a:rPr spc="5" dirty="0"/>
              <a:t>r i </a:t>
            </a:r>
            <a:r>
              <a:rPr spc="10" dirty="0"/>
              <a:t>e </a:t>
            </a:r>
            <a:r>
              <a:rPr spc="5" dirty="0"/>
              <a:t>t </a:t>
            </a:r>
            <a:r>
              <a:rPr spc="10" dirty="0"/>
              <a:t>a </a:t>
            </a:r>
            <a:r>
              <a:rPr spc="5" dirty="0"/>
              <a:t>r </a:t>
            </a:r>
            <a:r>
              <a:rPr spc="10" dirty="0"/>
              <a:t>y </a:t>
            </a:r>
            <a:r>
              <a:rPr spc="5" dirty="0"/>
              <a:t>. </a:t>
            </a:r>
            <a:r>
              <a:rPr spc="15" dirty="0"/>
              <a:t>N </a:t>
            </a:r>
            <a:r>
              <a:rPr spc="10" dirty="0"/>
              <a:t>o </a:t>
            </a:r>
            <a:r>
              <a:rPr spc="5" dirty="0"/>
              <a:t>t f </a:t>
            </a:r>
            <a:r>
              <a:rPr spc="10" dirty="0"/>
              <a:t>o </a:t>
            </a:r>
            <a:r>
              <a:rPr spc="5" dirty="0"/>
              <a:t>r </a:t>
            </a:r>
            <a:r>
              <a:rPr spc="10" dirty="0"/>
              <a:t>p </a:t>
            </a:r>
            <a:r>
              <a:rPr spc="5" dirty="0"/>
              <a:t>r </a:t>
            </a:r>
            <a:r>
              <a:rPr spc="10" dirty="0"/>
              <a:t>o </a:t>
            </a:r>
            <a:r>
              <a:rPr spc="20" dirty="0"/>
              <a:t>m </a:t>
            </a:r>
            <a:r>
              <a:rPr spc="10" dirty="0"/>
              <a:t>o </a:t>
            </a:r>
            <a:r>
              <a:rPr spc="5" dirty="0"/>
              <a:t>t i </a:t>
            </a:r>
            <a:r>
              <a:rPr spc="10" dirty="0"/>
              <a:t>o n a </a:t>
            </a:r>
            <a:r>
              <a:rPr spc="5" dirty="0"/>
              <a:t>l </a:t>
            </a:r>
            <a:r>
              <a:rPr spc="10" dirty="0"/>
              <a:t>u s e</a:t>
            </a:r>
            <a:r>
              <a:rPr spc="85" dirty="0"/>
              <a:t> </a:t>
            </a:r>
            <a:r>
              <a:rPr spc="5" dirty="0"/>
              <a:t>.</a:t>
            </a:r>
          </a:p>
        </p:txBody>
      </p:sp>
      <p:sp>
        <p:nvSpPr>
          <p:cNvPr id="129" name="object 129"/>
          <p:cNvSpPr txBox="1"/>
          <p:nvPr/>
        </p:nvSpPr>
        <p:spPr>
          <a:xfrm>
            <a:off x="1800860" y="3140392"/>
            <a:ext cx="838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187825" y="4089145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0029825" y="3038475"/>
            <a:ext cx="857250" cy="429605"/>
          </a:xfrm>
          <a:prstGeom prst="rect">
            <a:avLst/>
          </a:prstGeom>
          <a:solidFill>
            <a:srgbClr val="39395E"/>
          </a:solidFill>
        </p:spPr>
        <p:txBody>
          <a:bodyPr vert="horz" wrap="square" lIns="0" tIns="13970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110"/>
              </a:spcBef>
            </a:pPr>
            <a:r>
              <a:rPr lang="ru-RU" sz="900" spc="35" dirty="0">
                <a:solidFill>
                  <a:srgbClr val="FFFFFF"/>
                </a:solidFill>
                <a:latin typeface="Calibri"/>
                <a:cs typeface="Calibri"/>
              </a:rPr>
              <a:t>Число вариантов экзонов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1001374" y="3038475"/>
            <a:ext cx="695325" cy="287899"/>
          </a:xfrm>
          <a:prstGeom prst="rect">
            <a:avLst/>
          </a:prstGeom>
          <a:solidFill>
            <a:srgbClr val="909E9E"/>
          </a:solidFill>
        </p:spPr>
        <p:txBody>
          <a:bodyPr vert="horz" wrap="square" lIns="0" tIns="10795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85"/>
              </a:spcBef>
            </a:pPr>
            <a:r>
              <a:rPr lang="ru-RU" sz="900" spc="20" dirty="0">
                <a:solidFill>
                  <a:srgbClr val="FFFFFF"/>
                </a:solidFill>
                <a:latin typeface="Calibri"/>
                <a:cs typeface="Calibri"/>
              </a:rPr>
              <a:t>Варианты интронов</a:t>
            </a:r>
            <a:endParaRPr sz="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7712" y="6500812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527"/>
                </a:lnTo>
              </a:path>
            </a:pathLst>
          </a:custGeom>
          <a:ln w="9534">
            <a:solidFill>
              <a:srgbClr val="4D4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30480">
              <a:lnSpc>
                <a:spcPts val="3080"/>
              </a:lnSpc>
              <a:spcBef>
                <a:spcPts val="415"/>
              </a:spcBef>
            </a:pPr>
            <a:r>
              <a:rPr lang="ru-RU" spc="30" dirty="0"/>
              <a:t>Снижение активности AADC приводит к дефициту </a:t>
            </a:r>
            <a:r>
              <a:rPr lang="ru-RU" spc="30" dirty="0" err="1"/>
              <a:t>моноаминовых</a:t>
            </a:r>
            <a:r>
              <a:rPr lang="ru-RU" spc="30" dirty="0"/>
              <a:t> нейромедиаторов</a:t>
            </a:r>
            <a:r>
              <a:rPr sz="2775" spc="22" baseline="24024" dirty="0"/>
              <a:t>1</a:t>
            </a:r>
            <a:endParaRPr sz="2775" baseline="24024" dirty="0"/>
          </a:p>
        </p:txBody>
      </p:sp>
      <p:sp>
        <p:nvSpPr>
          <p:cNvPr id="4" name="object 4"/>
          <p:cNvSpPr/>
          <p:nvPr/>
        </p:nvSpPr>
        <p:spPr>
          <a:xfrm>
            <a:off x="567055" y="1793938"/>
            <a:ext cx="6867525" cy="3848100"/>
          </a:xfrm>
          <a:custGeom>
            <a:avLst/>
            <a:gdLst/>
            <a:ahLst/>
            <a:cxnLst/>
            <a:rect l="l" t="t" r="r" b="b"/>
            <a:pathLst>
              <a:path w="6867525" h="3848100">
                <a:moveTo>
                  <a:pt x="0" y="3848100"/>
                </a:moveTo>
                <a:lnTo>
                  <a:pt x="6867525" y="3848100"/>
                </a:lnTo>
                <a:lnTo>
                  <a:pt x="6867525" y="0"/>
                </a:lnTo>
                <a:lnTo>
                  <a:pt x="0" y="0"/>
                </a:lnTo>
                <a:lnTo>
                  <a:pt x="0" y="3848100"/>
                </a:lnTo>
                <a:close/>
              </a:path>
            </a:pathLst>
          </a:custGeom>
          <a:solidFill>
            <a:srgbClr val="FDEBD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4375" y="1438275"/>
            <a:ext cx="6867525" cy="291104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52069" rIns="0" bIns="0" rtlCol="0">
            <a:spAutoFit/>
          </a:bodyPr>
          <a:lstStyle/>
          <a:p>
            <a:pPr marR="14604" algn="ctr">
              <a:lnSpc>
                <a:spcPct val="100000"/>
              </a:lnSpc>
              <a:spcBef>
                <a:spcPts val="409"/>
              </a:spcBef>
            </a:pPr>
            <a:r>
              <a:rPr lang="ru-RU" sz="1550" dirty="0">
                <a:solidFill>
                  <a:srgbClr val="FFFFFF"/>
                </a:solidFill>
                <a:latin typeface="Arial"/>
                <a:cs typeface="Arial"/>
              </a:rPr>
              <a:t>Компактная часть чёрного вещества</a:t>
            </a:r>
            <a:r>
              <a:rPr sz="1575" spc="7" baseline="23809" dirty="0">
                <a:solidFill>
                  <a:srgbClr val="FFFFFF"/>
                </a:solidFill>
                <a:latin typeface="Arial"/>
                <a:cs typeface="Arial"/>
              </a:rPr>
              <a:t>2,3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28973" y="3835780"/>
            <a:ext cx="970915" cy="76200"/>
          </a:xfrm>
          <a:custGeom>
            <a:avLst/>
            <a:gdLst/>
            <a:ahLst/>
            <a:cxnLst/>
            <a:rect l="l" t="t" r="r" b="b"/>
            <a:pathLst>
              <a:path w="970914" h="76200">
                <a:moveTo>
                  <a:pt x="894516" y="42772"/>
                </a:moveTo>
                <a:lnTo>
                  <a:pt x="894461" y="76200"/>
                </a:lnTo>
                <a:lnTo>
                  <a:pt x="961486" y="42799"/>
                </a:lnTo>
                <a:lnTo>
                  <a:pt x="907161" y="42799"/>
                </a:lnTo>
                <a:lnTo>
                  <a:pt x="894516" y="42772"/>
                </a:lnTo>
                <a:close/>
              </a:path>
              <a:path w="970914" h="76200">
                <a:moveTo>
                  <a:pt x="894532" y="33247"/>
                </a:moveTo>
                <a:lnTo>
                  <a:pt x="894516" y="42772"/>
                </a:lnTo>
                <a:lnTo>
                  <a:pt x="907161" y="42799"/>
                </a:lnTo>
                <a:lnTo>
                  <a:pt x="907161" y="33274"/>
                </a:lnTo>
                <a:lnTo>
                  <a:pt x="894532" y="33247"/>
                </a:lnTo>
                <a:close/>
              </a:path>
              <a:path w="970914" h="76200">
                <a:moveTo>
                  <a:pt x="894588" y="0"/>
                </a:moveTo>
                <a:lnTo>
                  <a:pt x="894532" y="33247"/>
                </a:lnTo>
                <a:lnTo>
                  <a:pt x="907161" y="33274"/>
                </a:lnTo>
                <a:lnTo>
                  <a:pt x="907161" y="42799"/>
                </a:lnTo>
                <a:lnTo>
                  <a:pt x="961486" y="42799"/>
                </a:lnTo>
                <a:lnTo>
                  <a:pt x="970661" y="38227"/>
                </a:lnTo>
                <a:lnTo>
                  <a:pt x="894588" y="0"/>
                </a:lnTo>
                <a:close/>
              </a:path>
              <a:path w="970914" h="76200">
                <a:moveTo>
                  <a:pt x="126" y="31369"/>
                </a:moveTo>
                <a:lnTo>
                  <a:pt x="0" y="40894"/>
                </a:lnTo>
                <a:lnTo>
                  <a:pt x="894516" y="42772"/>
                </a:lnTo>
                <a:lnTo>
                  <a:pt x="894532" y="33247"/>
                </a:lnTo>
                <a:lnTo>
                  <a:pt x="126" y="31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3301" y="2338323"/>
            <a:ext cx="76200" cy="313055"/>
          </a:xfrm>
          <a:custGeom>
            <a:avLst/>
            <a:gdLst/>
            <a:ahLst/>
            <a:cxnLst/>
            <a:rect l="l" t="t" r="r" b="b"/>
            <a:pathLst>
              <a:path w="76200" h="313055">
                <a:moveTo>
                  <a:pt x="33274" y="236854"/>
                </a:moveTo>
                <a:lnTo>
                  <a:pt x="0" y="236854"/>
                </a:lnTo>
                <a:lnTo>
                  <a:pt x="38100" y="313054"/>
                </a:lnTo>
                <a:lnTo>
                  <a:pt x="69850" y="249554"/>
                </a:lnTo>
                <a:lnTo>
                  <a:pt x="33274" y="249554"/>
                </a:lnTo>
                <a:lnTo>
                  <a:pt x="33274" y="236854"/>
                </a:lnTo>
                <a:close/>
              </a:path>
              <a:path w="76200" h="313055">
                <a:moveTo>
                  <a:pt x="42799" y="0"/>
                </a:moveTo>
                <a:lnTo>
                  <a:pt x="33274" y="0"/>
                </a:lnTo>
                <a:lnTo>
                  <a:pt x="33274" y="249554"/>
                </a:lnTo>
                <a:lnTo>
                  <a:pt x="42799" y="249554"/>
                </a:lnTo>
                <a:lnTo>
                  <a:pt x="42799" y="0"/>
                </a:lnTo>
                <a:close/>
              </a:path>
              <a:path w="76200" h="313055">
                <a:moveTo>
                  <a:pt x="76200" y="236854"/>
                </a:moveTo>
                <a:lnTo>
                  <a:pt x="42799" y="236854"/>
                </a:lnTo>
                <a:lnTo>
                  <a:pt x="42799" y="249554"/>
                </a:lnTo>
                <a:lnTo>
                  <a:pt x="69850" y="249554"/>
                </a:lnTo>
                <a:lnTo>
                  <a:pt x="76200" y="236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3301" y="3005073"/>
            <a:ext cx="76200" cy="681355"/>
          </a:xfrm>
          <a:custGeom>
            <a:avLst/>
            <a:gdLst/>
            <a:ahLst/>
            <a:cxnLst/>
            <a:rect l="l" t="t" r="r" b="b"/>
            <a:pathLst>
              <a:path w="76200" h="681354">
                <a:moveTo>
                  <a:pt x="33274" y="605027"/>
                </a:moveTo>
                <a:lnTo>
                  <a:pt x="0" y="605027"/>
                </a:lnTo>
                <a:lnTo>
                  <a:pt x="38100" y="681227"/>
                </a:lnTo>
                <a:lnTo>
                  <a:pt x="69850" y="617727"/>
                </a:lnTo>
                <a:lnTo>
                  <a:pt x="33274" y="617727"/>
                </a:lnTo>
                <a:lnTo>
                  <a:pt x="33274" y="605027"/>
                </a:lnTo>
                <a:close/>
              </a:path>
              <a:path w="76200" h="681354">
                <a:moveTo>
                  <a:pt x="42799" y="0"/>
                </a:moveTo>
                <a:lnTo>
                  <a:pt x="33274" y="0"/>
                </a:lnTo>
                <a:lnTo>
                  <a:pt x="33274" y="617727"/>
                </a:lnTo>
                <a:lnTo>
                  <a:pt x="42799" y="617727"/>
                </a:lnTo>
                <a:lnTo>
                  <a:pt x="42799" y="0"/>
                </a:lnTo>
                <a:close/>
              </a:path>
              <a:path w="76200" h="681354">
                <a:moveTo>
                  <a:pt x="76200" y="605027"/>
                </a:moveTo>
                <a:lnTo>
                  <a:pt x="42799" y="605027"/>
                </a:lnTo>
                <a:lnTo>
                  <a:pt x="42799" y="617727"/>
                </a:lnTo>
                <a:lnTo>
                  <a:pt x="69850" y="617727"/>
                </a:lnTo>
                <a:lnTo>
                  <a:pt x="76200" y="605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00451" y="3196463"/>
            <a:ext cx="762635" cy="76200"/>
          </a:xfrm>
          <a:custGeom>
            <a:avLst/>
            <a:gdLst/>
            <a:ahLst/>
            <a:cxnLst/>
            <a:rect l="l" t="t" r="r" b="b"/>
            <a:pathLst>
              <a:path w="762635" h="76200">
                <a:moveTo>
                  <a:pt x="76581" y="0"/>
                </a:moveTo>
                <a:lnTo>
                  <a:pt x="0" y="37211"/>
                </a:lnTo>
                <a:lnTo>
                  <a:pt x="75692" y="76200"/>
                </a:lnTo>
                <a:lnTo>
                  <a:pt x="76080" y="42937"/>
                </a:lnTo>
                <a:lnTo>
                  <a:pt x="63373" y="42799"/>
                </a:lnTo>
                <a:lnTo>
                  <a:pt x="63500" y="33147"/>
                </a:lnTo>
                <a:lnTo>
                  <a:pt x="76194" y="33147"/>
                </a:lnTo>
                <a:lnTo>
                  <a:pt x="76581" y="0"/>
                </a:lnTo>
                <a:close/>
              </a:path>
              <a:path w="762635" h="76200">
                <a:moveTo>
                  <a:pt x="76192" y="33287"/>
                </a:moveTo>
                <a:lnTo>
                  <a:pt x="76080" y="42937"/>
                </a:lnTo>
                <a:lnTo>
                  <a:pt x="762508" y="50419"/>
                </a:lnTo>
                <a:lnTo>
                  <a:pt x="762635" y="40894"/>
                </a:lnTo>
                <a:lnTo>
                  <a:pt x="76192" y="33287"/>
                </a:lnTo>
                <a:close/>
              </a:path>
              <a:path w="762635" h="76200">
                <a:moveTo>
                  <a:pt x="63500" y="33147"/>
                </a:moveTo>
                <a:lnTo>
                  <a:pt x="63373" y="42799"/>
                </a:lnTo>
                <a:lnTo>
                  <a:pt x="76080" y="42937"/>
                </a:lnTo>
                <a:lnTo>
                  <a:pt x="76192" y="33287"/>
                </a:lnTo>
                <a:lnTo>
                  <a:pt x="63500" y="33147"/>
                </a:lnTo>
                <a:close/>
              </a:path>
              <a:path w="762635" h="76200">
                <a:moveTo>
                  <a:pt x="76194" y="33147"/>
                </a:moveTo>
                <a:lnTo>
                  <a:pt x="63500" y="33147"/>
                </a:lnTo>
                <a:lnTo>
                  <a:pt x="76192" y="33287"/>
                </a:lnTo>
                <a:lnTo>
                  <a:pt x="76194" y="33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4875" y="4314825"/>
            <a:ext cx="2971800" cy="1266825"/>
          </a:xfrm>
          <a:custGeom>
            <a:avLst/>
            <a:gdLst/>
            <a:ahLst/>
            <a:cxnLst/>
            <a:rect l="l" t="t" r="r" b="b"/>
            <a:pathLst>
              <a:path w="2971800" h="1266825">
                <a:moveTo>
                  <a:pt x="0" y="1266825"/>
                </a:moveTo>
                <a:lnTo>
                  <a:pt x="2971800" y="1266825"/>
                </a:lnTo>
                <a:lnTo>
                  <a:pt x="2971800" y="0"/>
                </a:lnTo>
                <a:lnTo>
                  <a:pt x="0" y="0"/>
                </a:lnTo>
                <a:lnTo>
                  <a:pt x="0" y="1266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4875" y="4314825"/>
            <a:ext cx="2971800" cy="1266825"/>
          </a:xfrm>
          <a:custGeom>
            <a:avLst/>
            <a:gdLst/>
            <a:ahLst/>
            <a:cxnLst/>
            <a:rect l="l" t="t" r="r" b="b"/>
            <a:pathLst>
              <a:path w="2971800" h="1266825">
                <a:moveTo>
                  <a:pt x="0" y="1266825"/>
                </a:moveTo>
                <a:lnTo>
                  <a:pt x="2971800" y="1266825"/>
                </a:lnTo>
                <a:lnTo>
                  <a:pt x="2971800" y="0"/>
                </a:lnTo>
                <a:lnTo>
                  <a:pt x="0" y="0"/>
                </a:lnTo>
                <a:lnTo>
                  <a:pt x="0" y="1266825"/>
                </a:lnTo>
                <a:close/>
              </a:path>
            </a:pathLst>
          </a:custGeom>
          <a:ln w="19050">
            <a:solidFill>
              <a:srgbClr val="ED76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15046" y="4526724"/>
            <a:ext cx="1118553" cy="86486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04775" indent="-104775">
              <a:lnSpc>
                <a:spcPct val="100000"/>
              </a:lnSpc>
              <a:spcBef>
                <a:spcPts val="385"/>
              </a:spcBef>
              <a:buClr>
                <a:srgbClr val="ED7623"/>
              </a:buClr>
              <a:buChar char="•"/>
              <a:tabLst>
                <a:tab pos="104775" algn="l"/>
              </a:tabLst>
            </a:pPr>
            <a:r>
              <a:rPr lang="ru-RU" sz="1200" spc="-25" dirty="0">
                <a:latin typeface="Arial"/>
                <a:cs typeface="Arial"/>
              </a:rPr>
              <a:t>Гипотония</a:t>
            </a:r>
            <a:endParaRPr sz="1200" dirty="0">
              <a:latin typeface="Arial"/>
              <a:cs typeface="Arial"/>
            </a:endParaRPr>
          </a:p>
          <a:p>
            <a:pPr marL="104775" indent="-104775">
              <a:lnSpc>
                <a:spcPct val="100000"/>
              </a:lnSpc>
              <a:spcBef>
                <a:spcPts val="285"/>
              </a:spcBef>
              <a:buClr>
                <a:srgbClr val="ED7623"/>
              </a:buClr>
              <a:buChar char="•"/>
              <a:tabLst>
                <a:tab pos="104775" algn="l"/>
              </a:tabLst>
            </a:pPr>
            <a:r>
              <a:rPr lang="ru-RU" sz="1200" spc="-20" dirty="0">
                <a:latin typeface="Arial"/>
                <a:cs typeface="Arial"/>
              </a:rPr>
              <a:t>Дистония</a:t>
            </a:r>
            <a:endParaRPr sz="1200" dirty="0">
              <a:latin typeface="Arial"/>
              <a:cs typeface="Arial"/>
            </a:endParaRPr>
          </a:p>
          <a:p>
            <a:pPr marL="104775" marR="5080" indent="-104775">
              <a:lnSpc>
                <a:spcPts val="1430"/>
              </a:lnSpc>
              <a:spcBef>
                <a:spcPts val="345"/>
              </a:spcBef>
              <a:buClr>
                <a:srgbClr val="ED7623"/>
              </a:buClr>
              <a:buChar char="•"/>
              <a:tabLst>
                <a:tab pos="104775" algn="l"/>
              </a:tabLst>
            </a:pPr>
            <a:r>
              <a:rPr lang="ru-RU" sz="1200" spc="-40" dirty="0" err="1">
                <a:latin typeface="Arial"/>
                <a:cs typeface="Arial"/>
              </a:rPr>
              <a:t>Окулогирный</a:t>
            </a:r>
            <a:r>
              <a:rPr lang="ru-RU" sz="1200" spc="-40" dirty="0">
                <a:latin typeface="Arial"/>
                <a:cs typeface="Arial"/>
              </a:rPr>
              <a:t> криз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53309" y="4287126"/>
            <a:ext cx="2004315" cy="1161857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R="699770" algn="ctr">
              <a:lnSpc>
                <a:spcPct val="100000"/>
              </a:lnSpc>
              <a:spcBef>
                <a:spcPts val="660"/>
              </a:spcBef>
            </a:pPr>
            <a:r>
              <a:rPr lang="ru-RU" sz="1250" b="1" spc="-15" dirty="0">
                <a:latin typeface="Arial"/>
                <a:cs typeface="Arial"/>
              </a:rPr>
              <a:t>Движение</a:t>
            </a:r>
            <a:r>
              <a:rPr sz="1350" b="1" spc="-22" baseline="21604" dirty="0">
                <a:latin typeface="Arial"/>
                <a:cs typeface="Arial"/>
              </a:rPr>
              <a:t>1,2,4</a:t>
            </a:r>
            <a:endParaRPr sz="1350" baseline="21604" dirty="0">
              <a:latin typeface="Arial"/>
              <a:cs typeface="Arial"/>
            </a:endParaRPr>
          </a:p>
          <a:p>
            <a:pPr marL="591820" indent="-143510">
              <a:lnSpc>
                <a:spcPts val="1435"/>
              </a:lnSpc>
              <a:spcBef>
                <a:spcPts val="515"/>
              </a:spcBef>
              <a:buClr>
                <a:srgbClr val="ED7623"/>
              </a:buClr>
              <a:buChar char="•"/>
              <a:tabLst>
                <a:tab pos="542925" algn="l"/>
              </a:tabLst>
            </a:pPr>
            <a:r>
              <a:rPr lang="ru-RU" sz="1200" spc="-15" dirty="0">
                <a:latin typeface="Arial"/>
                <a:cs typeface="Arial"/>
              </a:rPr>
              <a:t>Гипокинезия и/</a:t>
            </a:r>
          </a:p>
          <a:p>
            <a:pPr marL="448310">
              <a:lnSpc>
                <a:spcPts val="1435"/>
              </a:lnSpc>
              <a:spcBef>
                <a:spcPts val="515"/>
              </a:spcBef>
              <a:buClr>
                <a:srgbClr val="ED7623"/>
              </a:buClr>
              <a:tabLst>
                <a:tab pos="542925" algn="l"/>
              </a:tabLst>
            </a:pPr>
            <a:r>
              <a:rPr lang="ru-RU" sz="1200" spc="-15" dirty="0">
                <a:latin typeface="Arial"/>
                <a:cs typeface="Arial"/>
              </a:rPr>
              <a:t>или </a:t>
            </a:r>
            <a:r>
              <a:rPr lang="ru-RU" sz="1200" spc="-15" dirty="0" err="1">
                <a:latin typeface="Arial"/>
                <a:cs typeface="Arial"/>
              </a:rPr>
              <a:t>брадикинезия</a:t>
            </a:r>
            <a:endParaRPr lang="ru-RU" sz="1200" spc="-15" dirty="0">
              <a:latin typeface="Arial"/>
              <a:cs typeface="Arial"/>
            </a:endParaRPr>
          </a:p>
          <a:p>
            <a:pPr marL="590550" indent="-142875">
              <a:lnSpc>
                <a:spcPts val="1435"/>
              </a:lnSpc>
              <a:spcBef>
                <a:spcPts val="290"/>
              </a:spcBef>
              <a:buClr>
                <a:srgbClr val="ED7623"/>
              </a:buClr>
              <a:buChar char="•"/>
              <a:tabLst>
                <a:tab pos="447675" algn="l"/>
              </a:tabLst>
            </a:pPr>
            <a:r>
              <a:rPr lang="ru-RU" sz="1200" spc="-15" dirty="0">
                <a:latin typeface="Arial"/>
                <a:cs typeface="Arial"/>
              </a:rPr>
              <a:t>Задержка моторного развития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428875" y="1971675"/>
            <a:ext cx="1295400" cy="282770"/>
          </a:xfrm>
          <a:prstGeom prst="rect">
            <a:avLst/>
          </a:prstGeom>
          <a:solidFill>
            <a:srgbClr val="FAC59E"/>
          </a:solidFill>
        </p:spPr>
        <p:txBody>
          <a:bodyPr vert="horz" wrap="square" lIns="0" tIns="6667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525"/>
              </a:spcBef>
            </a:pPr>
            <a:r>
              <a:rPr lang="en-US" sz="1400" spc="-5" dirty="0">
                <a:latin typeface="Arial"/>
                <a:cs typeface="Arial"/>
              </a:rPr>
              <a:t>Tyrosine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28875" y="2638425"/>
            <a:ext cx="1295400" cy="291105"/>
          </a:xfrm>
          <a:prstGeom prst="rect">
            <a:avLst/>
          </a:prstGeom>
          <a:solidFill>
            <a:srgbClr val="FAC59E"/>
          </a:solidFill>
        </p:spPr>
        <p:txBody>
          <a:bodyPr vert="horz" wrap="square" lIns="0" tIns="74930" rIns="0" bIns="0" rtlCol="0">
            <a:spAutoFit/>
          </a:bodyPr>
          <a:lstStyle/>
          <a:p>
            <a:pPr marL="347345">
              <a:lnSpc>
                <a:spcPct val="100000"/>
              </a:lnSpc>
              <a:spcBef>
                <a:spcPts val="590"/>
              </a:spcBef>
            </a:pPr>
            <a:r>
              <a:rPr lang="en-US" sz="1400" spc="25" dirty="0">
                <a:latin typeface="Arial"/>
                <a:cs typeface="Arial"/>
              </a:rPr>
              <a:t>L-DOPA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28875" y="3686175"/>
            <a:ext cx="1295400" cy="361950"/>
          </a:xfrm>
          <a:custGeom>
            <a:avLst/>
            <a:gdLst/>
            <a:ahLst/>
            <a:cxnLst/>
            <a:rect l="l" t="t" r="r" b="b"/>
            <a:pathLst>
              <a:path w="1295400" h="361950">
                <a:moveTo>
                  <a:pt x="0" y="361950"/>
                </a:moveTo>
                <a:lnTo>
                  <a:pt x="1295400" y="361950"/>
                </a:lnTo>
                <a:lnTo>
                  <a:pt x="12954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FAC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28875" y="3740721"/>
            <a:ext cx="129540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2095">
              <a:lnSpc>
                <a:spcPct val="100000"/>
              </a:lnSpc>
              <a:spcBef>
                <a:spcPts val="125"/>
              </a:spcBef>
            </a:pPr>
            <a:r>
              <a:rPr lang="en-US" sz="1400" spc="10" dirty="0">
                <a:latin typeface="Arial"/>
                <a:cs typeface="Arial"/>
              </a:rPr>
              <a:t>Dopamine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95475" y="3552825"/>
            <a:ext cx="647700" cy="600075"/>
          </a:xfrm>
          <a:custGeom>
            <a:avLst/>
            <a:gdLst/>
            <a:ahLst/>
            <a:cxnLst/>
            <a:rect l="l" t="t" r="r" b="b"/>
            <a:pathLst>
              <a:path w="647700" h="600075">
                <a:moveTo>
                  <a:pt x="323850" y="0"/>
                </a:moveTo>
                <a:lnTo>
                  <a:pt x="276003" y="3253"/>
                </a:lnTo>
                <a:lnTo>
                  <a:pt x="230332" y="12705"/>
                </a:lnTo>
                <a:lnTo>
                  <a:pt x="187340" y="27890"/>
                </a:lnTo>
                <a:lnTo>
                  <a:pt x="147528" y="48343"/>
                </a:lnTo>
                <a:lnTo>
                  <a:pt x="111397" y="73599"/>
                </a:lnTo>
                <a:lnTo>
                  <a:pt x="79448" y="103194"/>
                </a:lnTo>
                <a:lnTo>
                  <a:pt x="52184" y="136662"/>
                </a:lnTo>
                <a:lnTo>
                  <a:pt x="30106" y="173539"/>
                </a:lnTo>
                <a:lnTo>
                  <a:pt x="13714" y="213360"/>
                </a:lnTo>
                <a:lnTo>
                  <a:pt x="3512" y="255660"/>
                </a:lnTo>
                <a:lnTo>
                  <a:pt x="0" y="299974"/>
                </a:lnTo>
                <a:lnTo>
                  <a:pt x="3512" y="344319"/>
                </a:lnTo>
                <a:lnTo>
                  <a:pt x="13714" y="386644"/>
                </a:lnTo>
                <a:lnTo>
                  <a:pt x="30106" y="426486"/>
                </a:lnTo>
                <a:lnTo>
                  <a:pt x="52184" y="463379"/>
                </a:lnTo>
                <a:lnTo>
                  <a:pt x="79448" y="496859"/>
                </a:lnTo>
                <a:lnTo>
                  <a:pt x="111397" y="526463"/>
                </a:lnTo>
                <a:lnTo>
                  <a:pt x="147528" y="551725"/>
                </a:lnTo>
                <a:lnTo>
                  <a:pt x="187340" y="572181"/>
                </a:lnTo>
                <a:lnTo>
                  <a:pt x="230332" y="587368"/>
                </a:lnTo>
                <a:lnTo>
                  <a:pt x="276003" y="596820"/>
                </a:lnTo>
                <a:lnTo>
                  <a:pt x="323850" y="600075"/>
                </a:lnTo>
                <a:lnTo>
                  <a:pt x="371696" y="596820"/>
                </a:lnTo>
                <a:lnTo>
                  <a:pt x="417367" y="587368"/>
                </a:lnTo>
                <a:lnTo>
                  <a:pt x="460359" y="572181"/>
                </a:lnTo>
                <a:lnTo>
                  <a:pt x="500171" y="551725"/>
                </a:lnTo>
                <a:lnTo>
                  <a:pt x="536302" y="526463"/>
                </a:lnTo>
                <a:lnTo>
                  <a:pt x="568251" y="496859"/>
                </a:lnTo>
                <a:lnTo>
                  <a:pt x="595515" y="463379"/>
                </a:lnTo>
                <a:lnTo>
                  <a:pt x="617593" y="426486"/>
                </a:lnTo>
                <a:lnTo>
                  <a:pt x="633985" y="386644"/>
                </a:lnTo>
                <a:lnTo>
                  <a:pt x="644187" y="344319"/>
                </a:lnTo>
                <a:lnTo>
                  <a:pt x="647700" y="299974"/>
                </a:lnTo>
                <a:lnTo>
                  <a:pt x="644187" y="255660"/>
                </a:lnTo>
                <a:lnTo>
                  <a:pt x="633985" y="213360"/>
                </a:lnTo>
                <a:lnTo>
                  <a:pt x="617593" y="173539"/>
                </a:lnTo>
                <a:lnTo>
                  <a:pt x="595515" y="136662"/>
                </a:lnTo>
                <a:lnTo>
                  <a:pt x="568251" y="103194"/>
                </a:lnTo>
                <a:lnTo>
                  <a:pt x="536302" y="73599"/>
                </a:lnTo>
                <a:lnTo>
                  <a:pt x="500171" y="48343"/>
                </a:lnTo>
                <a:lnTo>
                  <a:pt x="460359" y="27890"/>
                </a:lnTo>
                <a:lnTo>
                  <a:pt x="417367" y="12705"/>
                </a:lnTo>
                <a:lnTo>
                  <a:pt x="371696" y="3253"/>
                </a:lnTo>
                <a:lnTo>
                  <a:pt x="323850" y="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47773" y="3680333"/>
            <a:ext cx="83269" cy="65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08373" y="3750444"/>
            <a:ext cx="393065" cy="285115"/>
          </a:xfrm>
          <a:custGeom>
            <a:avLst/>
            <a:gdLst/>
            <a:ahLst/>
            <a:cxnLst/>
            <a:rect l="l" t="t" r="r" b="b"/>
            <a:pathLst>
              <a:path w="393064" h="285114">
                <a:moveTo>
                  <a:pt x="234848" y="140223"/>
                </a:moveTo>
                <a:lnTo>
                  <a:pt x="174345" y="140223"/>
                </a:lnTo>
                <a:lnTo>
                  <a:pt x="234195" y="184352"/>
                </a:lnTo>
                <a:lnTo>
                  <a:pt x="229511" y="267249"/>
                </a:lnTo>
                <a:lnTo>
                  <a:pt x="249808" y="284571"/>
                </a:lnTo>
                <a:lnTo>
                  <a:pt x="257598" y="283340"/>
                </a:lnTo>
                <a:lnTo>
                  <a:pt x="264120" y="279983"/>
                </a:lnTo>
                <a:lnTo>
                  <a:pt x="268690" y="275002"/>
                </a:lnTo>
                <a:lnTo>
                  <a:pt x="270626" y="268899"/>
                </a:lnTo>
                <a:lnTo>
                  <a:pt x="275830" y="178166"/>
                </a:lnTo>
                <a:lnTo>
                  <a:pt x="276350" y="173217"/>
                </a:lnTo>
                <a:lnTo>
                  <a:pt x="273748" y="168680"/>
                </a:lnTo>
                <a:lnTo>
                  <a:pt x="269064" y="165381"/>
                </a:lnTo>
                <a:lnTo>
                  <a:pt x="234848" y="140223"/>
                </a:lnTo>
                <a:close/>
              </a:path>
              <a:path w="393064" h="285114">
                <a:moveTo>
                  <a:pt x="316676" y="32993"/>
                </a:moveTo>
                <a:lnTo>
                  <a:pt x="199326" y="32993"/>
                </a:lnTo>
                <a:lnTo>
                  <a:pt x="107209" y="169093"/>
                </a:lnTo>
                <a:lnTo>
                  <a:pt x="20817" y="169093"/>
                </a:lnTo>
                <a:lnTo>
                  <a:pt x="12734" y="170394"/>
                </a:lnTo>
                <a:lnTo>
                  <a:pt x="6115" y="173939"/>
                </a:lnTo>
                <a:lnTo>
                  <a:pt x="1642" y="179184"/>
                </a:lnTo>
                <a:lnTo>
                  <a:pt x="0" y="185590"/>
                </a:lnTo>
                <a:lnTo>
                  <a:pt x="1642" y="191995"/>
                </a:lnTo>
                <a:lnTo>
                  <a:pt x="6115" y="197240"/>
                </a:lnTo>
                <a:lnTo>
                  <a:pt x="12734" y="200785"/>
                </a:lnTo>
                <a:lnTo>
                  <a:pt x="20817" y="202086"/>
                </a:lnTo>
                <a:lnTo>
                  <a:pt x="127506" y="202086"/>
                </a:lnTo>
                <a:lnTo>
                  <a:pt x="134272" y="198787"/>
                </a:lnTo>
                <a:lnTo>
                  <a:pt x="137915" y="193426"/>
                </a:lnTo>
                <a:lnTo>
                  <a:pt x="174345" y="140223"/>
                </a:lnTo>
                <a:lnTo>
                  <a:pt x="234848" y="140223"/>
                </a:lnTo>
                <a:lnTo>
                  <a:pt x="218582" y="128263"/>
                </a:lnTo>
                <a:lnTo>
                  <a:pt x="271666" y="49903"/>
                </a:lnTo>
                <a:lnTo>
                  <a:pt x="377513" y="49903"/>
                </a:lnTo>
                <a:lnTo>
                  <a:pt x="382420" y="42479"/>
                </a:lnTo>
                <a:lnTo>
                  <a:pt x="335680" y="42479"/>
                </a:lnTo>
                <a:lnTo>
                  <a:pt x="316676" y="32993"/>
                </a:lnTo>
                <a:close/>
              </a:path>
              <a:path w="393064" h="285114">
                <a:moveTo>
                  <a:pt x="377513" y="49903"/>
                </a:moveTo>
                <a:lnTo>
                  <a:pt x="271666" y="49903"/>
                </a:lnTo>
                <a:lnTo>
                  <a:pt x="332037" y="80010"/>
                </a:lnTo>
                <a:lnTo>
                  <a:pt x="336721" y="82484"/>
                </a:lnTo>
                <a:lnTo>
                  <a:pt x="342966" y="83309"/>
                </a:lnTo>
                <a:lnTo>
                  <a:pt x="354415" y="80834"/>
                </a:lnTo>
                <a:lnTo>
                  <a:pt x="359099" y="77947"/>
                </a:lnTo>
                <a:lnTo>
                  <a:pt x="361701" y="73823"/>
                </a:lnTo>
                <a:lnTo>
                  <a:pt x="377513" y="49903"/>
                </a:lnTo>
                <a:close/>
              </a:path>
              <a:path w="393064" h="285114">
                <a:moveTo>
                  <a:pt x="248767" y="0"/>
                </a:moveTo>
                <a:lnTo>
                  <a:pt x="148323" y="0"/>
                </a:lnTo>
                <a:lnTo>
                  <a:pt x="141558" y="3299"/>
                </a:lnTo>
                <a:lnTo>
                  <a:pt x="104086" y="58151"/>
                </a:lnTo>
                <a:lnTo>
                  <a:pt x="101582" y="64357"/>
                </a:lnTo>
                <a:lnTo>
                  <a:pt x="102395" y="70678"/>
                </a:lnTo>
                <a:lnTo>
                  <a:pt x="129588" y="82484"/>
                </a:lnTo>
                <a:lnTo>
                  <a:pt x="136874" y="79185"/>
                </a:lnTo>
                <a:lnTo>
                  <a:pt x="140517" y="73823"/>
                </a:lnTo>
                <a:lnTo>
                  <a:pt x="168620" y="32993"/>
                </a:lnTo>
                <a:lnTo>
                  <a:pt x="316676" y="32993"/>
                </a:lnTo>
                <a:lnTo>
                  <a:pt x="255533" y="2474"/>
                </a:lnTo>
                <a:lnTo>
                  <a:pt x="252410" y="824"/>
                </a:lnTo>
                <a:lnTo>
                  <a:pt x="248767" y="0"/>
                </a:lnTo>
                <a:close/>
              </a:path>
              <a:path w="393064" h="285114">
                <a:moveTo>
                  <a:pt x="373948" y="6444"/>
                </a:moveTo>
                <a:lnTo>
                  <a:pt x="365995" y="7114"/>
                </a:lnTo>
                <a:lnTo>
                  <a:pt x="359018" y="10104"/>
                </a:lnTo>
                <a:lnTo>
                  <a:pt x="353895" y="15259"/>
                </a:lnTo>
                <a:lnTo>
                  <a:pt x="335680" y="42479"/>
                </a:lnTo>
                <a:lnTo>
                  <a:pt x="382420" y="42479"/>
                </a:lnTo>
                <a:lnTo>
                  <a:pt x="390325" y="30519"/>
                </a:lnTo>
                <a:lnTo>
                  <a:pt x="392903" y="24371"/>
                </a:lnTo>
                <a:lnTo>
                  <a:pt x="392212" y="18146"/>
                </a:lnTo>
                <a:lnTo>
                  <a:pt x="388496" y="12540"/>
                </a:lnTo>
                <a:lnTo>
                  <a:pt x="381998" y="8248"/>
                </a:lnTo>
                <a:lnTo>
                  <a:pt x="373948" y="6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57625" y="3057525"/>
            <a:ext cx="1143000" cy="361950"/>
          </a:xfrm>
          <a:custGeom>
            <a:avLst/>
            <a:gdLst/>
            <a:ahLst/>
            <a:cxnLst/>
            <a:rect l="l" t="t" r="r" b="b"/>
            <a:pathLst>
              <a:path w="1143000" h="361950">
                <a:moveTo>
                  <a:pt x="0" y="361950"/>
                </a:moveTo>
                <a:lnTo>
                  <a:pt x="1143000" y="361950"/>
                </a:lnTo>
                <a:lnTo>
                  <a:pt x="11430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FAC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168521" y="3116579"/>
            <a:ext cx="52451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spc="-40" dirty="0">
                <a:latin typeface="Arial"/>
                <a:cs typeface="Arial"/>
              </a:rPr>
              <a:t>AA</a:t>
            </a:r>
            <a:r>
              <a:rPr sz="1400" b="1" spc="30" dirty="0">
                <a:latin typeface="Arial"/>
                <a:cs typeface="Arial"/>
              </a:rPr>
              <a:t>D</a:t>
            </a:r>
            <a:r>
              <a:rPr sz="1400" b="1" spc="15" dirty="0">
                <a:latin typeface="Arial"/>
                <a:cs typeface="Arial"/>
              </a:rPr>
              <a:t>C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32853" y="3003491"/>
            <a:ext cx="575310" cy="450850"/>
          </a:xfrm>
          <a:custGeom>
            <a:avLst/>
            <a:gdLst/>
            <a:ahLst/>
            <a:cxnLst/>
            <a:rect l="l" t="t" r="r" b="b"/>
            <a:pathLst>
              <a:path w="575310" h="450850">
                <a:moveTo>
                  <a:pt x="73450" y="0"/>
                </a:moveTo>
                <a:lnTo>
                  <a:pt x="0" y="57591"/>
                </a:lnTo>
                <a:lnTo>
                  <a:pt x="232450" y="239853"/>
                </a:lnTo>
                <a:lnTo>
                  <a:pt x="0" y="422114"/>
                </a:lnTo>
                <a:lnTo>
                  <a:pt x="36621" y="450828"/>
                </a:lnTo>
                <a:lnTo>
                  <a:pt x="379142" y="182261"/>
                </a:lnTo>
                <a:lnTo>
                  <a:pt x="305900" y="182261"/>
                </a:lnTo>
                <a:lnTo>
                  <a:pt x="73450" y="0"/>
                </a:lnTo>
                <a:close/>
              </a:path>
              <a:path w="575310" h="450850">
                <a:moveTo>
                  <a:pt x="538350" y="0"/>
                </a:moveTo>
                <a:lnTo>
                  <a:pt x="305900" y="182261"/>
                </a:lnTo>
                <a:lnTo>
                  <a:pt x="379142" y="182261"/>
                </a:lnTo>
                <a:lnTo>
                  <a:pt x="574971" y="28714"/>
                </a:lnTo>
                <a:lnTo>
                  <a:pt x="538350" y="0"/>
                </a:lnTo>
                <a:close/>
              </a:path>
            </a:pathLst>
          </a:custGeom>
          <a:solidFill>
            <a:srgbClr val="C32B16">
              <a:alpha val="6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26737" y="2998693"/>
            <a:ext cx="584200" cy="458470"/>
          </a:xfrm>
          <a:custGeom>
            <a:avLst/>
            <a:gdLst/>
            <a:ahLst/>
            <a:cxnLst/>
            <a:rect l="l" t="t" r="r" b="b"/>
            <a:pathLst>
              <a:path w="584200" h="458470">
                <a:moveTo>
                  <a:pt x="232460" y="244650"/>
                </a:moveTo>
                <a:lnTo>
                  <a:pt x="0" y="426911"/>
                </a:lnTo>
                <a:lnTo>
                  <a:pt x="39680" y="458023"/>
                </a:lnTo>
                <a:lnTo>
                  <a:pt x="45791" y="453231"/>
                </a:lnTo>
                <a:lnTo>
                  <a:pt x="15276" y="429305"/>
                </a:lnTo>
                <a:lnTo>
                  <a:pt x="9170" y="429305"/>
                </a:lnTo>
                <a:lnTo>
                  <a:pt x="9170" y="424517"/>
                </a:lnTo>
                <a:lnTo>
                  <a:pt x="15277" y="424517"/>
                </a:lnTo>
                <a:lnTo>
                  <a:pt x="241631" y="247044"/>
                </a:lnTo>
                <a:lnTo>
                  <a:pt x="235513" y="247044"/>
                </a:lnTo>
                <a:lnTo>
                  <a:pt x="232460" y="244650"/>
                </a:lnTo>
                <a:close/>
              </a:path>
              <a:path w="584200" h="458470">
                <a:moveTo>
                  <a:pt x="9170" y="424517"/>
                </a:moveTo>
                <a:lnTo>
                  <a:pt x="9170" y="429305"/>
                </a:lnTo>
                <a:lnTo>
                  <a:pt x="12223" y="426911"/>
                </a:lnTo>
                <a:lnTo>
                  <a:pt x="9170" y="424517"/>
                </a:lnTo>
                <a:close/>
              </a:path>
              <a:path w="584200" h="458470">
                <a:moveTo>
                  <a:pt x="12223" y="426911"/>
                </a:moveTo>
                <a:lnTo>
                  <a:pt x="9170" y="429305"/>
                </a:lnTo>
                <a:lnTo>
                  <a:pt x="15276" y="429305"/>
                </a:lnTo>
                <a:lnTo>
                  <a:pt x="12223" y="426911"/>
                </a:lnTo>
                <a:close/>
              </a:path>
              <a:path w="584200" h="458470">
                <a:moveTo>
                  <a:pt x="15277" y="424517"/>
                </a:moveTo>
                <a:lnTo>
                  <a:pt x="9170" y="424517"/>
                </a:lnTo>
                <a:lnTo>
                  <a:pt x="12223" y="426911"/>
                </a:lnTo>
                <a:lnTo>
                  <a:pt x="15277" y="424517"/>
                </a:lnTo>
                <a:close/>
              </a:path>
              <a:path w="584200" h="458470">
                <a:moveTo>
                  <a:pt x="235513" y="242256"/>
                </a:moveTo>
                <a:lnTo>
                  <a:pt x="232460" y="244650"/>
                </a:lnTo>
                <a:lnTo>
                  <a:pt x="235513" y="247044"/>
                </a:lnTo>
                <a:lnTo>
                  <a:pt x="235513" y="242256"/>
                </a:lnTo>
                <a:close/>
              </a:path>
              <a:path w="584200" h="458470">
                <a:moveTo>
                  <a:pt x="241631" y="242256"/>
                </a:moveTo>
                <a:lnTo>
                  <a:pt x="235513" y="242256"/>
                </a:lnTo>
                <a:lnTo>
                  <a:pt x="235513" y="247044"/>
                </a:lnTo>
                <a:lnTo>
                  <a:pt x="241631" y="247044"/>
                </a:lnTo>
                <a:lnTo>
                  <a:pt x="244684" y="244650"/>
                </a:lnTo>
                <a:lnTo>
                  <a:pt x="241631" y="242256"/>
                </a:lnTo>
                <a:close/>
              </a:path>
              <a:path w="584200" h="458470">
                <a:moveTo>
                  <a:pt x="79567" y="0"/>
                </a:moveTo>
                <a:lnTo>
                  <a:pt x="0" y="62388"/>
                </a:lnTo>
                <a:lnTo>
                  <a:pt x="232460" y="244650"/>
                </a:lnTo>
                <a:lnTo>
                  <a:pt x="235513" y="242256"/>
                </a:lnTo>
                <a:lnTo>
                  <a:pt x="241631" y="242256"/>
                </a:lnTo>
                <a:lnTo>
                  <a:pt x="15276" y="64782"/>
                </a:lnTo>
                <a:lnTo>
                  <a:pt x="9170" y="64782"/>
                </a:lnTo>
                <a:lnTo>
                  <a:pt x="9170" y="59994"/>
                </a:lnTo>
                <a:lnTo>
                  <a:pt x="15276" y="59994"/>
                </a:lnTo>
                <a:lnTo>
                  <a:pt x="79567" y="9585"/>
                </a:lnTo>
                <a:lnTo>
                  <a:pt x="76514" y="7191"/>
                </a:lnTo>
                <a:lnTo>
                  <a:pt x="88738" y="7191"/>
                </a:lnTo>
                <a:lnTo>
                  <a:pt x="79567" y="0"/>
                </a:lnTo>
                <a:close/>
              </a:path>
              <a:path w="584200" h="458470">
                <a:moveTo>
                  <a:pt x="88738" y="7191"/>
                </a:moveTo>
                <a:lnTo>
                  <a:pt x="82620" y="7191"/>
                </a:lnTo>
                <a:lnTo>
                  <a:pt x="79567" y="9585"/>
                </a:lnTo>
                <a:lnTo>
                  <a:pt x="312017" y="191855"/>
                </a:lnTo>
                <a:lnTo>
                  <a:pt x="321188" y="184664"/>
                </a:lnTo>
                <a:lnTo>
                  <a:pt x="308964" y="184664"/>
                </a:lnTo>
                <a:lnTo>
                  <a:pt x="312017" y="182270"/>
                </a:lnTo>
                <a:lnTo>
                  <a:pt x="88738" y="7191"/>
                </a:lnTo>
                <a:close/>
              </a:path>
              <a:path w="584200" h="458470">
                <a:moveTo>
                  <a:pt x="312017" y="182270"/>
                </a:moveTo>
                <a:lnTo>
                  <a:pt x="308964" y="184664"/>
                </a:lnTo>
                <a:lnTo>
                  <a:pt x="315070" y="184664"/>
                </a:lnTo>
                <a:lnTo>
                  <a:pt x="312017" y="182270"/>
                </a:lnTo>
                <a:close/>
              </a:path>
              <a:path w="584200" h="458470">
                <a:moveTo>
                  <a:pt x="544467" y="0"/>
                </a:moveTo>
                <a:lnTo>
                  <a:pt x="312017" y="182270"/>
                </a:lnTo>
                <a:lnTo>
                  <a:pt x="315070" y="184664"/>
                </a:lnTo>
                <a:lnTo>
                  <a:pt x="321188" y="184664"/>
                </a:lnTo>
                <a:lnTo>
                  <a:pt x="544467" y="9585"/>
                </a:lnTo>
                <a:lnTo>
                  <a:pt x="541414" y="7191"/>
                </a:lnTo>
                <a:lnTo>
                  <a:pt x="553638" y="7191"/>
                </a:lnTo>
                <a:lnTo>
                  <a:pt x="544467" y="0"/>
                </a:lnTo>
                <a:close/>
              </a:path>
              <a:path w="584200" h="458470">
                <a:moveTo>
                  <a:pt x="9170" y="59994"/>
                </a:moveTo>
                <a:lnTo>
                  <a:pt x="9170" y="64782"/>
                </a:lnTo>
                <a:lnTo>
                  <a:pt x="12223" y="62388"/>
                </a:lnTo>
                <a:lnTo>
                  <a:pt x="9170" y="59994"/>
                </a:lnTo>
                <a:close/>
              </a:path>
              <a:path w="584200" h="458470">
                <a:moveTo>
                  <a:pt x="12223" y="62388"/>
                </a:moveTo>
                <a:lnTo>
                  <a:pt x="9170" y="64782"/>
                </a:lnTo>
                <a:lnTo>
                  <a:pt x="15276" y="64782"/>
                </a:lnTo>
                <a:lnTo>
                  <a:pt x="12223" y="62388"/>
                </a:lnTo>
                <a:close/>
              </a:path>
              <a:path w="584200" h="458470">
                <a:moveTo>
                  <a:pt x="15276" y="59994"/>
                </a:moveTo>
                <a:lnTo>
                  <a:pt x="9170" y="59994"/>
                </a:lnTo>
                <a:lnTo>
                  <a:pt x="12223" y="62388"/>
                </a:lnTo>
                <a:lnTo>
                  <a:pt x="15276" y="59994"/>
                </a:lnTo>
                <a:close/>
              </a:path>
              <a:path w="584200" h="458470">
                <a:moveTo>
                  <a:pt x="553638" y="7191"/>
                </a:moveTo>
                <a:lnTo>
                  <a:pt x="547520" y="7191"/>
                </a:lnTo>
                <a:lnTo>
                  <a:pt x="544467" y="9585"/>
                </a:lnTo>
                <a:lnTo>
                  <a:pt x="578035" y="35905"/>
                </a:lnTo>
                <a:lnTo>
                  <a:pt x="584147" y="31112"/>
                </a:lnTo>
                <a:lnTo>
                  <a:pt x="553638" y="7191"/>
                </a:lnTo>
                <a:close/>
              </a:path>
              <a:path w="584200" h="458470">
                <a:moveTo>
                  <a:pt x="82620" y="7191"/>
                </a:moveTo>
                <a:lnTo>
                  <a:pt x="76514" y="7191"/>
                </a:lnTo>
                <a:lnTo>
                  <a:pt x="79567" y="9585"/>
                </a:lnTo>
                <a:lnTo>
                  <a:pt x="82620" y="7191"/>
                </a:lnTo>
                <a:close/>
              </a:path>
              <a:path w="584200" h="458470">
                <a:moveTo>
                  <a:pt x="547520" y="7191"/>
                </a:moveTo>
                <a:lnTo>
                  <a:pt x="541414" y="7191"/>
                </a:lnTo>
                <a:lnTo>
                  <a:pt x="544467" y="9585"/>
                </a:lnTo>
                <a:lnTo>
                  <a:pt x="547520" y="719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24450" y="3695700"/>
            <a:ext cx="1362075" cy="361950"/>
          </a:xfrm>
          <a:custGeom>
            <a:avLst/>
            <a:gdLst/>
            <a:ahLst/>
            <a:cxnLst/>
            <a:rect l="l" t="t" r="r" b="b"/>
            <a:pathLst>
              <a:path w="1362075" h="361950">
                <a:moveTo>
                  <a:pt x="0" y="361950"/>
                </a:moveTo>
                <a:lnTo>
                  <a:pt x="1362075" y="361950"/>
                </a:lnTo>
                <a:lnTo>
                  <a:pt x="13620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r>
              <a:rPr lang="en-US" dirty="0"/>
              <a:t>A</a:t>
            </a:r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695825" y="3571875"/>
            <a:ext cx="647700" cy="590550"/>
          </a:xfrm>
          <a:custGeom>
            <a:avLst/>
            <a:gdLst/>
            <a:ahLst/>
            <a:cxnLst/>
            <a:rect l="l" t="t" r="r" b="b"/>
            <a:pathLst>
              <a:path w="647700" h="590550">
                <a:moveTo>
                  <a:pt x="323850" y="0"/>
                </a:moveTo>
                <a:lnTo>
                  <a:pt x="276003" y="3201"/>
                </a:lnTo>
                <a:lnTo>
                  <a:pt x="230332" y="12502"/>
                </a:lnTo>
                <a:lnTo>
                  <a:pt x="187340" y="27444"/>
                </a:lnTo>
                <a:lnTo>
                  <a:pt x="147528" y="47572"/>
                </a:lnTo>
                <a:lnTo>
                  <a:pt x="111397" y="72428"/>
                </a:lnTo>
                <a:lnTo>
                  <a:pt x="79448" y="101556"/>
                </a:lnTo>
                <a:lnTo>
                  <a:pt x="52184" y="134498"/>
                </a:lnTo>
                <a:lnTo>
                  <a:pt x="30106" y="170797"/>
                </a:lnTo>
                <a:lnTo>
                  <a:pt x="13714" y="209998"/>
                </a:lnTo>
                <a:lnTo>
                  <a:pt x="3512" y="251643"/>
                </a:lnTo>
                <a:lnTo>
                  <a:pt x="0" y="295275"/>
                </a:lnTo>
                <a:lnTo>
                  <a:pt x="3512" y="338906"/>
                </a:lnTo>
                <a:lnTo>
                  <a:pt x="13714" y="380551"/>
                </a:lnTo>
                <a:lnTo>
                  <a:pt x="30106" y="419752"/>
                </a:lnTo>
                <a:lnTo>
                  <a:pt x="52184" y="456051"/>
                </a:lnTo>
                <a:lnTo>
                  <a:pt x="79448" y="488993"/>
                </a:lnTo>
                <a:lnTo>
                  <a:pt x="111397" y="518121"/>
                </a:lnTo>
                <a:lnTo>
                  <a:pt x="147528" y="542977"/>
                </a:lnTo>
                <a:lnTo>
                  <a:pt x="187340" y="563105"/>
                </a:lnTo>
                <a:lnTo>
                  <a:pt x="230332" y="578047"/>
                </a:lnTo>
                <a:lnTo>
                  <a:pt x="276003" y="587348"/>
                </a:lnTo>
                <a:lnTo>
                  <a:pt x="323850" y="590550"/>
                </a:lnTo>
                <a:lnTo>
                  <a:pt x="371696" y="587348"/>
                </a:lnTo>
                <a:lnTo>
                  <a:pt x="417367" y="578047"/>
                </a:lnTo>
                <a:lnTo>
                  <a:pt x="460359" y="563105"/>
                </a:lnTo>
                <a:lnTo>
                  <a:pt x="500171" y="542977"/>
                </a:lnTo>
                <a:lnTo>
                  <a:pt x="536302" y="518121"/>
                </a:lnTo>
                <a:lnTo>
                  <a:pt x="568251" y="488993"/>
                </a:lnTo>
                <a:lnTo>
                  <a:pt x="595515" y="456051"/>
                </a:lnTo>
                <a:lnTo>
                  <a:pt x="617593" y="419752"/>
                </a:lnTo>
                <a:lnTo>
                  <a:pt x="633985" y="380551"/>
                </a:lnTo>
                <a:lnTo>
                  <a:pt x="644187" y="338906"/>
                </a:lnTo>
                <a:lnTo>
                  <a:pt x="647700" y="295275"/>
                </a:lnTo>
                <a:lnTo>
                  <a:pt x="644187" y="251643"/>
                </a:lnTo>
                <a:lnTo>
                  <a:pt x="633985" y="209998"/>
                </a:lnTo>
                <a:lnTo>
                  <a:pt x="617593" y="170797"/>
                </a:lnTo>
                <a:lnTo>
                  <a:pt x="595515" y="134498"/>
                </a:lnTo>
                <a:lnTo>
                  <a:pt x="568251" y="101556"/>
                </a:lnTo>
                <a:lnTo>
                  <a:pt x="536302" y="72428"/>
                </a:lnTo>
                <a:lnTo>
                  <a:pt x="500171" y="47572"/>
                </a:lnTo>
                <a:lnTo>
                  <a:pt x="460359" y="27444"/>
                </a:lnTo>
                <a:lnTo>
                  <a:pt x="417367" y="12502"/>
                </a:lnTo>
                <a:lnTo>
                  <a:pt x="371696" y="3201"/>
                </a:lnTo>
                <a:lnTo>
                  <a:pt x="323850" y="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26506" y="3686175"/>
            <a:ext cx="346075" cy="333375"/>
          </a:xfrm>
          <a:custGeom>
            <a:avLst/>
            <a:gdLst/>
            <a:ahLst/>
            <a:cxnLst/>
            <a:rect l="l" t="t" r="r" b="b"/>
            <a:pathLst>
              <a:path w="346075" h="333375">
                <a:moveTo>
                  <a:pt x="130905" y="284733"/>
                </a:moveTo>
                <a:lnTo>
                  <a:pt x="109221" y="284733"/>
                </a:lnTo>
                <a:lnTo>
                  <a:pt x="111380" y="284988"/>
                </a:lnTo>
                <a:lnTo>
                  <a:pt x="112523" y="284988"/>
                </a:lnTo>
                <a:lnTo>
                  <a:pt x="113793" y="291973"/>
                </a:lnTo>
                <a:lnTo>
                  <a:pt x="113699" y="294894"/>
                </a:lnTo>
                <a:lnTo>
                  <a:pt x="113158" y="302132"/>
                </a:lnTo>
                <a:lnTo>
                  <a:pt x="113094" y="306197"/>
                </a:lnTo>
                <a:lnTo>
                  <a:pt x="147067" y="333375"/>
                </a:lnTo>
                <a:lnTo>
                  <a:pt x="259335" y="333375"/>
                </a:lnTo>
                <a:lnTo>
                  <a:pt x="289815" y="318897"/>
                </a:lnTo>
                <a:lnTo>
                  <a:pt x="138050" y="318897"/>
                </a:lnTo>
                <a:lnTo>
                  <a:pt x="130938" y="313436"/>
                </a:lnTo>
                <a:lnTo>
                  <a:pt x="131233" y="305435"/>
                </a:lnTo>
                <a:lnTo>
                  <a:pt x="131827" y="294131"/>
                </a:lnTo>
                <a:lnTo>
                  <a:pt x="132462" y="291973"/>
                </a:lnTo>
                <a:lnTo>
                  <a:pt x="130905" y="284733"/>
                </a:lnTo>
                <a:close/>
              </a:path>
              <a:path w="346075" h="333375">
                <a:moveTo>
                  <a:pt x="186437" y="0"/>
                </a:moveTo>
                <a:lnTo>
                  <a:pt x="186437" y="14477"/>
                </a:lnTo>
                <a:lnTo>
                  <a:pt x="207783" y="15468"/>
                </a:lnTo>
                <a:lnTo>
                  <a:pt x="229094" y="18494"/>
                </a:lnTo>
                <a:lnTo>
                  <a:pt x="268987" y="30987"/>
                </a:lnTo>
                <a:lnTo>
                  <a:pt x="313231" y="71453"/>
                </a:lnTo>
                <a:lnTo>
                  <a:pt x="327280" y="121919"/>
                </a:lnTo>
                <a:lnTo>
                  <a:pt x="321081" y="153427"/>
                </a:lnTo>
                <a:lnTo>
                  <a:pt x="306071" y="178054"/>
                </a:lnTo>
                <a:lnTo>
                  <a:pt x="287633" y="202680"/>
                </a:lnTo>
                <a:lnTo>
                  <a:pt x="271146" y="234187"/>
                </a:lnTo>
                <a:lnTo>
                  <a:pt x="267793" y="250803"/>
                </a:lnTo>
                <a:lnTo>
                  <a:pt x="268321" y="268430"/>
                </a:lnTo>
                <a:lnTo>
                  <a:pt x="271182" y="286176"/>
                </a:lnTo>
                <a:lnTo>
                  <a:pt x="274829" y="303149"/>
                </a:lnTo>
                <a:lnTo>
                  <a:pt x="276353" y="311150"/>
                </a:lnTo>
                <a:lnTo>
                  <a:pt x="268987" y="318643"/>
                </a:lnTo>
                <a:lnTo>
                  <a:pt x="259335" y="318897"/>
                </a:lnTo>
                <a:lnTo>
                  <a:pt x="289815" y="318897"/>
                </a:lnTo>
                <a:lnTo>
                  <a:pt x="291593" y="317119"/>
                </a:lnTo>
                <a:lnTo>
                  <a:pt x="294387" y="308863"/>
                </a:lnTo>
                <a:lnTo>
                  <a:pt x="292863" y="300863"/>
                </a:lnTo>
                <a:lnTo>
                  <a:pt x="292228" y="298957"/>
                </a:lnTo>
                <a:lnTo>
                  <a:pt x="291847" y="296925"/>
                </a:lnTo>
                <a:lnTo>
                  <a:pt x="291593" y="294894"/>
                </a:lnTo>
                <a:lnTo>
                  <a:pt x="288456" y="280310"/>
                </a:lnTo>
                <a:lnTo>
                  <a:pt x="286212" y="265477"/>
                </a:lnTo>
                <a:lnTo>
                  <a:pt x="286017" y="256635"/>
                </a:lnTo>
                <a:lnTo>
                  <a:pt x="285976" y="250803"/>
                </a:lnTo>
                <a:lnTo>
                  <a:pt x="288545" y="238251"/>
                </a:lnTo>
                <a:lnTo>
                  <a:pt x="294399" y="225123"/>
                </a:lnTo>
                <a:lnTo>
                  <a:pt x="301087" y="213613"/>
                </a:lnTo>
                <a:lnTo>
                  <a:pt x="308298" y="203247"/>
                </a:lnTo>
                <a:lnTo>
                  <a:pt x="315723" y="193548"/>
                </a:lnTo>
                <a:lnTo>
                  <a:pt x="326548" y="178944"/>
                </a:lnTo>
                <a:lnTo>
                  <a:pt x="336123" y="162925"/>
                </a:lnTo>
                <a:lnTo>
                  <a:pt x="342959" y="144309"/>
                </a:lnTo>
                <a:lnTo>
                  <a:pt x="345568" y="121919"/>
                </a:lnTo>
                <a:lnTo>
                  <a:pt x="344535" y="107513"/>
                </a:lnTo>
                <a:lnTo>
                  <a:pt x="329693" y="65150"/>
                </a:lnTo>
                <a:lnTo>
                  <a:pt x="293439" y="26521"/>
                </a:lnTo>
                <a:lnTo>
                  <a:pt x="257071" y="10233"/>
                </a:lnTo>
                <a:lnTo>
                  <a:pt x="210744" y="1156"/>
                </a:lnTo>
                <a:lnTo>
                  <a:pt x="186437" y="0"/>
                </a:lnTo>
                <a:close/>
              </a:path>
              <a:path w="346075" h="333375">
                <a:moveTo>
                  <a:pt x="186437" y="0"/>
                </a:moveTo>
                <a:lnTo>
                  <a:pt x="141610" y="4232"/>
                </a:lnTo>
                <a:lnTo>
                  <a:pt x="79277" y="28487"/>
                </a:lnTo>
                <a:lnTo>
                  <a:pt x="37312" y="75858"/>
                </a:lnTo>
                <a:lnTo>
                  <a:pt x="31624" y="95123"/>
                </a:lnTo>
                <a:lnTo>
                  <a:pt x="31624" y="96138"/>
                </a:lnTo>
                <a:lnTo>
                  <a:pt x="31243" y="97155"/>
                </a:lnTo>
                <a:lnTo>
                  <a:pt x="29680" y="107197"/>
                </a:lnTo>
                <a:lnTo>
                  <a:pt x="29973" y="116728"/>
                </a:lnTo>
                <a:lnTo>
                  <a:pt x="31315" y="125140"/>
                </a:lnTo>
                <a:lnTo>
                  <a:pt x="32894" y="131825"/>
                </a:lnTo>
                <a:lnTo>
                  <a:pt x="32894" y="132080"/>
                </a:lnTo>
                <a:lnTo>
                  <a:pt x="30354" y="135636"/>
                </a:lnTo>
                <a:lnTo>
                  <a:pt x="25655" y="141097"/>
                </a:lnTo>
                <a:lnTo>
                  <a:pt x="20702" y="146050"/>
                </a:lnTo>
                <a:lnTo>
                  <a:pt x="20702" y="146304"/>
                </a:lnTo>
                <a:lnTo>
                  <a:pt x="20448" y="146557"/>
                </a:lnTo>
                <a:lnTo>
                  <a:pt x="10457" y="158785"/>
                </a:lnTo>
                <a:lnTo>
                  <a:pt x="2907" y="170656"/>
                </a:lnTo>
                <a:lnTo>
                  <a:pt x="0" y="182098"/>
                </a:lnTo>
                <a:lnTo>
                  <a:pt x="3938" y="193039"/>
                </a:lnTo>
                <a:lnTo>
                  <a:pt x="7748" y="198247"/>
                </a:lnTo>
                <a:lnTo>
                  <a:pt x="13590" y="200787"/>
                </a:lnTo>
                <a:lnTo>
                  <a:pt x="19178" y="202311"/>
                </a:lnTo>
                <a:lnTo>
                  <a:pt x="18543" y="204216"/>
                </a:lnTo>
                <a:lnTo>
                  <a:pt x="18289" y="206248"/>
                </a:lnTo>
                <a:lnTo>
                  <a:pt x="18289" y="208533"/>
                </a:lnTo>
                <a:lnTo>
                  <a:pt x="18543" y="212979"/>
                </a:lnTo>
                <a:lnTo>
                  <a:pt x="20702" y="216788"/>
                </a:lnTo>
                <a:lnTo>
                  <a:pt x="23242" y="219710"/>
                </a:lnTo>
                <a:lnTo>
                  <a:pt x="22607" y="221995"/>
                </a:lnTo>
                <a:lnTo>
                  <a:pt x="22728" y="225298"/>
                </a:lnTo>
                <a:lnTo>
                  <a:pt x="23242" y="227456"/>
                </a:lnTo>
                <a:lnTo>
                  <a:pt x="24131" y="232537"/>
                </a:lnTo>
                <a:lnTo>
                  <a:pt x="26925" y="235712"/>
                </a:lnTo>
                <a:lnTo>
                  <a:pt x="29465" y="237744"/>
                </a:lnTo>
                <a:lnTo>
                  <a:pt x="29465" y="238506"/>
                </a:lnTo>
                <a:lnTo>
                  <a:pt x="29084" y="239013"/>
                </a:lnTo>
                <a:lnTo>
                  <a:pt x="28100" y="248038"/>
                </a:lnTo>
                <a:lnTo>
                  <a:pt x="29307" y="256635"/>
                </a:lnTo>
                <a:lnTo>
                  <a:pt x="65426" y="284364"/>
                </a:lnTo>
                <a:lnTo>
                  <a:pt x="77217" y="285369"/>
                </a:lnTo>
                <a:lnTo>
                  <a:pt x="84329" y="285369"/>
                </a:lnTo>
                <a:lnTo>
                  <a:pt x="89282" y="285242"/>
                </a:lnTo>
                <a:lnTo>
                  <a:pt x="98045" y="284733"/>
                </a:lnTo>
                <a:lnTo>
                  <a:pt x="130905" y="284733"/>
                </a:lnTo>
                <a:lnTo>
                  <a:pt x="130303" y="281939"/>
                </a:lnTo>
                <a:lnTo>
                  <a:pt x="127396" y="275842"/>
                </a:lnTo>
                <a:lnTo>
                  <a:pt x="121906" y="272208"/>
                </a:lnTo>
                <a:lnTo>
                  <a:pt x="115165" y="270637"/>
                </a:lnTo>
                <a:lnTo>
                  <a:pt x="77471" y="270637"/>
                </a:lnTo>
                <a:lnTo>
                  <a:pt x="62781" y="268398"/>
                </a:lnTo>
                <a:lnTo>
                  <a:pt x="52437" y="262445"/>
                </a:lnTo>
                <a:lnTo>
                  <a:pt x="47021" y="253349"/>
                </a:lnTo>
                <a:lnTo>
                  <a:pt x="47118" y="241681"/>
                </a:lnTo>
                <a:lnTo>
                  <a:pt x="49874" y="230250"/>
                </a:lnTo>
                <a:lnTo>
                  <a:pt x="42165" y="230250"/>
                </a:lnTo>
                <a:lnTo>
                  <a:pt x="41276" y="225298"/>
                </a:lnTo>
                <a:lnTo>
                  <a:pt x="40006" y="220218"/>
                </a:lnTo>
                <a:lnTo>
                  <a:pt x="44959" y="216281"/>
                </a:lnTo>
                <a:lnTo>
                  <a:pt x="36831" y="212217"/>
                </a:lnTo>
                <a:lnTo>
                  <a:pt x="36323" y="203581"/>
                </a:lnTo>
                <a:lnTo>
                  <a:pt x="41276" y="199008"/>
                </a:lnTo>
                <a:lnTo>
                  <a:pt x="40895" y="194056"/>
                </a:lnTo>
                <a:lnTo>
                  <a:pt x="40705" y="190245"/>
                </a:lnTo>
                <a:lnTo>
                  <a:pt x="22988" y="190245"/>
                </a:lnTo>
                <a:lnTo>
                  <a:pt x="19559" y="185547"/>
                </a:lnTo>
                <a:lnTo>
                  <a:pt x="37834" y="152064"/>
                </a:lnTo>
                <a:lnTo>
                  <a:pt x="43420" y="145780"/>
                </a:lnTo>
                <a:lnTo>
                  <a:pt x="49077" y="138900"/>
                </a:lnTo>
                <a:lnTo>
                  <a:pt x="51817" y="134366"/>
                </a:lnTo>
                <a:lnTo>
                  <a:pt x="50952" y="129668"/>
                </a:lnTo>
                <a:lnTo>
                  <a:pt x="49087" y="121459"/>
                </a:lnTo>
                <a:lnTo>
                  <a:pt x="47888" y="111130"/>
                </a:lnTo>
                <a:lnTo>
                  <a:pt x="63819" y="63833"/>
                </a:lnTo>
                <a:lnTo>
                  <a:pt x="134240" y="21208"/>
                </a:lnTo>
                <a:lnTo>
                  <a:pt x="172799" y="14904"/>
                </a:lnTo>
                <a:lnTo>
                  <a:pt x="186437" y="14477"/>
                </a:lnTo>
                <a:lnTo>
                  <a:pt x="186437" y="0"/>
                </a:lnTo>
                <a:close/>
              </a:path>
              <a:path w="346075" h="333375">
                <a:moveTo>
                  <a:pt x="105411" y="270001"/>
                </a:moveTo>
                <a:lnTo>
                  <a:pt x="99188" y="270101"/>
                </a:lnTo>
                <a:lnTo>
                  <a:pt x="86123" y="270537"/>
                </a:lnTo>
                <a:lnTo>
                  <a:pt x="79757" y="270637"/>
                </a:lnTo>
                <a:lnTo>
                  <a:pt x="115165" y="270637"/>
                </a:lnTo>
                <a:lnTo>
                  <a:pt x="114391" y="270456"/>
                </a:lnTo>
                <a:lnTo>
                  <a:pt x="105411" y="270001"/>
                </a:lnTo>
                <a:close/>
              </a:path>
              <a:path w="346075" h="333375">
                <a:moveTo>
                  <a:pt x="50547" y="227456"/>
                </a:moveTo>
                <a:lnTo>
                  <a:pt x="42165" y="230250"/>
                </a:lnTo>
                <a:lnTo>
                  <a:pt x="49874" y="230250"/>
                </a:lnTo>
                <a:lnTo>
                  <a:pt x="50547" y="227456"/>
                </a:lnTo>
                <a:close/>
              </a:path>
              <a:path w="346075" h="333375">
                <a:moveTo>
                  <a:pt x="40641" y="188975"/>
                </a:moveTo>
                <a:lnTo>
                  <a:pt x="22988" y="190245"/>
                </a:lnTo>
                <a:lnTo>
                  <a:pt x="40705" y="190245"/>
                </a:lnTo>
                <a:lnTo>
                  <a:pt x="40641" y="1889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62500" y="3895725"/>
            <a:ext cx="66675" cy="85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76800" y="38385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732" y="0"/>
                </a:moveTo>
                <a:lnTo>
                  <a:pt x="4317" y="0"/>
                </a:lnTo>
                <a:lnTo>
                  <a:pt x="0" y="4063"/>
                </a:lnTo>
                <a:lnTo>
                  <a:pt x="0" y="14731"/>
                </a:lnTo>
                <a:lnTo>
                  <a:pt x="4317" y="19050"/>
                </a:lnTo>
                <a:lnTo>
                  <a:pt x="14732" y="19050"/>
                </a:lnTo>
                <a:lnTo>
                  <a:pt x="19050" y="14731"/>
                </a:lnTo>
                <a:lnTo>
                  <a:pt x="19050" y="4063"/>
                </a:lnTo>
                <a:lnTo>
                  <a:pt x="14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86325" y="3876675"/>
            <a:ext cx="28575" cy="9525"/>
          </a:xfrm>
          <a:custGeom>
            <a:avLst/>
            <a:gdLst/>
            <a:ahLst/>
            <a:cxnLst/>
            <a:rect l="l" t="t" r="r" b="b"/>
            <a:pathLst>
              <a:path w="28575" h="9525">
                <a:moveTo>
                  <a:pt x="22478" y="0"/>
                </a:moveTo>
                <a:lnTo>
                  <a:pt x="6476" y="0"/>
                </a:lnTo>
                <a:lnTo>
                  <a:pt x="0" y="2158"/>
                </a:lnTo>
                <a:lnTo>
                  <a:pt x="0" y="7366"/>
                </a:lnTo>
                <a:lnTo>
                  <a:pt x="6476" y="9525"/>
                </a:lnTo>
                <a:lnTo>
                  <a:pt x="22478" y="9525"/>
                </a:lnTo>
                <a:lnTo>
                  <a:pt x="28575" y="7366"/>
                </a:lnTo>
                <a:lnTo>
                  <a:pt x="28575" y="2158"/>
                </a:lnTo>
                <a:lnTo>
                  <a:pt x="22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05375" y="380047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732" y="0"/>
                </a:moveTo>
                <a:lnTo>
                  <a:pt x="4317" y="0"/>
                </a:lnTo>
                <a:lnTo>
                  <a:pt x="0" y="4318"/>
                </a:lnTo>
                <a:lnTo>
                  <a:pt x="0" y="14731"/>
                </a:lnTo>
                <a:lnTo>
                  <a:pt x="4317" y="19050"/>
                </a:lnTo>
                <a:lnTo>
                  <a:pt x="14732" y="19050"/>
                </a:lnTo>
                <a:lnTo>
                  <a:pt x="19050" y="14731"/>
                </a:lnTo>
                <a:lnTo>
                  <a:pt x="19050" y="4318"/>
                </a:lnTo>
                <a:lnTo>
                  <a:pt x="14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24425" y="3829050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986" y="0"/>
                </a:moveTo>
                <a:lnTo>
                  <a:pt x="4317" y="0"/>
                </a:lnTo>
                <a:lnTo>
                  <a:pt x="0" y="4063"/>
                </a:lnTo>
                <a:lnTo>
                  <a:pt x="0" y="14731"/>
                </a:lnTo>
                <a:lnTo>
                  <a:pt x="4317" y="19050"/>
                </a:lnTo>
                <a:lnTo>
                  <a:pt x="14986" y="19050"/>
                </a:lnTo>
                <a:lnTo>
                  <a:pt x="19050" y="14731"/>
                </a:lnTo>
                <a:lnTo>
                  <a:pt x="19050" y="4063"/>
                </a:lnTo>
                <a:lnTo>
                  <a:pt x="14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43475" y="38576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986" y="0"/>
                </a:moveTo>
                <a:lnTo>
                  <a:pt x="4317" y="0"/>
                </a:lnTo>
                <a:lnTo>
                  <a:pt x="0" y="4063"/>
                </a:lnTo>
                <a:lnTo>
                  <a:pt x="0" y="14731"/>
                </a:lnTo>
                <a:lnTo>
                  <a:pt x="4317" y="19050"/>
                </a:lnTo>
                <a:lnTo>
                  <a:pt x="14986" y="19050"/>
                </a:lnTo>
                <a:lnTo>
                  <a:pt x="19050" y="14731"/>
                </a:lnTo>
                <a:lnTo>
                  <a:pt x="19050" y="4063"/>
                </a:lnTo>
                <a:lnTo>
                  <a:pt x="14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62525" y="381952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732" y="0"/>
                </a:moveTo>
                <a:lnTo>
                  <a:pt x="4317" y="0"/>
                </a:lnTo>
                <a:lnTo>
                  <a:pt x="0" y="4318"/>
                </a:lnTo>
                <a:lnTo>
                  <a:pt x="0" y="14731"/>
                </a:lnTo>
                <a:lnTo>
                  <a:pt x="4317" y="19050"/>
                </a:lnTo>
                <a:lnTo>
                  <a:pt x="14732" y="19050"/>
                </a:lnTo>
                <a:lnTo>
                  <a:pt x="19050" y="14731"/>
                </a:lnTo>
                <a:lnTo>
                  <a:pt x="19050" y="4318"/>
                </a:lnTo>
                <a:lnTo>
                  <a:pt x="14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05725" y="1776476"/>
            <a:ext cx="2905125" cy="3862704"/>
          </a:xfrm>
          <a:custGeom>
            <a:avLst/>
            <a:gdLst/>
            <a:ahLst/>
            <a:cxnLst/>
            <a:rect l="l" t="t" r="r" b="b"/>
            <a:pathLst>
              <a:path w="2905125" h="3862704">
                <a:moveTo>
                  <a:pt x="0" y="3862324"/>
                </a:moveTo>
                <a:lnTo>
                  <a:pt x="2905125" y="3862324"/>
                </a:lnTo>
                <a:lnTo>
                  <a:pt x="2905125" y="0"/>
                </a:lnTo>
                <a:lnTo>
                  <a:pt x="0" y="0"/>
                </a:lnTo>
                <a:lnTo>
                  <a:pt x="0" y="3862324"/>
                </a:lnTo>
                <a:close/>
              </a:path>
            </a:pathLst>
          </a:custGeom>
          <a:solidFill>
            <a:srgbClr val="E7E2E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710551" y="1443100"/>
            <a:ext cx="2905125" cy="281487"/>
          </a:xfrm>
          <a:prstGeom prst="rect">
            <a:avLst/>
          </a:prstGeom>
          <a:solidFill>
            <a:srgbClr val="39395E"/>
          </a:solidFill>
          <a:ln w="9534">
            <a:solidFill>
              <a:srgbClr val="221D34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818515">
              <a:lnSpc>
                <a:spcPct val="100000"/>
              </a:lnSpc>
              <a:spcBef>
                <a:spcPts val="335"/>
              </a:spcBef>
            </a:pPr>
            <a:r>
              <a:rPr lang="ru-RU" sz="1550" spc="-5" dirty="0">
                <a:solidFill>
                  <a:srgbClr val="FFFFFF"/>
                </a:solidFill>
                <a:latin typeface="Arial"/>
                <a:cs typeface="Arial"/>
              </a:rPr>
              <a:t>Ядра шва</a:t>
            </a:r>
            <a:r>
              <a:rPr sz="1575" spc="-15" baseline="23809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967726" y="3671951"/>
            <a:ext cx="1895475" cy="361950"/>
          </a:xfrm>
          <a:custGeom>
            <a:avLst/>
            <a:gdLst/>
            <a:ahLst/>
            <a:cxnLst/>
            <a:rect l="l" t="t" r="r" b="b"/>
            <a:pathLst>
              <a:path w="1895475" h="361950">
                <a:moveTo>
                  <a:pt x="0" y="361950"/>
                </a:moveTo>
                <a:lnTo>
                  <a:pt x="1895475" y="361950"/>
                </a:lnTo>
                <a:lnTo>
                  <a:pt x="18954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67726" y="3671951"/>
            <a:ext cx="1895475" cy="361950"/>
          </a:xfrm>
          <a:custGeom>
            <a:avLst/>
            <a:gdLst/>
            <a:ahLst/>
            <a:cxnLst/>
            <a:rect l="l" t="t" r="r" b="b"/>
            <a:pathLst>
              <a:path w="1895475" h="361950">
                <a:moveTo>
                  <a:pt x="0" y="361950"/>
                </a:moveTo>
                <a:lnTo>
                  <a:pt x="1895475" y="361950"/>
                </a:lnTo>
                <a:lnTo>
                  <a:pt x="18954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ln w="9534">
            <a:solidFill>
              <a:srgbClr val="221D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540750" y="3717988"/>
            <a:ext cx="105433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500" spc="-15" dirty="0">
                <a:solidFill>
                  <a:srgbClr val="FFFFFF"/>
                </a:solidFill>
                <a:latin typeface="Arial"/>
                <a:cs typeface="Arial"/>
              </a:rPr>
              <a:t>Serotonin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53375" y="4286250"/>
            <a:ext cx="2047875" cy="1343315"/>
          </a:xfrm>
          <a:prstGeom prst="rect">
            <a:avLst/>
          </a:prstGeom>
          <a:solidFill>
            <a:srgbClr val="FFFFFF"/>
          </a:solidFill>
          <a:ln w="19050">
            <a:solidFill>
              <a:srgbClr val="39395E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566420">
              <a:lnSpc>
                <a:spcPct val="100000"/>
              </a:lnSpc>
              <a:spcBef>
                <a:spcPts val="414"/>
              </a:spcBef>
            </a:pPr>
            <a:br>
              <a:rPr lang="ru-RU" sz="1250" b="1" spc="-15" dirty="0">
                <a:latin typeface="Arial"/>
                <a:cs typeface="Arial"/>
              </a:rPr>
            </a:br>
            <a:r>
              <a:rPr lang="ru-RU" sz="1250" b="1" spc="-15" dirty="0">
                <a:latin typeface="Arial"/>
                <a:cs typeface="Arial"/>
              </a:rPr>
              <a:t>Поведение</a:t>
            </a:r>
            <a:r>
              <a:rPr sz="1350" b="1" spc="-22" baseline="21604" dirty="0">
                <a:latin typeface="Arial"/>
                <a:cs typeface="Arial"/>
              </a:rPr>
              <a:t>2,4</a:t>
            </a:r>
            <a:endParaRPr sz="1350" baseline="21604" dirty="0">
              <a:latin typeface="Arial"/>
              <a:cs typeface="Arial"/>
            </a:endParaRPr>
          </a:p>
          <a:p>
            <a:pPr marL="240029" indent="-105410">
              <a:lnSpc>
                <a:spcPct val="100000"/>
              </a:lnSpc>
              <a:spcBef>
                <a:spcPts val="700"/>
              </a:spcBef>
              <a:buClr>
                <a:srgbClr val="ED7623"/>
              </a:buClr>
              <a:buChar char="•"/>
              <a:tabLst>
                <a:tab pos="240029" algn="l"/>
              </a:tabLst>
            </a:pPr>
            <a:r>
              <a:rPr lang="ru-RU" sz="1200" spc="-20" dirty="0">
                <a:latin typeface="Arial"/>
                <a:cs typeface="Arial"/>
              </a:rPr>
              <a:t>Раздражительность</a:t>
            </a:r>
            <a:endParaRPr sz="1200" dirty="0">
              <a:latin typeface="Arial"/>
              <a:cs typeface="Arial"/>
            </a:endParaRPr>
          </a:p>
          <a:p>
            <a:pPr marL="240029" indent="-105410">
              <a:lnSpc>
                <a:spcPct val="100000"/>
              </a:lnSpc>
              <a:spcBef>
                <a:spcPts val="290"/>
              </a:spcBef>
              <a:buClr>
                <a:srgbClr val="ED7623"/>
              </a:buClr>
              <a:buChar char="•"/>
              <a:tabLst>
                <a:tab pos="240029" algn="l"/>
              </a:tabLst>
            </a:pPr>
            <a:r>
              <a:rPr lang="ru-RU" sz="1200" spc="-15" dirty="0">
                <a:latin typeface="Arial"/>
                <a:cs typeface="Arial"/>
              </a:rPr>
              <a:t>Чрезмерная плаксивость </a:t>
            </a:r>
          </a:p>
          <a:p>
            <a:pPr marL="240029" indent="-105410">
              <a:lnSpc>
                <a:spcPct val="100000"/>
              </a:lnSpc>
              <a:spcBef>
                <a:spcPts val="290"/>
              </a:spcBef>
              <a:buClr>
                <a:srgbClr val="ED7623"/>
              </a:buClr>
              <a:buChar char="•"/>
              <a:tabLst>
                <a:tab pos="240029" algn="l"/>
              </a:tabLst>
            </a:pPr>
            <a:r>
              <a:rPr lang="ru-RU" sz="1200" spc="-15" dirty="0">
                <a:latin typeface="Arial"/>
                <a:cs typeface="Arial"/>
              </a:rPr>
              <a:t>Задержка когнитивного и речевого развития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886700" y="3552825"/>
            <a:ext cx="590550" cy="600075"/>
          </a:xfrm>
          <a:custGeom>
            <a:avLst/>
            <a:gdLst/>
            <a:ahLst/>
            <a:cxnLst/>
            <a:rect l="l" t="t" r="r" b="b"/>
            <a:pathLst>
              <a:path w="590550" h="600075">
                <a:moveTo>
                  <a:pt x="295275" y="0"/>
                </a:moveTo>
                <a:lnTo>
                  <a:pt x="247381" y="3927"/>
                </a:lnTo>
                <a:lnTo>
                  <a:pt x="201948" y="15298"/>
                </a:lnTo>
                <a:lnTo>
                  <a:pt x="159582" y="33494"/>
                </a:lnTo>
                <a:lnTo>
                  <a:pt x="120892" y="57895"/>
                </a:lnTo>
                <a:lnTo>
                  <a:pt x="86487" y="87883"/>
                </a:lnTo>
                <a:lnTo>
                  <a:pt x="56973" y="122840"/>
                </a:lnTo>
                <a:lnTo>
                  <a:pt x="32959" y="162146"/>
                </a:lnTo>
                <a:lnTo>
                  <a:pt x="15054" y="205183"/>
                </a:lnTo>
                <a:lnTo>
                  <a:pt x="3864" y="251331"/>
                </a:lnTo>
                <a:lnTo>
                  <a:pt x="0" y="299974"/>
                </a:lnTo>
                <a:lnTo>
                  <a:pt x="3864" y="348650"/>
                </a:lnTo>
                <a:lnTo>
                  <a:pt x="15054" y="394826"/>
                </a:lnTo>
                <a:lnTo>
                  <a:pt x="32959" y="437884"/>
                </a:lnTo>
                <a:lnTo>
                  <a:pt x="56973" y="477207"/>
                </a:lnTo>
                <a:lnTo>
                  <a:pt x="86487" y="512175"/>
                </a:lnTo>
                <a:lnTo>
                  <a:pt x="120892" y="542171"/>
                </a:lnTo>
                <a:lnTo>
                  <a:pt x="159582" y="566577"/>
                </a:lnTo>
                <a:lnTo>
                  <a:pt x="201948" y="584775"/>
                </a:lnTo>
                <a:lnTo>
                  <a:pt x="247381" y="596147"/>
                </a:lnTo>
                <a:lnTo>
                  <a:pt x="295275" y="600075"/>
                </a:lnTo>
                <a:lnTo>
                  <a:pt x="343168" y="596147"/>
                </a:lnTo>
                <a:lnTo>
                  <a:pt x="388601" y="584775"/>
                </a:lnTo>
                <a:lnTo>
                  <a:pt x="430967" y="566577"/>
                </a:lnTo>
                <a:lnTo>
                  <a:pt x="469657" y="542171"/>
                </a:lnTo>
                <a:lnTo>
                  <a:pt x="504062" y="512175"/>
                </a:lnTo>
                <a:lnTo>
                  <a:pt x="533576" y="477207"/>
                </a:lnTo>
                <a:lnTo>
                  <a:pt x="557590" y="437884"/>
                </a:lnTo>
                <a:lnTo>
                  <a:pt x="575495" y="394826"/>
                </a:lnTo>
                <a:lnTo>
                  <a:pt x="586685" y="348650"/>
                </a:lnTo>
                <a:lnTo>
                  <a:pt x="590550" y="299974"/>
                </a:lnTo>
                <a:lnTo>
                  <a:pt x="586685" y="251331"/>
                </a:lnTo>
                <a:lnTo>
                  <a:pt x="575495" y="205183"/>
                </a:lnTo>
                <a:lnTo>
                  <a:pt x="557590" y="162146"/>
                </a:lnTo>
                <a:lnTo>
                  <a:pt x="533576" y="122840"/>
                </a:lnTo>
                <a:lnTo>
                  <a:pt x="504062" y="87883"/>
                </a:lnTo>
                <a:lnTo>
                  <a:pt x="469657" y="57895"/>
                </a:lnTo>
                <a:lnTo>
                  <a:pt x="430967" y="33494"/>
                </a:lnTo>
                <a:lnTo>
                  <a:pt x="388601" y="15298"/>
                </a:lnTo>
                <a:lnTo>
                  <a:pt x="343168" y="3927"/>
                </a:lnTo>
                <a:lnTo>
                  <a:pt x="295275" y="0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596248" y="2309748"/>
            <a:ext cx="76200" cy="313055"/>
          </a:xfrm>
          <a:custGeom>
            <a:avLst/>
            <a:gdLst/>
            <a:ahLst/>
            <a:cxnLst/>
            <a:rect l="l" t="t" r="r" b="b"/>
            <a:pathLst>
              <a:path w="76200" h="313055">
                <a:moveTo>
                  <a:pt x="33400" y="236854"/>
                </a:moveTo>
                <a:lnTo>
                  <a:pt x="0" y="236854"/>
                </a:lnTo>
                <a:lnTo>
                  <a:pt x="38100" y="313054"/>
                </a:lnTo>
                <a:lnTo>
                  <a:pt x="69850" y="249554"/>
                </a:lnTo>
                <a:lnTo>
                  <a:pt x="33400" y="249554"/>
                </a:lnTo>
                <a:lnTo>
                  <a:pt x="33400" y="236854"/>
                </a:lnTo>
                <a:close/>
              </a:path>
              <a:path w="76200" h="313055">
                <a:moveTo>
                  <a:pt x="42925" y="0"/>
                </a:moveTo>
                <a:lnTo>
                  <a:pt x="33400" y="0"/>
                </a:lnTo>
                <a:lnTo>
                  <a:pt x="33400" y="249554"/>
                </a:lnTo>
                <a:lnTo>
                  <a:pt x="42925" y="249554"/>
                </a:lnTo>
                <a:lnTo>
                  <a:pt x="42925" y="0"/>
                </a:lnTo>
                <a:close/>
              </a:path>
              <a:path w="76200" h="313055">
                <a:moveTo>
                  <a:pt x="76200" y="236854"/>
                </a:moveTo>
                <a:lnTo>
                  <a:pt x="42925" y="236854"/>
                </a:lnTo>
                <a:lnTo>
                  <a:pt x="42925" y="249554"/>
                </a:lnTo>
                <a:lnTo>
                  <a:pt x="69850" y="249554"/>
                </a:lnTo>
                <a:lnTo>
                  <a:pt x="76200" y="236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96248" y="2986023"/>
            <a:ext cx="76200" cy="681355"/>
          </a:xfrm>
          <a:custGeom>
            <a:avLst/>
            <a:gdLst/>
            <a:ahLst/>
            <a:cxnLst/>
            <a:rect l="l" t="t" r="r" b="b"/>
            <a:pathLst>
              <a:path w="76200" h="681354">
                <a:moveTo>
                  <a:pt x="33400" y="605027"/>
                </a:moveTo>
                <a:lnTo>
                  <a:pt x="0" y="605027"/>
                </a:lnTo>
                <a:lnTo>
                  <a:pt x="38100" y="681227"/>
                </a:lnTo>
                <a:lnTo>
                  <a:pt x="69850" y="617727"/>
                </a:lnTo>
                <a:lnTo>
                  <a:pt x="33400" y="617727"/>
                </a:lnTo>
                <a:lnTo>
                  <a:pt x="33400" y="605027"/>
                </a:lnTo>
                <a:close/>
              </a:path>
              <a:path w="76200" h="681354">
                <a:moveTo>
                  <a:pt x="42925" y="0"/>
                </a:moveTo>
                <a:lnTo>
                  <a:pt x="33400" y="0"/>
                </a:lnTo>
                <a:lnTo>
                  <a:pt x="33400" y="617727"/>
                </a:lnTo>
                <a:lnTo>
                  <a:pt x="42925" y="617727"/>
                </a:lnTo>
                <a:lnTo>
                  <a:pt x="42925" y="0"/>
                </a:lnTo>
                <a:close/>
              </a:path>
              <a:path w="76200" h="681354">
                <a:moveTo>
                  <a:pt x="76200" y="605027"/>
                </a:moveTo>
                <a:lnTo>
                  <a:pt x="42925" y="605027"/>
                </a:lnTo>
                <a:lnTo>
                  <a:pt x="42925" y="617727"/>
                </a:lnTo>
                <a:lnTo>
                  <a:pt x="69850" y="617727"/>
                </a:lnTo>
                <a:lnTo>
                  <a:pt x="76200" y="605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44001" y="3177539"/>
            <a:ext cx="702310" cy="76200"/>
          </a:xfrm>
          <a:custGeom>
            <a:avLst/>
            <a:gdLst/>
            <a:ahLst/>
            <a:cxnLst/>
            <a:rect l="l" t="t" r="r" b="b"/>
            <a:pathLst>
              <a:path w="702309" h="76200">
                <a:moveTo>
                  <a:pt x="76580" y="0"/>
                </a:moveTo>
                <a:lnTo>
                  <a:pt x="0" y="37084"/>
                </a:lnTo>
                <a:lnTo>
                  <a:pt x="75692" y="76200"/>
                </a:lnTo>
                <a:lnTo>
                  <a:pt x="76081" y="42823"/>
                </a:lnTo>
                <a:lnTo>
                  <a:pt x="63373" y="42672"/>
                </a:lnTo>
                <a:lnTo>
                  <a:pt x="63500" y="33147"/>
                </a:lnTo>
                <a:lnTo>
                  <a:pt x="76194" y="33147"/>
                </a:lnTo>
                <a:lnTo>
                  <a:pt x="76580" y="0"/>
                </a:lnTo>
                <a:close/>
              </a:path>
              <a:path w="702309" h="76200">
                <a:moveTo>
                  <a:pt x="76192" y="33298"/>
                </a:moveTo>
                <a:lnTo>
                  <a:pt x="76081" y="42823"/>
                </a:lnTo>
                <a:lnTo>
                  <a:pt x="701675" y="50292"/>
                </a:lnTo>
                <a:lnTo>
                  <a:pt x="701801" y="40767"/>
                </a:lnTo>
                <a:lnTo>
                  <a:pt x="76192" y="33298"/>
                </a:lnTo>
                <a:close/>
              </a:path>
              <a:path w="702309" h="76200">
                <a:moveTo>
                  <a:pt x="63500" y="33147"/>
                </a:moveTo>
                <a:lnTo>
                  <a:pt x="63373" y="42672"/>
                </a:lnTo>
                <a:lnTo>
                  <a:pt x="76081" y="42823"/>
                </a:lnTo>
                <a:lnTo>
                  <a:pt x="76192" y="33298"/>
                </a:lnTo>
                <a:lnTo>
                  <a:pt x="63500" y="33147"/>
                </a:lnTo>
                <a:close/>
              </a:path>
              <a:path w="702309" h="76200">
                <a:moveTo>
                  <a:pt x="76194" y="33147"/>
                </a:moveTo>
                <a:lnTo>
                  <a:pt x="63500" y="33147"/>
                </a:lnTo>
                <a:lnTo>
                  <a:pt x="76192" y="33298"/>
                </a:lnTo>
                <a:lnTo>
                  <a:pt x="76194" y="33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029575" y="1952625"/>
            <a:ext cx="1190625" cy="282129"/>
          </a:xfrm>
          <a:prstGeom prst="rect">
            <a:avLst/>
          </a:prstGeom>
          <a:solidFill>
            <a:srgbClr val="39395E"/>
          </a:solidFill>
        </p:spPr>
        <p:txBody>
          <a:bodyPr vert="horz" wrap="square" lIns="0" tIns="6604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520"/>
              </a:spcBef>
            </a:pPr>
            <a:r>
              <a:rPr lang="en-US" sz="1400" spc="-5" dirty="0">
                <a:solidFill>
                  <a:srgbClr val="FFFFFF"/>
                </a:solidFill>
                <a:latin typeface="Arial"/>
                <a:cs typeface="Arial"/>
              </a:rPr>
              <a:t>Tryptophan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029575" y="2619375"/>
            <a:ext cx="1190625" cy="361950"/>
          </a:xfrm>
          <a:prstGeom prst="rect">
            <a:avLst/>
          </a:prstGeom>
          <a:solidFill>
            <a:srgbClr val="39395E"/>
          </a:solidFill>
        </p:spPr>
        <p:txBody>
          <a:bodyPr vert="horz" wrap="square" lIns="0" tIns="74295" rIns="0" bIns="0" rtlCol="0">
            <a:spAutoFit/>
          </a:bodyPr>
          <a:lstStyle/>
          <a:p>
            <a:pPr marL="336550">
              <a:lnSpc>
                <a:spcPct val="100000"/>
              </a:lnSpc>
              <a:spcBef>
                <a:spcPts val="58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5-HT</a:t>
            </a:r>
            <a:r>
              <a:rPr lang="en-US" sz="14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344025" y="3038475"/>
            <a:ext cx="1057275" cy="361950"/>
          </a:xfrm>
          <a:custGeom>
            <a:avLst/>
            <a:gdLst/>
            <a:ahLst/>
            <a:cxnLst/>
            <a:rect l="l" t="t" r="r" b="b"/>
            <a:pathLst>
              <a:path w="1057275" h="361950">
                <a:moveTo>
                  <a:pt x="0" y="361950"/>
                </a:moveTo>
                <a:lnTo>
                  <a:pt x="1057275" y="361950"/>
                </a:lnTo>
                <a:lnTo>
                  <a:pt x="10572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9615805" y="3096323"/>
            <a:ext cx="52451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AA</a:t>
            </a:r>
            <a:r>
              <a:rPr sz="1400" b="1" spc="3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600715" y="2984441"/>
            <a:ext cx="563245" cy="480059"/>
          </a:xfrm>
          <a:custGeom>
            <a:avLst/>
            <a:gdLst/>
            <a:ahLst/>
            <a:cxnLst/>
            <a:rect l="l" t="t" r="r" b="b"/>
            <a:pathLst>
              <a:path w="563245" h="480060">
                <a:moveTo>
                  <a:pt x="67607" y="0"/>
                </a:moveTo>
                <a:lnTo>
                  <a:pt x="0" y="57591"/>
                </a:lnTo>
                <a:lnTo>
                  <a:pt x="213959" y="239853"/>
                </a:lnTo>
                <a:lnTo>
                  <a:pt x="0" y="422114"/>
                </a:lnTo>
                <a:lnTo>
                  <a:pt x="67608" y="479706"/>
                </a:lnTo>
                <a:lnTo>
                  <a:pt x="281566" y="297445"/>
                </a:lnTo>
                <a:lnTo>
                  <a:pt x="416782" y="297445"/>
                </a:lnTo>
                <a:lnTo>
                  <a:pt x="349174" y="239853"/>
                </a:lnTo>
                <a:lnTo>
                  <a:pt x="416782" y="182261"/>
                </a:lnTo>
                <a:lnTo>
                  <a:pt x="281566" y="182261"/>
                </a:lnTo>
                <a:lnTo>
                  <a:pt x="67607" y="0"/>
                </a:lnTo>
                <a:close/>
              </a:path>
              <a:path w="563245" h="480060">
                <a:moveTo>
                  <a:pt x="416782" y="297445"/>
                </a:moveTo>
                <a:lnTo>
                  <a:pt x="281566" y="297445"/>
                </a:lnTo>
                <a:lnTo>
                  <a:pt x="495525" y="479706"/>
                </a:lnTo>
                <a:lnTo>
                  <a:pt x="563133" y="422114"/>
                </a:lnTo>
                <a:lnTo>
                  <a:pt x="416782" y="297445"/>
                </a:lnTo>
                <a:close/>
              </a:path>
              <a:path w="563245" h="480060">
                <a:moveTo>
                  <a:pt x="495525" y="0"/>
                </a:moveTo>
                <a:lnTo>
                  <a:pt x="281566" y="182261"/>
                </a:lnTo>
                <a:lnTo>
                  <a:pt x="416782" y="182261"/>
                </a:lnTo>
                <a:lnTo>
                  <a:pt x="563133" y="57592"/>
                </a:lnTo>
                <a:lnTo>
                  <a:pt x="495525" y="0"/>
                </a:lnTo>
                <a:close/>
              </a:path>
            </a:pathLst>
          </a:custGeom>
          <a:solidFill>
            <a:srgbClr val="C32B16">
              <a:alpha val="6195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9595084" y="2979643"/>
            <a:ext cx="574675" cy="489584"/>
          </a:xfrm>
          <a:custGeom>
            <a:avLst/>
            <a:gdLst/>
            <a:ahLst/>
            <a:cxnLst/>
            <a:rect l="l" t="t" r="r" b="b"/>
            <a:pathLst>
              <a:path w="574675" h="489585">
                <a:moveTo>
                  <a:pt x="213968" y="244650"/>
                </a:moveTo>
                <a:lnTo>
                  <a:pt x="0" y="426911"/>
                </a:lnTo>
                <a:lnTo>
                  <a:pt x="73238" y="489299"/>
                </a:lnTo>
                <a:lnTo>
                  <a:pt x="81678" y="482109"/>
                </a:lnTo>
                <a:lnTo>
                  <a:pt x="70428" y="482109"/>
                </a:lnTo>
                <a:lnTo>
                  <a:pt x="73238" y="479715"/>
                </a:lnTo>
                <a:lnTo>
                  <a:pt x="14061" y="429305"/>
                </a:lnTo>
                <a:lnTo>
                  <a:pt x="8441" y="429305"/>
                </a:lnTo>
                <a:lnTo>
                  <a:pt x="8441" y="424517"/>
                </a:lnTo>
                <a:lnTo>
                  <a:pt x="14062" y="424517"/>
                </a:lnTo>
                <a:lnTo>
                  <a:pt x="222410" y="247044"/>
                </a:lnTo>
                <a:lnTo>
                  <a:pt x="216778" y="247044"/>
                </a:lnTo>
                <a:lnTo>
                  <a:pt x="213968" y="244650"/>
                </a:lnTo>
                <a:close/>
              </a:path>
              <a:path w="574675" h="489585">
                <a:moveTo>
                  <a:pt x="295638" y="304636"/>
                </a:moveTo>
                <a:lnTo>
                  <a:pt x="290007" y="304636"/>
                </a:lnTo>
                <a:lnTo>
                  <a:pt x="287197" y="307030"/>
                </a:lnTo>
                <a:lnTo>
                  <a:pt x="501156" y="489299"/>
                </a:lnTo>
                <a:lnTo>
                  <a:pt x="509596" y="482109"/>
                </a:lnTo>
                <a:lnTo>
                  <a:pt x="498345" y="482109"/>
                </a:lnTo>
                <a:lnTo>
                  <a:pt x="501156" y="479715"/>
                </a:lnTo>
                <a:lnTo>
                  <a:pt x="295638" y="304636"/>
                </a:lnTo>
                <a:close/>
              </a:path>
              <a:path w="574675" h="489585">
                <a:moveTo>
                  <a:pt x="73238" y="479715"/>
                </a:moveTo>
                <a:lnTo>
                  <a:pt x="70428" y="482109"/>
                </a:lnTo>
                <a:lnTo>
                  <a:pt x="76048" y="482109"/>
                </a:lnTo>
                <a:lnTo>
                  <a:pt x="73238" y="479715"/>
                </a:lnTo>
                <a:close/>
              </a:path>
              <a:path w="574675" h="489585">
                <a:moveTo>
                  <a:pt x="287197" y="297445"/>
                </a:moveTo>
                <a:lnTo>
                  <a:pt x="73238" y="479715"/>
                </a:lnTo>
                <a:lnTo>
                  <a:pt x="76048" y="482109"/>
                </a:lnTo>
                <a:lnTo>
                  <a:pt x="81678" y="482109"/>
                </a:lnTo>
                <a:lnTo>
                  <a:pt x="287197" y="307030"/>
                </a:lnTo>
                <a:lnTo>
                  <a:pt x="284386" y="304636"/>
                </a:lnTo>
                <a:lnTo>
                  <a:pt x="295638" y="304636"/>
                </a:lnTo>
                <a:lnTo>
                  <a:pt x="287197" y="297445"/>
                </a:lnTo>
                <a:close/>
              </a:path>
              <a:path w="574675" h="489585">
                <a:moveTo>
                  <a:pt x="501156" y="479715"/>
                </a:moveTo>
                <a:lnTo>
                  <a:pt x="498345" y="482109"/>
                </a:lnTo>
                <a:lnTo>
                  <a:pt x="503966" y="482109"/>
                </a:lnTo>
                <a:lnTo>
                  <a:pt x="501156" y="479715"/>
                </a:lnTo>
                <a:close/>
              </a:path>
              <a:path w="574675" h="489585">
                <a:moveTo>
                  <a:pt x="563143" y="426911"/>
                </a:moveTo>
                <a:lnTo>
                  <a:pt x="501156" y="479715"/>
                </a:lnTo>
                <a:lnTo>
                  <a:pt x="503966" y="482109"/>
                </a:lnTo>
                <a:lnTo>
                  <a:pt x="509596" y="482109"/>
                </a:lnTo>
                <a:lnTo>
                  <a:pt x="571584" y="429305"/>
                </a:lnTo>
                <a:lnTo>
                  <a:pt x="565953" y="429305"/>
                </a:lnTo>
                <a:lnTo>
                  <a:pt x="563143" y="426911"/>
                </a:lnTo>
                <a:close/>
              </a:path>
              <a:path w="574675" h="489585">
                <a:moveTo>
                  <a:pt x="8441" y="424517"/>
                </a:moveTo>
                <a:lnTo>
                  <a:pt x="8441" y="429305"/>
                </a:lnTo>
                <a:lnTo>
                  <a:pt x="11251" y="426911"/>
                </a:lnTo>
                <a:lnTo>
                  <a:pt x="8441" y="424517"/>
                </a:lnTo>
                <a:close/>
              </a:path>
              <a:path w="574675" h="489585">
                <a:moveTo>
                  <a:pt x="11251" y="426911"/>
                </a:moveTo>
                <a:lnTo>
                  <a:pt x="8441" y="429305"/>
                </a:lnTo>
                <a:lnTo>
                  <a:pt x="14061" y="429305"/>
                </a:lnTo>
                <a:lnTo>
                  <a:pt x="11251" y="426911"/>
                </a:lnTo>
                <a:close/>
              </a:path>
              <a:path w="574675" h="489585">
                <a:moveTo>
                  <a:pt x="565953" y="424517"/>
                </a:moveTo>
                <a:lnTo>
                  <a:pt x="563143" y="426911"/>
                </a:lnTo>
                <a:lnTo>
                  <a:pt x="565953" y="429305"/>
                </a:lnTo>
                <a:lnTo>
                  <a:pt x="565953" y="424517"/>
                </a:lnTo>
                <a:close/>
              </a:path>
              <a:path w="574675" h="489585">
                <a:moveTo>
                  <a:pt x="571584" y="424517"/>
                </a:moveTo>
                <a:lnTo>
                  <a:pt x="565953" y="424517"/>
                </a:lnTo>
                <a:lnTo>
                  <a:pt x="565953" y="429305"/>
                </a:lnTo>
                <a:lnTo>
                  <a:pt x="571584" y="429305"/>
                </a:lnTo>
                <a:lnTo>
                  <a:pt x="574395" y="426911"/>
                </a:lnTo>
                <a:lnTo>
                  <a:pt x="571584" y="424517"/>
                </a:lnTo>
                <a:close/>
              </a:path>
              <a:path w="574675" h="489585">
                <a:moveTo>
                  <a:pt x="14062" y="424517"/>
                </a:moveTo>
                <a:lnTo>
                  <a:pt x="8441" y="424517"/>
                </a:lnTo>
                <a:lnTo>
                  <a:pt x="11251" y="426911"/>
                </a:lnTo>
                <a:lnTo>
                  <a:pt x="14062" y="424517"/>
                </a:lnTo>
                <a:close/>
              </a:path>
              <a:path w="574675" h="489585">
                <a:moveTo>
                  <a:pt x="563142" y="62389"/>
                </a:moveTo>
                <a:lnTo>
                  <a:pt x="349173" y="244650"/>
                </a:lnTo>
                <a:lnTo>
                  <a:pt x="563143" y="426911"/>
                </a:lnTo>
                <a:lnTo>
                  <a:pt x="565953" y="424517"/>
                </a:lnTo>
                <a:lnTo>
                  <a:pt x="571584" y="424517"/>
                </a:lnTo>
                <a:lnTo>
                  <a:pt x="363236" y="247044"/>
                </a:lnTo>
                <a:lnTo>
                  <a:pt x="357615" y="247044"/>
                </a:lnTo>
                <a:lnTo>
                  <a:pt x="357615" y="242256"/>
                </a:lnTo>
                <a:lnTo>
                  <a:pt x="363236" y="242256"/>
                </a:lnTo>
                <a:lnTo>
                  <a:pt x="571584" y="64783"/>
                </a:lnTo>
                <a:lnTo>
                  <a:pt x="565953" y="64783"/>
                </a:lnTo>
                <a:lnTo>
                  <a:pt x="563142" y="62389"/>
                </a:lnTo>
                <a:close/>
              </a:path>
              <a:path w="574675" h="489585">
                <a:moveTo>
                  <a:pt x="290007" y="304636"/>
                </a:moveTo>
                <a:lnTo>
                  <a:pt x="284386" y="304636"/>
                </a:lnTo>
                <a:lnTo>
                  <a:pt x="287197" y="307030"/>
                </a:lnTo>
                <a:lnTo>
                  <a:pt x="290007" y="304636"/>
                </a:lnTo>
                <a:close/>
              </a:path>
              <a:path w="574675" h="489585">
                <a:moveTo>
                  <a:pt x="216778" y="242256"/>
                </a:moveTo>
                <a:lnTo>
                  <a:pt x="213968" y="244650"/>
                </a:lnTo>
                <a:lnTo>
                  <a:pt x="216778" y="247044"/>
                </a:lnTo>
                <a:lnTo>
                  <a:pt x="216778" y="242256"/>
                </a:lnTo>
                <a:close/>
              </a:path>
              <a:path w="574675" h="489585">
                <a:moveTo>
                  <a:pt x="222410" y="242256"/>
                </a:moveTo>
                <a:lnTo>
                  <a:pt x="216778" y="242256"/>
                </a:lnTo>
                <a:lnTo>
                  <a:pt x="216778" y="247044"/>
                </a:lnTo>
                <a:lnTo>
                  <a:pt x="222410" y="247044"/>
                </a:lnTo>
                <a:lnTo>
                  <a:pt x="225220" y="244650"/>
                </a:lnTo>
                <a:lnTo>
                  <a:pt x="222410" y="242256"/>
                </a:lnTo>
                <a:close/>
              </a:path>
              <a:path w="574675" h="489585">
                <a:moveTo>
                  <a:pt x="357615" y="242256"/>
                </a:moveTo>
                <a:lnTo>
                  <a:pt x="357615" y="247044"/>
                </a:lnTo>
                <a:lnTo>
                  <a:pt x="360425" y="244650"/>
                </a:lnTo>
                <a:lnTo>
                  <a:pt x="357615" y="242256"/>
                </a:lnTo>
                <a:close/>
              </a:path>
              <a:path w="574675" h="489585">
                <a:moveTo>
                  <a:pt x="360425" y="244650"/>
                </a:moveTo>
                <a:lnTo>
                  <a:pt x="357615" y="247044"/>
                </a:lnTo>
                <a:lnTo>
                  <a:pt x="363236" y="247044"/>
                </a:lnTo>
                <a:lnTo>
                  <a:pt x="360425" y="244650"/>
                </a:lnTo>
                <a:close/>
              </a:path>
              <a:path w="574675" h="489585">
                <a:moveTo>
                  <a:pt x="73238" y="0"/>
                </a:moveTo>
                <a:lnTo>
                  <a:pt x="0" y="62388"/>
                </a:lnTo>
                <a:lnTo>
                  <a:pt x="213968" y="244650"/>
                </a:lnTo>
                <a:lnTo>
                  <a:pt x="216778" y="242256"/>
                </a:lnTo>
                <a:lnTo>
                  <a:pt x="222410" y="242256"/>
                </a:lnTo>
                <a:lnTo>
                  <a:pt x="14061" y="64782"/>
                </a:lnTo>
                <a:lnTo>
                  <a:pt x="8440" y="64782"/>
                </a:lnTo>
                <a:lnTo>
                  <a:pt x="8440" y="59994"/>
                </a:lnTo>
                <a:lnTo>
                  <a:pt x="14061" y="59994"/>
                </a:lnTo>
                <a:lnTo>
                  <a:pt x="73237" y="9585"/>
                </a:lnTo>
                <a:lnTo>
                  <a:pt x="70427" y="7191"/>
                </a:lnTo>
                <a:lnTo>
                  <a:pt x="81679" y="7191"/>
                </a:lnTo>
                <a:lnTo>
                  <a:pt x="73238" y="0"/>
                </a:lnTo>
                <a:close/>
              </a:path>
              <a:path w="574675" h="489585">
                <a:moveTo>
                  <a:pt x="363236" y="242256"/>
                </a:moveTo>
                <a:lnTo>
                  <a:pt x="357615" y="242256"/>
                </a:lnTo>
                <a:lnTo>
                  <a:pt x="360425" y="244650"/>
                </a:lnTo>
                <a:lnTo>
                  <a:pt x="363236" y="242256"/>
                </a:lnTo>
                <a:close/>
              </a:path>
              <a:path w="574675" h="489585">
                <a:moveTo>
                  <a:pt x="81679" y="7191"/>
                </a:moveTo>
                <a:lnTo>
                  <a:pt x="76048" y="7191"/>
                </a:lnTo>
                <a:lnTo>
                  <a:pt x="73237" y="9585"/>
                </a:lnTo>
                <a:lnTo>
                  <a:pt x="287197" y="191855"/>
                </a:lnTo>
                <a:lnTo>
                  <a:pt x="295638" y="184664"/>
                </a:lnTo>
                <a:lnTo>
                  <a:pt x="284386" y="184664"/>
                </a:lnTo>
                <a:lnTo>
                  <a:pt x="287197" y="182270"/>
                </a:lnTo>
                <a:lnTo>
                  <a:pt x="81679" y="7191"/>
                </a:lnTo>
                <a:close/>
              </a:path>
              <a:path w="574675" h="489585">
                <a:moveTo>
                  <a:pt x="287197" y="182270"/>
                </a:moveTo>
                <a:lnTo>
                  <a:pt x="284386" y="184664"/>
                </a:lnTo>
                <a:lnTo>
                  <a:pt x="290007" y="184664"/>
                </a:lnTo>
                <a:lnTo>
                  <a:pt x="287197" y="182270"/>
                </a:lnTo>
                <a:close/>
              </a:path>
              <a:path w="574675" h="489585">
                <a:moveTo>
                  <a:pt x="501155" y="0"/>
                </a:moveTo>
                <a:lnTo>
                  <a:pt x="287197" y="182270"/>
                </a:lnTo>
                <a:lnTo>
                  <a:pt x="290007" y="184664"/>
                </a:lnTo>
                <a:lnTo>
                  <a:pt x="295638" y="184664"/>
                </a:lnTo>
                <a:lnTo>
                  <a:pt x="501155" y="9585"/>
                </a:lnTo>
                <a:lnTo>
                  <a:pt x="498345" y="7191"/>
                </a:lnTo>
                <a:lnTo>
                  <a:pt x="509597" y="7191"/>
                </a:lnTo>
                <a:lnTo>
                  <a:pt x="501155" y="0"/>
                </a:lnTo>
                <a:close/>
              </a:path>
              <a:path w="574675" h="489585">
                <a:moveTo>
                  <a:pt x="8440" y="59994"/>
                </a:moveTo>
                <a:lnTo>
                  <a:pt x="8440" y="64782"/>
                </a:lnTo>
                <a:lnTo>
                  <a:pt x="11251" y="62388"/>
                </a:lnTo>
                <a:lnTo>
                  <a:pt x="8440" y="59994"/>
                </a:lnTo>
                <a:close/>
              </a:path>
              <a:path w="574675" h="489585">
                <a:moveTo>
                  <a:pt x="11251" y="62388"/>
                </a:moveTo>
                <a:lnTo>
                  <a:pt x="8440" y="64782"/>
                </a:lnTo>
                <a:lnTo>
                  <a:pt x="14061" y="64782"/>
                </a:lnTo>
                <a:lnTo>
                  <a:pt x="11251" y="62388"/>
                </a:lnTo>
                <a:close/>
              </a:path>
              <a:path w="574675" h="489585">
                <a:moveTo>
                  <a:pt x="565953" y="59995"/>
                </a:moveTo>
                <a:lnTo>
                  <a:pt x="563142" y="62389"/>
                </a:lnTo>
                <a:lnTo>
                  <a:pt x="565953" y="64783"/>
                </a:lnTo>
                <a:lnTo>
                  <a:pt x="565953" y="59995"/>
                </a:lnTo>
                <a:close/>
              </a:path>
              <a:path w="574675" h="489585">
                <a:moveTo>
                  <a:pt x="571584" y="59995"/>
                </a:moveTo>
                <a:lnTo>
                  <a:pt x="565953" y="59995"/>
                </a:lnTo>
                <a:lnTo>
                  <a:pt x="565953" y="64783"/>
                </a:lnTo>
                <a:lnTo>
                  <a:pt x="571584" y="64783"/>
                </a:lnTo>
                <a:lnTo>
                  <a:pt x="574394" y="62389"/>
                </a:lnTo>
                <a:lnTo>
                  <a:pt x="571584" y="59995"/>
                </a:lnTo>
                <a:close/>
              </a:path>
              <a:path w="574675" h="489585">
                <a:moveTo>
                  <a:pt x="14061" y="59994"/>
                </a:moveTo>
                <a:lnTo>
                  <a:pt x="8440" y="59994"/>
                </a:lnTo>
                <a:lnTo>
                  <a:pt x="11251" y="62388"/>
                </a:lnTo>
                <a:lnTo>
                  <a:pt x="14061" y="59994"/>
                </a:lnTo>
                <a:close/>
              </a:path>
              <a:path w="574675" h="489585">
                <a:moveTo>
                  <a:pt x="509597" y="7191"/>
                </a:moveTo>
                <a:lnTo>
                  <a:pt x="503966" y="7191"/>
                </a:lnTo>
                <a:lnTo>
                  <a:pt x="501155" y="9585"/>
                </a:lnTo>
                <a:lnTo>
                  <a:pt x="563142" y="62389"/>
                </a:lnTo>
                <a:lnTo>
                  <a:pt x="565953" y="59995"/>
                </a:lnTo>
                <a:lnTo>
                  <a:pt x="571584" y="59995"/>
                </a:lnTo>
                <a:lnTo>
                  <a:pt x="509597" y="7191"/>
                </a:lnTo>
                <a:close/>
              </a:path>
              <a:path w="574675" h="489585">
                <a:moveTo>
                  <a:pt x="76048" y="7191"/>
                </a:moveTo>
                <a:lnTo>
                  <a:pt x="70427" y="7191"/>
                </a:lnTo>
                <a:lnTo>
                  <a:pt x="73237" y="9585"/>
                </a:lnTo>
                <a:lnTo>
                  <a:pt x="76048" y="7191"/>
                </a:lnTo>
                <a:close/>
              </a:path>
              <a:path w="574675" h="489585">
                <a:moveTo>
                  <a:pt x="503966" y="7191"/>
                </a:moveTo>
                <a:lnTo>
                  <a:pt x="498345" y="7191"/>
                </a:lnTo>
                <a:lnTo>
                  <a:pt x="501155" y="9585"/>
                </a:lnTo>
                <a:lnTo>
                  <a:pt x="503966" y="719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53512" y="3629056"/>
            <a:ext cx="390525" cy="409575"/>
          </a:xfrm>
          <a:custGeom>
            <a:avLst/>
            <a:gdLst/>
            <a:ahLst/>
            <a:cxnLst/>
            <a:rect l="l" t="t" r="r" b="b"/>
            <a:pathLst>
              <a:path w="390525" h="409575">
                <a:moveTo>
                  <a:pt x="217747" y="0"/>
                </a:moveTo>
                <a:lnTo>
                  <a:pt x="172505" y="5357"/>
                </a:lnTo>
                <a:lnTo>
                  <a:pt x="129657" y="21431"/>
                </a:lnTo>
                <a:lnTo>
                  <a:pt x="93156" y="46847"/>
                </a:lnTo>
                <a:lnTo>
                  <a:pt x="66157" y="79501"/>
                </a:lnTo>
                <a:lnTo>
                  <a:pt x="49825" y="117443"/>
                </a:lnTo>
                <a:lnTo>
                  <a:pt x="45329" y="158718"/>
                </a:lnTo>
                <a:lnTo>
                  <a:pt x="45329" y="160750"/>
                </a:lnTo>
                <a:lnTo>
                  <a:pt x="5705" y="221710"/>
                </a:lnTo>
                <a:lnTo>
                  <a:pt x="0" y="235067"/>
                </a:lnTo>
                <a:lnTo>
                  <a:pt x="2069" y="246078"/>
                </a:lnTo>
                <a:lnTo>
                  <a:pt x="9544" y="253732"/>
                </a:lnTo>
                <a:lnTo>
                  <a:pt x="20056" y="257016"/>
                </a:lnTo>
                <a:lnTo>
                  <a:pt x="45329" y="257016"/>
                </a:lnTo>
                <a:lnTo>
                  <a:pt x="45329" y="287750"/>
                </a:lnTo>
                <a:lnTo>
                  <a:pt x="64760" y="330676"/>
                </a:lnTo>
                <a:lnTo>
                  <a:pt x="99496" y="347446"/>
                </a:lnTo>
                <a:lnTo>
                  <a:pt x="113020" y="348583"/>
                </a:lnTo>
                <a:lnTo>
                  <a:pt x="141087" y="348583"/>
                </a:lnTo>
                <a:lnTo>
                  <a:pt x="141087" y="409543"/>
                </a:lnTo>
                <a:lnTo>
                  <a:pt x="322570" y="409543"/>
                </a:lnTo>
                <a:lnTo>
                  <a:pt x="322570" y="281527"/>
                </a:lnTo>
                <a:lnTo>
                  <a:pt x="351309" y="256784"/>
                </a:lnTo>
                <a:lnTo>
                  <a:pt x="362918" y="240633"/>
                </a:lnTo>
                <a:lnTo>
                  <a:pt x="218684" y="240633"/>
                </a:lnTo>
                <a:lnTo>
                  <a:pt x="218684" y="202660"/>
                </a:lnTo>
                <a:lnTo>
                  <a:pt x="215546" y="189025"/>
                </a:lnTo>
                <a:lnTo>
                  <a:pt x="207015" y="177974"/>
                </a:lnTo>
                <a:lnTo>
                  <a:pt x="194413" y="170566"/>
                </a:lnTo>
                <a:lnTo>
                  <a:pt x="179060" y="167862"/>
                </a:lnTo>
                <a:lnTo>
                  <a:pt x="127879" y="167862"/>
                </a:lnTo>
                <a:lnTo>
                  <a:pt x="113133" y="165713"/>
                </a:lnTo>
                <a:lnTo>
                  <a:pt x="100399" y="159146"/>
                </a:lnTo>
                <a:lnTo>
                  <a:pt x="90642" y="149127"/>
                </a:lnTo>
                <a:lnTo>
                  <a:pt x="84826" y="136620"/>
                </a:lnTo>
                <a:lnTo>
                  <a:pt x="85542" y="126874"/>
                </a:lnTo>
                <a:lnTo>
                  <a:pt x="89223" y="117808"/>
                </a:lnTo>
                <a:lnTo>
                  <a:pt x="95595" y="109956"/>
                </a:lnTo>
                <a:lnTo>
                  <a:pt x="104384" y="103854"/>
                </a:lnTo>
                <a:lnTo>
                  <a:pt x="104384" y="102330"/>
                </a:lnTo>
                <a:lnTo>
                  <a:pt x="107771" y="88695"/>
                </a:lnTo>
                <a:lnTo>
                  <a:pt x="116242" y="77644"/>
                </a:lnTo>
                <a:lnTo>
                  <a:pt x="128690" y="70236"/>
                </a:lnTo>
                <a:lnTo>
                  <a:pt x="144008" y="67532"/>
                </a:lnTo>
                <a:lnTo>
                  <a:pt x="146294" y="67532"/>
                </a:lnTo>
                <a:lnTo>
                  <a:pt x="150260" y="60321"/>
                </a:lnTo>
                <a:lnTo>
                  <a:pt x="155933" y="54131"/>
                </a:lnTo>
                <a:lnTo>
                  <a:pt x="163099" y="49279"/>
                </a:lnTo>
                <a:lnTo>
                  <a:pt x="171567" y="46069"/>
                </a:lnTo>
                <a:lnTo>
                  <a:pt x="180320" y="44640"/>
                </a:lnTo>
                <a:lnTo>
                  <a:pt x="216558" y="44640"/>
                </a:lnTo>
                <a:lnTo>
                  <a:pt x="219557" y="43402"/>
                </a:lnTo>
                <a:lnTo>
                  <a:pt x="227254" y="41782"/>
                </a:lnTo>
                <a:lnTo>
                  <a:pt x="235321" y="41497"/>
                </a:lnTo>
                <a:lnTo>
                  <a:pt x="334736" y="41497"/>
                </a:lnTo>
                <a:lnTo>
                  <a:pt x="305933" y="21431"/>
                </a:lnTo>
                <a:lnTo>
                  <a:pt x="263013" y="5357"/>
                </a:lnTo>
                <a:lnTo>
                  <a:pt x="217747" y="0"/>
                </a:lnTo>
                <a:close/>
              </a:path>
              <a:path w="390525" h="409575">
                <a:moveTo>
                  <a:pt x="347227" y="52673"/>
                </a:moveTo>
                <a:lnTo>
                  <a:pt x="272024" y="52673"/>
                </a:lnTo>
                <a:lnTo>
                  <a:pt x="284077" y="54133"/>
                </a:lnTo>
                <a:lnTo>
                  <a:pt x="294788" y="58912"/>
                </a:lnTo>
                <a:lnTo>
                  <a:pt x="303456" y="66478"/>
                </a:lnTo>
                <a:lnTo>
                  <a:pt x="309362" y="76295"/>
                </a:lnTo>
                <a:lnTo>
                  <a:pt x="321998" y="80555"/>
                </a:lnTo>
                <a:lnTo>
                  <a:pt x="331968" y="88185"/>
                </a:lnTo>
                <a:lnTo>
                  <a:pt x="338508" y="98315"/>
                </a:lnTo>
                <a:lnTo>
                  <a:pt x="340833" y="109956"/>
                </a:lnTo>
                <a:lnTo>
                  <a:pt x="340858" y="113633"/>
                </a:lnTo>
                <a:lnTo>
                  <a:pt x="340350" y="117189"/>
                </a:lnTo>
                <a:lnTo>
                  <a:pt x="339207" y="120745"/>
                </a:lnTo>
                <a:lnTo>
                  <a:pt x="345447" y="130405"/>
                </a:lnTo>
                <a:lnTo>
                  <a:pt x="347795" y="141065"/>
                </a:lnTo>
                <a:lnTo>
                  <a:pt x="346261" y="151820"/>
                </a:lnTo>
                <a:lnTo>
                  <a:pt x="340858" y="161766"/>
                </a:lnTo>
                <a:lnTo>
                  <a:pt x="340858" y="164306"/>
                </a:lnTo>
                <a:lnTo>
                  <a:pt x="340350" y="165322"/>
                </a:lnTo>
                <a:lnTo>
                  <a:pt x="333712" y="179449"/>
                </a:lnTo>
                <a:lnTo>
                  <a:pt x="323538" y="189753"/>
                </a:lnTo>
                <a:lnTo>
                  <a:pt x="312721" y="196415"/>
                </a:lnTo>
                <a:lnTo>
                  <a:pt x="304155" y="199612"/>
                </a:lnTo>
                <a:lnTo>
                  <a:pt x="299598" y="201110"/>
                </a:lnTo>
                <a:lnTo>
                  <a:pt x="291804" y="206263"/>
                </a:lnTo>
                <a:lnTo>
                  <a:pt x="284438" y="218346"/>
                </a:lnTo>
                <a:lnTo>
                  <a:pt x="281168" y="240633"/>
                </a:lnTo>
                <a:lnTo>
                  <a:pt x="362918" y="240633"/>
                </a:lnTo>
                <a:lnTo>
                  <a:pt x="372560" y="227218"/>
                </a:lnTo>
                <a:lnTo>
                  <a:pt x="385738" y="194105"/>
                </a:lnTo>
                <a:lnTo>
                  <a:pt x="390261" y="158718"/>
                </a:lnTo>
                <a:lnTo>
                  <a:pt x="385710" y="117443"/>
                </a:lnTo>
                <a:lnTo>
                  <a:pt x="369385" y="79501"/>
                </a:lnTo>
                <a:lnTo>
                  <a:pt x="347227" y="52673"/>
                </a:lnTo>
                <a:close/>
              </a:path>
              <a:path w="390525" h="409575">
                <a:moveTo>
                  <a:pt x="334736" y="41497"/>
                </a:moveTo>
                <a:lnTo>
                  <a:pt x="235321" y="41497"/>
                </a:lnTo>
                <a:lnTo>
                  <a:pt x="243252" y="42830"/>
                </a:lnTo>
                <a:lnTo>
                  <a:pt x="250576" y="45307"/>
                </a:lnTo>
                <a:lnTo>
                  <a:pt x="257163" y="48926"/>
                </a:lnTo>
                <a:lnTo>
                  <a:pt x="262880" y="53689"/>
                </a:lnTo>
                <a:lnTo>
                  <a:pt x="265674" y="53181"/>
                </a:lnTo>
                <a:lnTo>
                  <a:pt x="269103" y="52673"/>
                </a:lnTo>
                <a:lnTo>
                  <a:pt x="347227" y="52673"/>
                </a:lnTo>
                <a:lnTo>
                  <a:pt x="342415" y="46847"/>
                </a:lnTo>
                <a:lnTo>
                  <a:pt x="334736" y="41497"/>
                </a:lnTo>
                <a:close/>
              </a:path>
              <a:path w="390525" h="409575">
                <a:moveTo>
                  <a:pt x="216558" y="44640"/>
                </a:moveTo>
                <a:lnTo>
                  <a:pt x="180320" y="44640"/>
                </a:lnTo>
                <a:lnTo>
                  <a:pt x="189204" y="44926"/>
                </a:lnTo>
                <a:lnTo>
                  <a:pt x="197873" y="46926"/>
                </a:lnTo>
                <a:lnTo>
                  <a:pt x="205984" y="50641"/>
                </a:lnTo>
                <a:lnTo>
                  <a:pt x="212407" y="46355"/>
                </a:lnTo>
                <a:lnTo>
                  <a:pt x="216558" y="446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981450" y="4314825"/>
            <a:ext cx="3848100" cy="1124026"/>
          </a:xfrm>
          <a:prstGeom prst="rect">
            <a:avLst/>
          </a:prstGeom>
          <a:solidFill>
            <a:srgbClr val="FFFFFF"/>
          </a:solidFill>
          <a:ln w="19050">
            <a:solidFill>
              <a:srgbClr val="ED7623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827405">
              <a:lnSpc>
                <a:spcPct val="100000"/>
              </a:lnSpc>
              <a:spcBef>
                <a:spcPts val="405"/>
              </a:spcBef>
            </a:pPr>
            <a:r>
              <a:rPr lang="ru-RU" sz="1250" b="1" spc="-10" dirty="0">
                <a:latin typeface="Arial"/>
                <a:cs typeface="Arial"/>
              </a:rPr>
              <a:t>Вегетативные функции</a:t>
            </a:r>
            <a:r>
              <a:rPr sz="1350" b="1" spc="-22" baseline="24691" dirty="0">
                <a:latin typeface="Arial"/>
                <a:cs typeface="Arial"/>
              </a:rPr>
              <a:t>1,2,4</a:t>
            </a:r>
            <a:endParaRPr sz="1350" baseline="24691" dirty="0">
              <a:latin typeface="Arial"/>
              <a:cs typeface="Arial"/>
            </a:endParaRPr>
          </a:p>
          <a:p>
            <a:pPr marL="271145" indent="-105410">
              <a:lnSpc>
                <a:spcPct val="100000"/>
              </a:lnSpc>
              <a:spcBef>
                <a:spcPts val="244"/>
              </a:spcBef>
              <a:buClr>
                <a:srgbClr val="ED7623"/>
              </a:buClr>
              <a:buChar char="•"/>
              <a:tabLst>
                <a:tab pos="271780" algn="l"/>
                <a:tab pos="1718945" algn="l"/>
              </a:tabLst>
            </a:pPr>
            <a:r>
              <a:rPr lang="ru-RU" sz="1200" dirty="0">
                <a:latin typeface="Arial"/>
                <a:cs typeface="Arial"/>
              </a:rPr>
              <a:t>Птоз	</a:t>
            </a:r>
            <a:r>
              <a:rPr sz="1200" dirty="0">
                <a:solidFill>
                  <a:srgbClr val="ED7623"/>
                </a:solidFill>
                <a:latin typeface="Arial"/>
                <a:cs typeface="Arial"/>
              </a:rPr>
              <a:t>• </a:t>
            </a:r>
            <a:r>
              <a:rPr lang="ru-RU" sz="1200" spc="-10" dirty="0">
                <a:latin typeface="Arial"/>
                <a:cs typeface="Arial"/>
              </a:rPr>
              <a:t>Перепады температуры тела</a:t>
            </a:r>
            <a:endParaRPr sz="1200" dirty="0">
              <a:latin typeface="Arial"/>
              <a:cs typeface="Arial"/>
            </a:endParaRPr>
          </a:p>
          <a:p>
            <a:pPr marL="271145" indent="-105410">
              <a:lnSpc>
                <a:spcPct val="100000"/>
              </a:lnSpc>
              <a:spcBef>
                <a:spcPts val="285"/>
              </a:spcBef>
              <a:buClr>
                <a:srgbClr val="ED7623"/>
              </a:buClr>
              <a:buChar char="•"/>
              <a:tabLst>
                <a:tab pos="271780" algn="l"/>
                <a:tab pos="1718945" algn="l"/>
              </a:tabLst>
            </a:pPr>
            <a:r>
              <a:rPr lang="ru-RU" sz="1200" spc="-10" dirty="0">
                <a:latin typeface="Arial"/>
                <a:cs typeface="Arial"/>
              </a:rPr>
              <a:t>Заложенность носа</a:t>
            </a:r>
            <a:r>
              <a:rPr sz="1200" spc="-10" dirty="0">
                <a:latin typeface="Arial"/>
                <a:cs typeface="Arial"/>
              </a:rPr>
              <a:t>	</a:t>
            </a:r>
            <a:r>
              <a:rPr sz="1200" dirty="0">
                <a:solidFill>
                  <a:srgbClr val="ED7623"/>
                </a:solidFill>
                <a:latin typeface="Arial"/>
                <a:cs typeface="Arial"/>
              </a:rPr>
              <a:t>•</a:t>
            </a:r>
            <a:r>
              <a:rPr sz="1200" spc="70" dirty="0">
                <a:solidFill>
                  <a:srgbClr val="ED7623"/>
                </a:solidFill>
                <a:latin typeface="Arial"/>
                <a:cs typeface="Arial"/>
              </a:rPr>
              <a:t> </a:t>
            </a:r>
            <a:r>
              <a:rPr lang="ru-RU" sz="1200" spc="-20" dirty="0">
                <a:latin typeface="Arial"/>
                <a:cs typeface="Arial"/>
              </a:rPr>
              <a:t>Гипотензия</a:t>
            </a:r>
          </a:p>
          <a:p>
            <a:pPr marL="271145" indent="-105410">
              <a:lnSpc>
                <a:spcPct val="100000"/>
              </a:lnSpc>
              <a:spcBef>
                <a:spcPts val="285"/>
              </a:spcBef>
              <a:buClr>
                <a:srgbClr val="ED7623"/>
              </a:buClr>
              <a:buChar char="•"/>
              <a:tabLst>
                <a:tab pos="271780" algn="l"/>
                <a:tab pos="1718945" algn="l"/>
              </a:tabLst>
            </a:pPr>
            <a:r>
              <a:rPr lang="ru-RU" sz="1200" spc="-15" dirty="0">
                <a:latin typeface="Arial"/>
                <a:cs typeface="Arial"/>
              </a:rPr>
              <a:t>Гипергидроз</a:t>
            </a:r>
            <a:r>
              <a:rPr sz="1200" spc="-15" dirty="0">
                <a:latin typeface="Arial"/>
                <a:cs typeface="Arial"/>
              </a:rPr>
              <a:t>	</a:t>
            </a:r>
            <a:r>
              <a:rPr sz="1200" dirty="0">
                <a:solidFill>
                  <a:srgbClr val="ED7623"/>
                </a:solidFill>
                <a:latin typeface="Arial"/>
                <a:cs typeface="Arial"/>
              </a:rPr>
              <a:t>•</a:t>
            </a:r>
            <a:r>
              <a:rPr sz="1200" spc="65" dirty="0">
                <a:solidFill>
                  <a:srgbClr val="ED7623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Диарея</a:t>
            </a:r>
            <a:endParaRPr sz="1200" dirty="0">
              <a:latin typeface="Arial"/>
              <a:cs typeface="Arial"/>
            </a:endParaRPr>
          </a:p>
          <a:p>
            <a:pPr marL="271145" indent="-105410">
              <a:lnSpc>
                <a:spcPct val="100000"/>
              </a:lnSpc>
              <a:spcBef>
                <a:spcPts val="285"/>
              </a:spcBef>
              <a:buClr>
                <a:srgbClr val="ED7623"/>
              </a:buClr>
              <a:buChar char="•"/>
              <a:tabLst>
                <a:tab pos="271780" algn="l"/>
                <a:tab pos="1718945" algn="l"/>
              </a:tabLst>
            </a:pPr>
            <a:r>
              <a:rPr lang="ru-RU" sz="1200" spc="-15" dirty="0">
                <a:latin typeface="Arial"/>
                <a:cs typeface="Arial"/>
              </a:rPr>
              <a:t>Чрезмерное слюнотечение </a:t>
            </a:r>
            <a:r>
              <a:rPr sz="1200" dirty="0">
                <a:solidFill>
                  <a:srgbClr val="ED7623"/>
                </a:solidFill>
                <a:latin typeface="Arial"/>
                <a:cs typeface="Arial"/>
              </a:rPr>
              <a:t>•</a:t>
            </a:r>
            <a:r>
              <a:rPr sz="1200" spc="65" dirty="0">
                <a:solidFill>
                  <a:srgbClr val="ED7623"/>
                </a:solidFill>
                <a:latin typeface="Arial"/>
                <a:cs typeface="Arial"/>
              </a:rPr>
              <a:t> </a:t>
            </a:r>
            <a:r>
              <a:rPr lang="ru-RU" sz="1200" spc="-5" dirty="0" err="1">
                <a:latin typeface="Arial"/>
                <a:cs typeface="Arial"/>
              </a:rPr>
              <a:t>Обстипация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>
                <a:solidFill>
                  <a:srgbClr val="888888"/>
                </a:solidFill>
              </a:rPr>
              <a:t>6</a:t>
            </a:fld>
            <a:r>
              <a:rPr spc="10" dirty="0">
                <a:solidFill>
                  <a:srgbClr val="888888"/>
                </a:solidFill>
              </a:rPr>
              <a:t> </a:t>
            </a:r>
            <a:r>
              <a:rPr spc="15" dirty="0"/>
              <a:t>C </a:t>
            </a:r>
            <a:r>
              <a:rPr spc="10" dirty="0"/>
              <a:t>o n </a:t>
            </a:r>
            <a:r>
              <a:rPr spc="5" dirty="0"/>
              <a:t>f i </a:t>
            </a:r>
            <a:r>
              <a:rPr spc="10" dirty="0"/>
              <a:t>d e n </a:t>
            </a:r>
            <a:r>
              <a:rPr spc="5" dirty="0"/>
              <a:t>t i </a:t>
            </a:r>
            <a:r>
              <a:rPr spc="10" dirty="0"/>
              <a:t>a </a:t>
            </a:r>
            <a:r>
              <a:rPr spc="5" dirty="0"/>
              <a:t>l </a:t>
            </a:r>
            <a:r>
              <a:rPr spc="10" dirty="0"/>
              <a:t>a n d </a:t>
            </a:r>
            <a:r>
              <a:rPr spc="15" dirty="0"/>
              <a:t>P </a:t>
            </a:r>
            <a:r>
              <a:rPr spc="5" dirty="0"/>
              <a:t>r </a:t>
            </a:r>
            <a:r>
              <a:rPr spc="10" dirty="0"/>
              <a:t>o p </a:t>
            </a:r>
            <a:r>
              <a:rPr spc="5" dirty="0"/>
              <a:t>r i </a:t>
            </a:r>
            <a:r>
              <a:rPr spc="10" dirty="0"/>
              <a:t>e </a:t>
            </a:r>
            <a:r>
              <a:rPr spc="5" dirty="0"/>
              <a:t>t </a:t>
            </a:r>
            <a:r>
              <a:rPr spc="10" dirty="0"/>
              <a:t>a </a:t>
            </a:r>
            <a:r>
              <a:rPr spc="5" dirty="0"/>
              <a:t>r </a:t>
            </a:r>
            <a:r>
              <a:rPr spc="10" dirty="0"/>
              <a:t>y </a:t>
            </a:r>
            <a:r>
              <a:rPr spc="5" dirty="0"/>
              <a:t>. </a:t>
            </a:r>
            <a:r>
              <a:rPr spc="15" dirty="0"/>
              <a:t>N </a:t>
            </a:r>
            <a:r>
              <a:rPr spc="10" dirty="0"/>
              <a:t>o </a:t>
            </a:r>
            <a:r>
              <a:rPr spc="5" dirty="0"/>
              <a:t>t f </a:t>
            </a:r>
            <a:r>
              <a:rPr spc="10" dirty="0"/>
              <a:t>o </a:t>
            </a:r>
            <a:r>
              <a:rPr spc="5" dirty="0"/>
              <a:t>r </a:t>
            </a:r>
            <a:r>
              <a:rPr spc="10" dirty="0"/>
              <a:t>p </a:t>
            </a:r>
            <a:r>
              <a:rPr spc="5" dirty="0"/>
              <a:t>r </a:t>
            </a:r>
            <a:r>
              <a:rPr spc="10" dirty="0"/>
              <a:t>o </a:t>
            </a:r>
            <a:r>
              <a:rPr spc="20" dirty="0"/>
              <a:t>m </a:t>
            </a:r>
            <a:r>
              <a:rPr spc="10" dirty="0"/>
              <a:t>o </a:t>
            </a:r>
            <a:r>
              <a:rPr spc="5" dirty="0"/>
              <a:t>t i </a:t>
            </a:r>
            <a:r>
              <a:rPr spc="10" dirty="0"/>
              <a:t>o n a </a:t>
            </a:r>
            <a:r>
              <a:rPr spc="5" dirty="0"/>
              <a:t>l </a:t>
            </a:r>
            <a:r>
              <a:rPr spc="10" dirty="0"/>
              <a:t>u s e</a:t>
            </a:r>
            <a:r>
              <a:rPr spc="85" dirty="0"/>
              <a:t> </a:t>
            </a:r>
            <a:r>
              <a:rPr spc="5" dirty="0"/>
              <a:t>.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74980" y="5789295"/>
            <a:ext cx="9167495" cy="3994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800" spc="5" dirty="0">
                <a:latin typeface="Arial"/>
                <a:cs typeface="Arial"/>
              </a:rPr>
              <a:t>AADC, </a:t>
            </a:r>
            <a:r>
              <a:rPr lang="ru-RU" sz="800" spc="5" dirty="0">
                <a:latin typeface="Arial"/>
                <a:cs typeface="Arial"/>
              </a:rPr>
              <a:t>декарбоксилаза ароматических аминокислот; </a:t>
            </a:r>
            <a:r>
              <a:rPr lang="en-US" sz="800" spc="5" dirty="0">
                <a:latin typeface="Arial"/>
                <a:cs typeface="Arial"/>
              </a:rPr>
              <a:t>L-DOPA, L-3,4 </a:t>
            </a:r>
            <a:r>
              <a:rPr lang="ru-RU" sz="800" spc="5" dirty="0" err="1">
                <a:latin typeface="Arial"/>
                <a:cs typeface="Arial"/>
              </a:rPr>
              <a:t>дигидроксифенилаланин</a:t>
            </a:r>
            <a:r>
              <a:rPr lang="ru-RU" sz="800" spc="5" dirty="0">
                <a:latin typeface="Arial"/>
                <a:cs typeface="Arial"/>
              </a:rPr>
              <a:t>; </a:t>
            </a:r>
            <a:r>
              <a:rPr lang="en-US" sz="800" spc="5" dirty="0" err="1">
                <a:latin typeface="Arial"/>
                <a:cs typeface="Arial"/>
              </a:rPr>
              <a:t>Adr</a:t>
            </a:r>
            <a:r>
              <a:rPr lang="en-US" sz="800" spc="5" dirty="0">
                <a:latin typeface="Arial"/>
                <a:cs typeface="Arial"/>
              </a:rPr>
              <a:t>/Nor, </a:t>
            </a:r>
            <a:r>
              <a:rPr lang="ru-RU" sz="800" spc="5" dirty="0">
                <a:latin typeface="Arial"/>
                <a:cs typeface="Arial"/>
              </a:rPr>
              <a:t>адреналин/норадреналин; 5-</a:t>
            </a:r>
            <a:r>
              <a:rPr lang="en-US" sz="800" spc="5" dirty="0">
                <a:latin typeface="Arial"/>
                <a:cs typeface="Arial"/>
              </a:rPr>
              <a:t>HTP, 5-</a:t>
            </a:r>
            <a:r>
              <a:rPr lang="ru-RU" sz="800" spc="5" dirty="0" err="1">
                <a:latin typeface="Arial"/>
                <a:cs typeface="Arial"/>
              </a:rPr>
              <a:t>гидрокситриптофан</a:t>
            </a:r>
            <a:r>
              <a:rPr lang="ru-RU" sz="800" spc="5" dirty="0">
                <a:latin typeface="Arial"/>
                <a:cs typeface="Arial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latin typeface="Arial"/>
                <a:cs typeface="Arial"/>
              </a:rPr>
              <a:t>1.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Himmelreich</a:t>
            </a:r>
            <a:r>
              <a:rPr sz="800" spc="8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N,</a:t>
            </a:r>
            <a:r>
              <a:rPr sz="800" spc="7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Mol</a:t>
            </a:r>
            <a:r>
              <a:rPr sz="800" i="1" spc="-3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Genet</a:t>
            </a:r>
            <a:r>
              <a:rPr sz="800" i="1" spc="-9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Metab</a:t>
            </a:r>
            <a:r>
              <a:rPr sz="800" spc="15" dirty="0">
                <a:latin typeface="Arial"/>
                <a:cs typeface="Arial"/>
              </a:rPr>
              <a:t>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2019;127(1):12–22;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2.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Purves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D.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Neuroscience.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Vol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4.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Sunderland,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MA: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Sinauer;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2008;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3.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Knierim </a:t>
            </a:r>
            <a:r>
              <a:rPr sz="800" spc="-10" dirty="0">
                <a:latin typeface="Arial"/>
                <a:cs typeface="Arial"/>
              </a:rPr>
              <a:t>J.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Neuroscience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Online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chap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4: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Basal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Ganglia.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spc="-5" dirty="0">
                <a:latin typeface="Arial"/>
                <a:cs typeface="Arial"/>
              </a:rPr>
              <a:t>https://nba.uth.tmc.edu/neuroscience/m/s3/chapter04.html</a:t>
            </a:r>
            <a:r>
              <a:rPr sz="800" spc="-10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(Accessed: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March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2020);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4.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Wassenberg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T,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6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6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Orphanet</a:t>
            </a:r>
            <a:r>
              <a:rPr sz="800" i="1" spc="-5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J</a:t>
            </a:r>
            <a:r>
              <a:rPr sz="800" i="1" spc="-2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Rare</a:t>
            </a:r>
            <a:r>
              <a:rPr sz="800" i="1" spc="-65" dirty="0">
                <a:latin typeface="Arial"/>
                <a:cs typeface="Arial"/>
              </a:rPr>
              <a:t> </a:t>
            </a:r>
            <a:r>
              <a:rPr sz="800" i="1" spc="30" dirty="0">
                <a:latin typeface="Arial"/>
                <a:cs typeface="Arial"/>
              </a:rPr>
              <a:t>Dis</a:t>
            </a:r>
            <a:r>
              <a:rPr sz="800" spc="30" dirty="0">
                <a:latin typeface="Arial"/>
                <a:cs typeface="Arial"/>
              </a:rPr>
              <a:t>.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2017;12:12;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5.</a:t>
            </a:r>
            <a:r>
              <a:rPr sz="800" spc="-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Evers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EA,</a:t>
            </a:r>
            <a:r>
              <a:rPr sz="800" spc="-5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3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Curr</a:t>
            </a:r>
            <a:r>
              <a:rPr sz="800" i="1" spc="-2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Pharm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20" dirty="0">
                <a:latin typeface="Arial"/>
                <a:cs typeface="Arial"/>
              </a:rPr>
              <a:t>Des</a:t>
            </a:r>
            <a:r>
              <a:rPr sz="800" spc="20" dirty="0">
                <a:latin typeface="Arial"/>
                <a:cs typeface="Arial"/>
              </a:rPr>
              <a:t>.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2010;16(18):1998–2011.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196721" y="3726546"/>
            <a:ext cx="5123053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r">
              <a:lnSpc>
                <a:spcPct val="100000"/>
              </a:lnSpc>
              <a:spcBef>
                <a:spcPts val="100"/>
              </a:spcBef>
            </a:pPr>
            <a:r>
              <a:rPr lang="ru-RU" sz="15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lang="en-US" sz="1500" spc="-30" dirty="0" err="1">
                <a:solidFill>
                  <a:srgbClr val="FFFFFF"/>
                </a:solidFill>
                <a:latin typeface="Gill Sans MT"/>
                <a:cs typeface="Gill Sans MT"/>
              </a:rPr>
              <a:t>Adr</a:t>
            </a:r>
            <a:r>
              <a:rPr sz="1500" spc="25" dirty="0">
                <a:solidFill>
                  <a:srgbClr val="FFFFFF"/>
                </a:solidFill>
                <a:latin typeface="Gill Sans MT"/>
                <a:cs typeface="Gill Sans MT"/>
              </a:rPr>
              <a:t>/</a:t>
            </a:r>
            <a:r>
              <a:rPr lang="en-US" sz="1500" spc="25" dirty="0">
                <a:solidFill>
                  <a:srgbClr val="FFFFFF"/>
                </a:solidFill>
                <a:latin typeface="Gill Sans MT"/>
                <a:cs typeface="Gill Sans MT"/>
              </a:rPr>
              <a:t>Nor</a:t>
            </a:r>
            <a:endParaRPr sz="15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lang="ru-RU" sz="600" spc="-20" dirty="0">
                <a:latin typeface="Arial"/>
                <a:cs typeface="Arial"/>
              </a:rPr>
              <a:t>Биосинтез и расщепление серотонина и катехоламинов, а также метаболический блок при дефиците AADC. Взято из </a:t>
            </a:r>
            <a:r>
              <a:rPr sz="600" spc="-20" dirty="0">
                <a:latin typeface="Arial"/>
                <a:cs typeface="Arial"/>
              </a:rPr>
              <a:t> Wassenberg </a:t>
            </a:r>
            <a:r>
              <a:rPr sz="600" dirty="0">
                <a:latin typeface="Arial"/>
                <a:cs typeface="Arial"/>
              </a:rPr>
              <a:t>T</a:t>
            </a:r>
            <a:r>
              <a:rPr lang="ru-RU" sz="600" dirty="0">
                <a:latin typeface="Arial"/>
                <a:cs typeface="Arial"/>
              </a:rPr>
              <a:t> и </a:t>
            </a:r>
            <a:r>
              <a:rPr lang="ru-RU" sz="600" dirty="0" err="1">
                <a:latin typeface="Arial"/>
                <a:cs typeface="Arial"/>
              </a:rPr>
              <a:t>соавт</a:t>
            </a:r>
            <a:r>
              <a:rPr sz="600" spc="-5" dirty="0">
                <a:latin typeface="Arial"/>
                <a:cs typeface="Arial"/>
              </a:rPr>
              <a:t>. </a:t>
            </a:r>
            <a:r>
              <a:rPr sz="600" spc="-25" dirty="0">
                <a:latin typeface="Arial"/>
                <a:cs typeface="Arial"/>
              </a:rPr>
              <a:t>2017</a:t>
            </a:r>
            <a:r>
              <a:rPr sz="525" spc="-37" baseline="23809" dirty="0">
                <a:latin typeface="Arial"/>
                <a:cs typeface="Arial"/>
              </a:rPr>
              <a:t>4</a:t>
            </a:r>
            <a:endParaRPr sz="525" baseline="23809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7712" y="6500812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527"/>
                </a:lnTo>
              </a:path>
            </a:pathLst>
          </a:custGeom>
          <a:ln w="9534">
            <a:solidFill>
              <a:srgbClr val="4D4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525" y="282193"/>
            <a:ext cx="10953750" cy="84830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8100" marR="30480">
              <a:lnSpc>
                <a:spcPts val="3080"/>
              </a:lnSpc>
              <a:spcBef>
                <a:spcPts val="415"/>
              </a:spcBef>
            </a:pPr>
            <a:r>
              <a:rPr lang="ru-RU" spc="55" dirty="0"/>
              <a:t>Базальные ганглии – это ключевой участок мозга, участвующий в регуляции двигательных функций</a:t>
            </a:r>
            <a:r>
              <a:rPr sz="2775" spc="30" baseline="24024" dirty="0"/>
              <a:t>1,2</a:t>
            </a:r>
            <a:endParaRPr sz="2775" baseline="24024" dirty="0"/>
          </a:p>
        </p:txBody>
      </p:sp>
      <p:sp>
        <p:nvSpPr>
          <p:cNvPr id="4" name="object 4"/>
          <p:cNvSpPr/>
          <p:nvPr/>
        </p:nvSpPr>
        <p:spPr>
          <a:xfrm>
            <a:off x="8234426" y="3176651"/>
            <a:ext cx="247650" cy="161925"/>
          </a:xfrm>
          <a:custGeom>
            <a:avLst/>
            <a:gdLst/>
            <a:ahLst/>
            <a:cxnLst/>
            <a:rect l="l" t="t" r="r" b="b"/>
            <a:pathLst>
              <a:path w="247650" h="161925">
                <a:moveTo>
                  <a:pt x="0" y="161925"/>
                </a:moveTo>
                <a:lnTo>
                  <a:pt x="247650" y="161925"/>
                </a:lnTo>
                <a:lnTo>
                  <a:pt x="247650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ln w="95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8663" y="1507317"/>
            <a:ext cx="4238625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00850" y="3733800"/>
            <a:ext cx="914400" cy="418704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59055" rIns="0" bIns="0" rtlCol="0">
            <a:spAutoFit/>
          </a:bodyPr>
          <a:lstStyle/>
          <a:p>
            <a:pPr marL="98425" marR="104775">
              <a:lnSpc>
                <a:spcPts val="1430"/>
              </a:lnSpc>
              <a:spcBef>
                <a:spcPts val="465"/>
              </a:spcBef>
            </a:pPr>
            <a:r>
              <a:rPr lang="ru-RU" sz="1200" spc="20" dirty="0">
                <a:solidFill>
                  <a:srgbClr val="FFFFFF"/>
                </a:solidFill>
                <a:latin typeface="Arial"/>
                <a:cs typeface="Arial"/>
              </a:rPr>
              <a:t>Чёрное вещество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3555" y="2746359"/>
            <a:ext cx="914400" cy="276225"/>
          </a:xfrm>
          <a:custGeom>
            <a:avLst/>
            <a:gdLst/>
            <a:ahLst/>
            <a:cxnLst/>
            <a:rect l="l" t="t" r="r" b="b"/>
            <a:pathLst>
              <a:path w="914400" h="276225">
                <a:moveTo>
                  <a:pt x="0" y="276225"/>
                </a:moveTo>
                <a:lnTo>
                  <a:pt x="914400" y="276225"/>
                </a:lnTo>
                <a:lnTo>
                  <a:pt x="9144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6800850" y="2770441"/>
            <a:ext cx="914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0"/>
              </a:spcBef>
            </a:pPr>
            <a:r>
              <a:rPr lang="ru-RU" sz="1200" spc="-20" dirty="0">
                <a:solidFill>
                  <a:srgbClr val="FFFFFF"/>
                </a:solidFill>
                <a:latin typeface="Arial"/>
                <a:cs typeface="Arial"/>
              </a:rPr>
              <a:t>Скорлупа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>
                <a:solidFill>
                  <a:srgbClr val="888888"/>
                </a:solidFill>
              </a:rPr>
              <a:t>7</a:t>
            </a:fld>
            <a:r>
              <a:rPr spc="10" dirty="0">
                <a:solidFill>
                  <a:srgbClr val="888888"/>
                </a:solidFill>
              </a:rPr>
              <a:t> </a:t>
            </a:r>
            <a:r>
              <a:rPr spc="15" dirty="0"/>
              <a:t>C </a:t>
            </a:r>
            <a:r>
              <a:rPr spc="10" dirty="0"/>
              <a:t>o n </a:t>
            </a:r>
            <a:r>
              <a:rPr spc="5" dirty="0"/>
              <a:t>f i </a:t>
            </a:r>
            <a:r>
              <a:rPr spc="10" dirty="0"/>
              <a:t>d e n </a:t>
            </a:r>
            <a:r>
              <a:rPr spc="5" dirty="0"/>
              <a:t>t i </a:t>
            </a:r>
            <a:r>
              <a:rPr spc="10" dirty="0"/>
              <a:t>a </a:t>
            </a:r>
            <a:r>
              <a:rPr spc="5" dirty="0"/>
              <a:t>l </a:t>
            </a:r>
            <a:r>
              <a:rPr spc="10" dirty="0"/>
              <a:t>a n d </a:t>
            </a:r>
            <a:r>
              <a:rPr spc="15" dirty="0"/>
              <a:t>P </a:t>
            </a:r>
            <a:r>
              <a:rPr spc="5" dirty="0"/>
              <a:t>r </a:t>
            </a:r>
            <a:r>
              <a:rPr spc="10" dirty="0"/>
              <a:t>o p </a:t>
            </a:r>
            <a:r>
              <a:rPr spc="5" dirty="0"/>
              <a:t>r i </a:t>
            </a:r>
            <a:r>
              <a:rPr spc="10" dirty="0"/>
              <a:t>e </a:t>
            </a:r>
            <a:r>
              <a:rPr spc="5" dirty="0"/>
              <a:t>t </a:t>
            </a:r>
            <a:r>
              <a:rPr spc="10" dirty="0"/>
              <a:t>a </a:t>
            </a:r>
            <a:r>
              <a:rPr spc="5" dirty="0"/>
              <a:t>r </a:t>
            </a:r>
            <a:r>
              <a:rPr spc="10" dirty="0"/>
              <a:t>y </a:t>
            </a:r>
            <a:r>
              <a:rPr spc="5" dirty="0"/>
              <a:t>. </a:t>
            </a:r>
            <a:r>
              <a:rPr spc="15" dirty="0"/>
              <a:t>N </a:t>
            </a:r>
            <a:r>
              <a:rPr spc="10" dirty="0"/>
              <a:t>o </a:t>
            </a:r>
            <a:r>
              <a:rPr spc="5" dirty="0"/>
              <a:t>t f </a:t>
            </a:r>
            <a:r>
              <a:rPr spc="10" dirty="0"/>
              <a:t>o </a:t>
            </a:r>
            <a:r>
              <a:rPr spc="5" dirty="0"/>
              <a:t>r </a:t>
            </a:r>
            <a:r>
              <a:rPr spc="10" dirty="0"/>
              <a:t>p </a:t>
            </a:r>
            <a:r>
              <a:rPr spc="5" dirty="0"/>
              <a:t>r </a:t>
            </a:r>
            <a:r>
              <a:rPr spc="10" dirty="0"/>
              <a:t>o </a:t>
            </a:r>
            <a:r>
              <a:rPr spc="20" dirty="0"/>
              <a:t>m </a:t>
            </a:r>
            <a:r>
              <a:rPr spc="10" dirty="0"/>
              <a:t>o </a:t>
            </a:r>
            <a:r>
              <a:rPr spc="5" dirty="0"/>
              <a:t>t i </a:t>
            </a:r>
            <a:r>
              <a:rPr spc="10" dirty="0"/>
              <a:t>o n a </a:t>
            </a:r>
            <a:r>
              <a:rPr spc="5" dirty="0"/>
              <a:t>l </a:t>
            </a:r>
            <a:r>
              <a:rPr spc="10" dirty="0"/>
              <a:t>u s e</a:t>
            </a:r>
            <a:r>
              <a:rPr spc="85" dirty="0"/>
              <a:t> </a:t>
            </a:r>
            <a:r>
              <a:rPr spc="5" dirty="0"/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829165" y="3158028"/>
            <a:ext cx="1488123" cy="420628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60960" rIns="0" bIns="0" rtlCol="0">
            <a:spAutoFit/>
          </a:bodyPr>
          <a:lstStyle/>
          <a:p>
            <a:pPr marL="100330" marR="181610" algn="ctr">
              <a:lnSpc>
                <a:spcPts val="1430"/>
              </a:lnSpc>
              <a:spcBef>
                <a:spcPts val="480"/>
              </a:spcBef>
            </a:pPr>
            <a:r>
              <a:rPr lang="ru-RU" sz="1200" spc="-45" dirty="0" err="1">
                <a:solidFill>
                  <a:srgbClr val="FFFFFF"/>
                </a:solidFill>
                <a:latin typeface="Arial"/>
                <a:cs typeface="Arial"/>
              </a:rPr>
              <a:t>Нигростриарные</a:t>
            </a:r>
            <a:r>
              <a:rPr lang="ru-RU" sz="1200" spc="-45" dirty="0">
                <a:solidFill>
                  <a:srgbClr val="FFFFFF"/>
                </a:solidFill>
                <a:latin typeface="Arial"/>
                <a:cs typeface="Arial"/>
              </a:rPr>
              <a:t> нейроны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78589" y="1847185"/>
            <a:ext cx="1265611" cy="413575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53975" rIns="0" bIns="0" rtlCol="0">
            <a:spAutoFit/>
          </a:bodyPr>
          <a:lstStyle/>
          <a:p>
            <a:pPr marL="180975" marR="342900" algn="ctr">
              <a:lnSpc>
                <a:spcPts val="1430"/>
              </a:lnSpc>
              <a:spcBef>
                <a:spcPts val="425"/>
              </a:spcBef>
            </a:pPr>
            <a:r>
              <a:rPr lang="ru-RU" sz="1200" spc="-10" dirty="0">
                <a:solidFill>
                  <a:srgbClr val="FFFFFF"/>
                </a:solidFill>
                <a:latin typeface="Arial"/>
                <a:cs typeface="Arial"/>
              </a:rPr>
              <a:t>Боковые желудочки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7618" y="1606970"/>
            <a:ext cx="6397627" cy="1704313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04800" marR="63500" indent="-267335">
              <a:lnSpc>
                <a:spcPts val="1730"/>
              </a:lnSpc>
              <a:spcBef>
                <a:spcPts val="290"/>
              </a:spcBef>
              <a:buClr>
                <a:srgbClr val="ED7623"/>
              </a:buClr>
              <a:buChar char="•"/>
              <a:tabLst>
                <a:tab pos="304800" algn="l"/>
                <a:tab pos="305435" algn="l"/>
              </a:tabLst>
            </a:pPr>
            <a:r>
              <a:rPr lang="ru-RU" sz="1550" spc="-30" dirty="0">
                <a:latin typeface="Arial"/>
                <a:cs typeface="Arial"/>
              </a:rPr>
              <a:t>Базальные ганглии участвуют в управлении движением, координируя возбуждение и торможение в двигательной зоне </a:t>
            </a:r>
            <a:r>
              <a:rPr lang="ru-RU" sz="1550" spc="-30" dirty="0" err="1">
                <a:latin typeface="Arial"/>
                <a:cs typeface="Arial"/>
              </a:rPr>
              <a:t>коры</a:t>
            </a:r>
            <a:r>
              <a:rPr lang="ru-RU" sz="1550" spc="-30" dirty="0">
                <a:latin typeface="Arial"/>
                <a:cs typeface="Arial"/>
              </a:rPr>
              <a:t> головного мозга</a:t>
            </a:r>
            <a:r>
              <a:rPr sz="1575" spc="22" baseline="23809" dirty="0">
                <a:latin typeface="Arial"/>
                <a:cs typeface="Arial"/>
              </a:rPr>
              <a:t>1</a:t>
            </a:r>
            <a:endParaRPr sz="1575" baseline="23809" dirty="0">
              <a:latin typeface="Arial"/>
              <a:cs typeface="Arial"/>
            </a:endParaRPr>
          </a:p>
          <a:p>
            <a:pPr marL="762635" marR="68580" lvl="1" indent="-266700">
              <a:lnSpc>
                <a:spcPts val="1730"/>
              </a:lnSpc>
              <a:spcBef>
                <a:spcPts val="1115"/>
              </a:spcBef>
              <a:buClr>
                <a:srgbClr val="ED7623"/>
              </a:buClr>
              <a:buChar char="•"/>
              <a:tabLst>
                <a:tab pos="762000" algn="l"/>
                <a:tab pos="762635" algn="l"/>
              </a:tabLst>
            </a:pPr>
            <a:r>
              <a:rPr lang="ru-RU" sz="1550" spc="10" dirty="0">
                <a:latin typeface="Arial"/>
                <a:cs typeface="Arial"/>
              </a:rPr>
              <a:t>В частности, выработка и транспортировка дофамина в базальных ганглиях приводит к возбуждению двигательной зоны </a:t>
            </a:r>
            <a:r>
              <a:rPr lang="ru-RU" sz="1550" spc="10" dirty="0" err="1">
                <a:latin typeface="Arial"/>
                <a:cs typeface="Arial"/>
              </a:rPr>
              <a:t>коры</a:t>
            </a:r>
            <a:r>
              <a:rPr lang="ru-RU" sz="1550" spc="10" dirty="0">
                <a:latin typeface="Arial"/>
                <a:cs typeface="Arial"/>
              </a:rPr>
              <a:t> головного мозга, что делает возможным для человека совершать движения</a:t>
            </a:r>
            <a:r>
              <a:rPr sz="1575" spc="-7" baseline="23809" dirty="0">
                <a:latin typeface="Arial"/>
                <a:cs typeface="Arial"/>
              </a:rPr>
              <a:t>1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0719" y="3225482"/>
            <a:ext cx="5762625" cy="2358338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17500" marR="226695" indent="-267335">
              <a:lnSpc>
                <a:spcPts val="1730"/>
              </a:lnSpc>
              <a:spcBef>
                <a:spcPts val="290"/>
              </a:spcBef>
              <a:buClr>
                <a:srgbClr val="ED7623"/>
              </a:buClr>
              <a:buChar char="•"/>
              <a:tabLst>
                <a:tab pos="317500" algn="l"/>
                <a:tab pos="318135" algn="l"/>
              </a:tabLst>
            </a:pPr>
            <a:r>
              <a:rPr lang="ru-RU" sz="1550" spc="-10" dirty="0">
                <a:latin typeface="Arial"/>
                <a:cs typeface="Arial"/>
              </a:rPr>
              <a:t>Дофамин вырабатывается в компактной части чёрного вещества и транспортируется через </a:t>
            </a:r>
            <a:r>
              <a:rPr lang="ru-RU" sz="1550" spc="-10" dirty="0" err="1">
                <a:latin typeface="Arial"/>
                <a:cs typeface="Arial"/>
              </a:rPr>
              <a:t>нигростриарные</a:t>
            </a:r>
            <a:r>
              <a:rPr lang="ru-RU" sz="1550" spc="-10" dirty="0">
                <a:latin typeface="Arial"/>
                <a:cs typeface="Arial"/>
              </a:rPr>
              <a:t> пути в стриатум, который состоит из скорлупы и хвостатого тела</a:t>
            </a:r>
            <a:r>
              <a:rPr sz="1575" spc="-7" baseline="23809" dirty="0">
                <a:latin typeface="Arial"/>
                <a:cs typeface="Arial"/>
              </a:rPr>
              <a:t>1,3</a:t>
            </a:r>
            <a:endParaRPr sz="1575" baseline="23809" dirty="0">
              <a:latin typeface="Arial"/>
              <a:cs typeface="Arial"/>
            </a:endParaRPr>
          </a:p>
          <a:p>
            <a:pPr marL="317500" marR="55880" indent="-267335">
              <a:lnSpc>
                <a:spcPts val="1730"/>
              </a:lnSpc>
              <a:spcBef>
                <a:spcPts val="1120"/>
              </a:spcBef>
              <a:buClr>
                <a:srgbClr val="ED7623"/>
              </a:buClr>
              <a:buChar char="•"/>
              <a:tabLst>
                <a:tab pos="317500" algn="l"/>
                <a:tab pos="318135" algn="l"/>
              </a:tabLst>
            </a:pPr>
            <a:r>
              <a:rPr lang="ru-RU" sz="1550" spc="15" dirty="0">
                <a:latin typeface="Arial"/>
                <a:cs typeface="Arial"/>
              </a:rPr>
              <a:t>Отложение дофамина в стриатуме приводит к возбуждению определенных ГАМК-</a:t>
            </a:r>
            <a:r>
              <a:rPr lang="ru-RU" sz="1550" spc="15" dirty="0" err="1">
                <a:latin typeface="Arial"/>
                <a:cs typeface="Arial"/>
              </a:rPr>
              <a:t>эргических</a:t>
            </a:r>
            <a:r>
              <a:rPr lang="ru-RU" sz="1550" spc="15" dirty="0">
                <a:latin typeface="Arial"/>
                <a:cs typeface="Arial"/>
              </a:rPr>
              <a:t> нейронов, которые образуют внутренние связи внутри базальных ганглиев. В результате нейроны в таламусе возбуждаются и подают сигналы возбуждённой двигательной зоне </a:t>
            </a:r>
            <a:r>
              <a:rPr lang="ru-RU" sz="1550" spc="15" dirty="0" err="1">
                <a:latin typeface="Arial"/>
                <a:cs typeface="Arial"/>
              </a:rPr>
              <a:t>коры</a:t>
            </a:r>
            <a:r>
              <a:rPr lang="ru-RU" sz="1550" spc="15" dirty="0">
                <a:latin typeface="Arial"/>
                <a:cs typeface="Arial"/>
              </a:rPr>
              <a:t> головного мозга</a:t>
            </a:r>
            <a:r>
              <a:rPr sz="1575" spc="22" baseline="23809" dirty="0">
                <a:latin typeface="Arial"/>
                <a:cs typeface="Arial"/>
              </a:rPr>
              <a:t>1</a:t>
            </a:r>
            <a:endParaRPr sz="1575" baseline="2380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99118" y="5357432"/>
            <a:ext cx="264515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900" spc="15" dirty="0">
                <a:latin typeface="Arial"/>
                <a:cs typeface="Arial"/>
              </a:rPr>
              <a:t>Изображение взято из </a:t>
            </a:r>
            <a:r>
              <a:rPr sz="900" spc="-15" dirty="0">
                <a:latin typeface="Arial"/>
                <a:cs typeface="Arial"/>
              </a:rPr>
              <a:t>Evers </a:t>
            </a:r>
            <a:r>
              <a:rPr sz="900" spc="-25" dirty="0">
                <a:latin typeface="Arial"/>
                <a:cs typeface="Arial"/>
              </a:rPr>
              <a:t>EA</a:t>
            </a:r>
            <a:r>
              <a:rPr lang="ru-RU" sz="900" spc="-25" dirty="0">
                <a:latin typeface="Arial"/>
                <a:cs typeface="Arial"/>
              </a:rPr>
              <a:t> </a:t>
            </a:r>
            <a:r>
              <a:rPr lang="ru-RU" sz="900" i="1" spc="-25" dirty="0">
                <a:latin typeface="Arial"/>
                <a:cs typeface="Arial"/>
              </a:rPr>
              <a:t>и </a:t>
            </a:r>
            <a:r>
              <a:rPr lang="ru-RU" sz="900" i="1" spc="-25" dirty="0" err="1">
                <a:latin typeface="Arial"/>
                <a:cs typeface="Arial"/>
              </a:rPr>
              <a:t>соавт</a:t>
            </a:r>
            <a:r>
              <a:rPr sz="900" i="1" spc="15" dirty="0">
                <a:latin typeface="Arial"/>
                <a:cs typeface="Arial"/>
              </a:rPr>
              <a:t>.</a:t>
            </a:r>
            <a:r>
              <a:rPr sz="900" i="1" spc="-180" dirty="0">
                <a:latin typeface="Arial"/>
                <a:cs typeface="Arial"/>
              </a:rPr>
              <a:t> </a:t>
            </a:r>
            <a:r>
              <a:rPr sz="900" spc="15" dirty="0">
                <a:latin typeface="Arial"/>
                <a:cs typeface="Arial"/>
              </a:rPr>
              <a:t>2010</a:t>
            </a:r>
            <a:r>
              <a:rPr sz="900" spc="22" baseline="27777" dirty="0">
                <a:latin typeface="Arial"/>
                <a:cs typeface="Arial"/>
              </a:rPr>
              <a:t>4</a:t>
            </a:r>
            <a:endParaRPr sz="900" baseline="27777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57515" y="5534977"/>
            <a:ext cx="3543300" cy="26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30"/>
              </a:lnSpc>
              <a:spcBef>
                <a:spcPts val="100"/>
              </a:spcBef>
            </a:pPr>
            <a:r>
              <a:rPr lang="ru-RU" sz="900" spc="15" dirty="0">
                <a:latin typeface="Arial"/>
                <a:cs typeface="Arial"/>
              </a:rPr>
              <a:t>Источник изображения</a:t>
            </a:r>
            <a:r>
              <a:rPr sz="900" spc="15" dirty="0">
                <a:latin typeface="Arial"/>
                <a:cs typeface="Arial"/>
              </a:rPr>
              <a:t>:</a:t>
            </a:r>
            <a:r>
              <a:rPr sz="900" spc="-140" dirty="0">
                <a:latin typeface="Arial"/>
                <a:cs typeface="Arial"/>
              </a:rPr>
              <a:t> </a:t>
            </a:r>
            <a:r>
              <a:rPr sz="900" u="sng" spc="-5" dirty="0">
                <a:solidFill>
                  <a:schemeClr val="accent1"/>
                </a:solidFill>
                <a:latin typeface="Arial"/>
                <a:cs typeface="Arial"/>
              </a:rPr>
              <a:t>https://</a:t>
            </a:r>
            <a:r>
              <a:rPr sz="900" u="sng" spc="-5" dirty="0">
                <a:solidFill>
                  <a:schemeClr val="accent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www.atrainceu.com/content/2-</a:t>
            </a:r>
            <a:r>
              <a:rPr lang="en-US" sz="900" u="sng" spc="-5" dirty="0">
                <a:solidFill>
                  <a:schemeClr val="accent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</a:t>
            </a:r>
            <a:r>
              <a:rPr sz="900" u="sng" spc="-5" dirty="0">
                <a:solidFill>
                  <a:schemeClr val="accent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thophysiology-</a:t>
            </a:r>
            <a:r>
              <a:rPr sz="900" u="sng" spc="5" dirty="0">
                <a:solidFill>
                  <a:schemeClr val="accent1"/>
                </a:solidFill>
                <a:latin typeface="Arial"/>
                <a:cs typeface="Arial"/>
              </a:rPr>
              <a:t>parkinson%E2%80%99s-disease</a:t>
            </a:r>
            <a:endParaRPr sz="900" u="sng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0525" y="5789295"/>
            <a:ext cx="10939145" cy="39818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800" spc="20" dirty="0">
                <a:latin typeface="Arial"/>
                <a:cs typeface="Arial"/>
              </a:rPr>
              <a:t>ГАМК, гамма-аминомасляная кислота.</a:t>
            </a:r>
            <a:endParaRPr lang="en-US" sz="800" spc="2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latin typeface="Arial"/>
                <a:cs typeface="Arial"/>
              </a:rPr>
              <a:t>1. </a:t>
            </a:r>
            <a:r>
              <a:rPr sz="800" spc="-5" dirty="0">
                <a:latin typeface="Arial"/>
                <a:cs typeface="Arial"/>
              </a:rPr>
              <a:t>Knierim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J.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i="1" spc="20" dirty="0">
                <a:latin typeface="Arial"/>
                <a:cs typeface="Arial"/>
              </a:rPr>
              <a:t>Neuroscience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Online</a:t>
            </a:r>
            <a:r>
              <a:rPr sz="800" i="1" spc="-65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chap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4: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Basal</a:t>
            </a:r>
            <a:r>
              <a:rPr sz="800" spc="-10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Ganglia.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https://nba.uth.tmc.edu/neuroscience/m/s3/chapter04.html</a:t>
            </a:r>
            <a:r>
              <a:rPr sz="800" spc="-105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(Accessed: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March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2020);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Purves</a:t>
            </a:r>
            <a:r>
              <a:rPr sz="800" spc="-25" dirty="0">
                <a:latin typeface="Arial"/>
                <a:cs typeface="Arial"/>
              </a:rPr>
              <a:t> D.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Neuroscience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Vol</a:t>
            </a:r>
            <a:r>
              <a:rPr sz="800" spc="-10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4.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Sunderland,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MA: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Sinauer;</a:t>
            </a:r>
            <a:r>
              <a:rPr sz="800" spc="5" dirty="0">
                <a:latin typeface="Arial"/>
                <a:cs typeface="Arial"/>
              </a:rPr>
              <a:t> 2008: </a:t>
            </a:r>
            <a:r>
              <a:rPr sz="800" spc="-5" dirty="0">
                <a:latin typeface="Arial"/>
                <a:cs typeface="Arial"/>
              </a:rPr>
              <a:t>Chapter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3;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3.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Chien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YH,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15" dirty="0">
                <a:latin typeface="Arial"/>
                <a:cs typeface="Arial"/>
              </a:rPr>
              <a:t>al.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i="1" spc="10" dirty="0">
                <a:latin typeface="Arial"/>
                <a:cs typeface="Arial"/>
              </a:rPr>
              <a:t>Lancet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i="1" spc="25" dirty="0">
                <a:latin typeface="Arial"/>
                <a:cs typeface="Arial"/>
              </a:rPr>
              <a:t>Child</a:t>
            </a:r>
            <a:r>
              <a:rPr sz="800" i="1" spc="-9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Adolesc</a:t>
            </a:r>
            <a:r>
              <a:rPr sz="800" i="1" spc="-30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Health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2017;1:265-273;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4.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Evers,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EA,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spc="-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Curr</a:t>
            </a:r>
            <a:r>
              <a:rPr sz="800" i="1" spc="-4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Pharm</a:t>
            </a:r>
            <a:r>
              <a:rPr sz="800" i="1" spc="-8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Des.</a:t>
            </a:r>
            <a:r>
              <a:rPr sz="800" i="1" spc="-6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2010;16(18):1998–2011;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4.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1FC7B97-EE1F-4D4A-A4C9-F253CF8F298E}"/>
              </a:ext>
            </a:extLst>
          </p:cNvPr>
          <p:cNvSpPr/>
          <p:nvPr/>
        </p:nvSpPr>
        <p:spPr>
          <a:xfrm>
            <a:off x="7010400" y="2550546"/>
            <a:ext cx="704850" cy="165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6CC67FC0-303E-4600-A2BC-0FB65010B89F}"/>
              </a:ext>
            </a:extLst>
          </p:cNvPr>
          <p:cNvSpPr txBox="1"/>
          <p:nvPr/>
        </p:nvSpPr>
        <p:spPr>
          <a:xfrm>
            <a:off x="6904355" y="2130344"/>
            <a:ext cx="1020445" cy="418704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59055" rIns="0" bIns="0" rtlCol="0">
            <a:spAutoFit/>
          </a:bodyPr>
          <a:lstStyle/>
          <a:p>
            <a:pPr marL="98425" marR="104775" algn="ctr">
              <a:lnSpc>
                <a:spcPts val="1430"/>
              </a:lnSpc>
              <a:spcBef>
                <a:spcPts val="465"/>
              </a:spcBef>
            </a:pPr>
            <a:r>
              <a:rPr lang="ru-RU" sz="1200" spc="20" dirty="0">
                <a:solidFill>
                  <a:srgbClr val="FFFFFF"/>
                </a:solidFill>
                <a:latin typeface="Arial"/>
                <a:cs typeface="Arial"/>
              </a:rPr>
              <a:t>Хвостатое тело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942" y="1315021"/>
            <a:ext cx="9950450" cy="178766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260"/>
              </a:spcBef>
            </a:pPr>
            <a:r>
              <a:rPr lang="ru-RU" sz="1550" spc="15" dirty="0">
                <a:latin typeface="Arial"/>
                <a:cs typeface="Arial"/>
              </a:rPr>
              <a:t>При дефиците AADC наблюдался широкий спектр клинических проявлений</a:t>
            </a:r>
            <a:r>
              <a:rPr sz="1575" spc="37" baseline="23809" dirty="0">
                <a:latin typeface="Arial"/>
                <a:cs typeface="Arial"/>
              </a:rPr>
              <a:t>1</a:t>
            </a:r>
            <a:endParaRPr sz="1575" baseline="23809" dirty="0">
              <a:latin typeface="Arial"/>
              <a:cs typeface="Arial"/>
            </a:endParaRPr>
          </a:p>
          <a:p>
            <a:pPr marL="304800" marR="761365" indent="-229235">
              <a:lnSpc>
                <a:spcPts val="1730"/>
              </a:lnSpc>
              <a:spcBef>
                <a:spcPts val="335"/>
              </a:spcBef>
              <a:buClr>
                <a:srgbClr val="ED7623"/>
              </a:buClr>
              <a:buChar char="•"/>
              <a:tabLst>
                <a:tab pos="304800" algn="l"/>
                <a:tab pos="305435" algn="l"/>
              </a:tabLst>
            </a:pPr>
            <a:r>
              <a:rPr lang="ru-RU" sz="1550" dirty="0">
                <a:latin typeface="Arial"/>
                <a:cs typeface="Arial"/>
              </a:rPr>
              <a:t>Гипотония, </a:t>
            </a:r>
            <a:r>
              <a:rPr lang="ru-RU" sz="1550" dirty="0" err="1">
                <a:latin typeface="Arial"/>
                <a:cs typeface="Arial"/>
              </a:rPr>
              <a:t>окулогирные</a:t>
            </a:r>
            <a:r>
              <a:rPr lang="ru-RU" sz="1550" dirty="0">
                <a:latin typeface="Arial"/>
                <a:cs typeface="Arial"/>
              </a:rPr>
              <a:t> кризы, задержка развития и вегетативные симптомы – одни из наиболее распространенных симптомов дефицита AADC</a:t>
            </a:r>
            <a:r>
              <a:rPr sz="1575" spc="22" baseline="23809" dirty="0">
                <a:latin typeface="Arial"/>
                <a:cs typeface="Arial"/>
              </a:rPr>
              <a:t>1,2</a:t>
            </a:r>
            <a:endParaRPr sz="1575" baseline="23809" dirty="0">
              <a:latin typeface="Arial"/>
              <a:cs typeface="Arial"/>
            </a:endParaRPr>
          </a:p>
          <a:p>
            <a:pPr marL="304800" marR="81280" indent="-229235">
              <a:lnSpc>
                <a:spcPts val="1730"/>
              </a:lnSpc>
              <a:spcBef>
                <a:spcPts val="295"/>
              </a:spcBef>
              <a:buClr>
                <a:srgbClr val="ED7623"/>
              </a:buClr>
              <a:buChar char="•"/>
              <a:tabLst>
                <a:tab pos="304800" algn="l"/>
                <a:tab pos="305435" algn="l"/>
              </a:tabLst>
            </a:pPr>
            <a:r>
              <a:rPr lang="ru-RU" sz="1550" dirty="0">
                <a:latin typeface="Arial"/>
                <a:cs typeface="Arial"/>
              </a:rPr>
              <a:t>Однако, степень тяжести отдельных симптомов может варьироваться от легкой до тяжелой, что объясняется их широкой вариабельностью </a:t>
            </a:r>
            <a:r>
              <a:rPr lang="ru-RU" dirty="0"/>
              <a:t>в клинической картине</a:t>
            </a:r>
            <a:r>
              <a:rPr sz="1575" spc="15" baseline="23809" dirty="0">
                <a:latin typeface="Arial"/>
                <a:cs typeface="Arial"/>
              </a:rPr>
              <a:t>1</a:t>
            </a:r>
            <a:endParaRPr sz="1575" baseline="23809" dirty="0">
              <a:latin typeface="Arial"/>
              <a:cs typeface="Arial"/>
            </a:endParaRPr>
          </a:p>
          <a:p>
            <a:pPr marL="304800" indent="-229235">
              <a:lnSpc>
                <a:spcPct val="100000"/>
              </a:lnSpc>
              <a:spcBef>
                <a:spcPts val="730"/>
              </a:spcBef>
              <a:buClr>
                <a:srgbClr val="ED7623"/>
              </a:buClr>
              <a:buChar char="•"/>
              <a:tabLst>
                <a:tab pos="304800" algn="l"/>
                <a:tab pos="305435" algn="l"/>
              </a:tabLst>
            </a:pPr>
            <a:r>
              <a:rPr lang="ru-RU" sz="1550" spc="10" dirty="0">
                <a:latin typeface="Arial"/>
                <a:cs typeface="Arial"/>
              </a:rPr>
              <a:t>Пациенты с более тяжелыми формами дефицита AADC могут никогда не достигнуть основных этапов физического и умственного развития</a:t>
            </a:r>
            <a:r>
              <a:rPr sz="1575" baseline="23809" dirty="0">
                <a:latin typeface="Arial"/>
                <a:cs typeface="Arial"/>
              </a:rPr>
              <a:t>2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925" y="282193"/>
            <a:ext cx="9496425" cy="8407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415"/>
              </a:spcBef>
            </a:pPr>
            <a:r>
              <a:rPr lang="ru-RU" spc="30" dirty="0"/>
              <a:t>Прогноз для большинства пациентов с дефицитом AADC неблагоприятный</a:t>
            </a:r>
            <a:endParaRPr spc="30" dirty="0"/>
          </a:p>
        </p:txBody>
      </p:sp>
      <p:sp>
        <p:nvSpPr>
          <p:cNvPr id="4" name="object 4"/>
          <p:cNvSpPr/>
          <p:nvPr/>
        </p:nvSpPr>
        <p:spPr>
          <a:xfrm>
            <a:off x="1371600" y="5010150"/>
            <a:ext cx="9448800" cy="381000"/>
          </a:xfrm>
          <a:custGeom>
            <a:avLst/>
            <a:gdLst/>
            <a:ahLst/>
            <a:cxnLst/>
            <a:rect l="l" t="t" r="r" b="b"/>
            <a:pathLst>
              <a:path w="9448800" h="381000">
                <a:moveTo>
                  <a:pt x="0" y="381000"/>
                </a:moveTo>
                <a:lnTo>
                  <a:pt x="9448800" y="381000"/>
                </a:lnTo>
                <a:lnTo>
                  <a:pt x="9448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DEBD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7400" y="4552950"/>
            <a:ext cx="8763000" cy="381000"/>
          </a:xfrm>
          <a:custGeom>
            <a:avLst/>
            <a:gdLst/>
            <a:ahLst/>
            <a:cxnLst/>
            <a:rect l="l" t="t" r="r" b="b"/>
            <a:pathLst>
              <a:path w="8763000" h="381000">
                <a:moveTo>
                  <a:pt x="0" y="381000"/>
                </a:moveTo>
                <a:lnTo>
                  <a:pt x="8763000" y="381000"/>
                </a:lnTo>
                <a:lnTo>
                  <a:pt x="8763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DEBD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7200" y="4552950"/>
            <a:ext cx="1600200" cy="301365"/>
          </a:xfrm>
          <a:prstGeom prst="rect">
            <a:avLst/>
          </a:prstGeom>
          <a:solidFill>
            <a:srgbClr val="ED7623"/>
          </a:solidFill>
        </p:spPr>
        <p:txBody>
          <a:bodyPr vert="horz" wrap="square" lIns="0" tIns="69850" rIns="0" bIns="0" rtlCol="0">
            <a:spAutoFit/>
          </a:bodyPr>
          <a:lstStyle/>
          <a:p>
            <a:pPr marL="492759">
              <a:lnSpc>
                <a:spcPct val="100000"/>
              </a:lnSpc>
              <a:spcBef>
                <a:spcPts val="550"/>
              </a:spcBef>
            </a:pPr>
            <a:r>
              <a:rPr lang="ru-RU" sz="1500" spc="10" dirty="0">
                <a:solidFill>
                  <a:srgbClr val="FFFFFF"/>
                </a:solidFill>
                <a:latin typeface="Gill Sans MT"/>
                <a:cs typeface="Gill Sans MT"/>
              </a:rPr>
              <a:t>Здоров</a:t>
            </a:r>
            <a:endParaRPr sz="150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5019675"/>
            <a:ext cx="1600200" cy="333375"/>
          </a:xfrm>
          <a:custGeom>
            <a:avLst/>
            <a:gdLst/>
            <a:ahLst/>
            <a:cxnLst/>
            <a:rect l="l" t="t" r="r" b="b"/>
            <a:pathLst>
              <a:path w="1600200" h="333375">
                <a:moveTo>
                  <a:pt x="0" y="333375"/>
                </a:moveTo>
                <a:lnTo>
                  <a:pt x="1600200" y="333375"/>
                </a:lnTo>
                <a:lnTo>
                  <a:pt x="16002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3939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1800" y="5090795"/>
            <a:ext cx="16637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>
              <a:lnSpc>
                <a:spcPct val="100000"/>
              </a:lnSpc>
              <a:spcBef>
                <a:spcPts val="100"/>
              </a:spcBef>
            </a:pPr>
            <a:r>
              <a:rPr lang="ru-RU" sz="1200" spc="15" dirty="0">
                <a:solidFill>
                  <a:srgbClr val="FFFFFF"/>
                </a:solidFill>
                <a:latin typeface="Arial"/>
                <a:cs typeface="Arial"/>
              </a:rPr>
              <a:t>Дефицит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AADC</a:t>
            </a:r>
            <a:r>
              <a:rPr sz="1200" spc="-15" baseline="27777" dirty="0">
                <a:solidFill>
                  <a:srgbClr val="FFFFFF"/>
                </a:solidFill>
                <a:latin typeface="Arial"/>
                <a:cs typeface="Arial"/>
              </a:rPr>
              <a:t>2*</a:t>
            </a:r>
            <a:endParaRPr sz="1200" baseline="27777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36926" y="4484370"/>
            <a:ext cx="5397500" cy="10140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3875"/>
              </a:lnSpc>
              <a:spcBef>
                <a:spcPts val="130"/>
              </a:spcBef>
              <a:tabLst>
                <a:tab pos="2653030" algn="l"/>
                <a:tab pos="4986655" algn="l"/>
              </a:tabLst>
            </a:pPr>
            <a:r>
              <a:rPr sz="3950" spc="20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r>
              <a:rPr sz="3950" spc="20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3950" spc="20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r>
              <a:rPr sz="3950" spc="20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3950" spc="20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3950">
              <a:latin typeface="Wingdings"/>
              <a:cs typeface="Wingdings"/>
            </a:endParaRPr>
          </a:p>
          <a:p>
            <a:pPr>
              <a:lnSpc>
                <a:spcPts val="3875"/>
              </a:lnSpc>
              <a:tabLst>
                <a:tab pos="2653030" algn="l"/>
                <a:tab pos="4986655" algn="l"/>
              </a:tabLst>
            </a:pPr>
            <a:r>
              <a:rPr sz="3950" spc="15" dirty="0">
                <a:solidFill>
                  <a:srgbClr val="C00000"/>
                </a:solidFill>
                <a:latin typeface="Wingdings"/>
                <a:cs typeface="Wingdings"/>
              </a:rPr>
              <a:t></a:t>
            </a:r>
            <a:r>
              <a:rPr sz="3950" spc="15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3950" spc="15" dirty="0">
                <a:solidFill>
                  <a:srgbClr val="C00000"/>
                </a:solidFill>
                <a:latin typeface="Wingdings"/>
                <a:cs typeface="Wingdings"/>
              </a:rPr>
              <a:t></a:t>
            </a:r>
            <a:r>
              <a:rPr sz="3950" spc="15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3950" spc="15" dirty="0">
                <a:solidFill>
                  <a:srgbClr val="C00000"/>
                </a:solidFill>
                <a:latin typeface="Wingdings"/>
                <a:cs typeface="Wingdings"/>
              </a:rPr>
              <a:t></a:t>
            </a:r>
            <a:endParaRPr sz="39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00259" y="4866004"/>
            <a:ext cx="33401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3950" spc="15" dirty="0">
                <a:solidFill>
                  <a:srgbClr val="C00000"/>
                </a:solidFill>
                <a:latin typeface="Wingdings"/>
                <a:cs typeface="Wingdings"/>
              </a:rPr>
              <a:t></a:t>
            </a:r>
            <a:endParaRPr sz="39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00259" y="4484370"/>
            <a:ext cx="410209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3950" spc="20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3950">
              <a:latin typeface="Wingdings"/>
              <a:cs typeface="Wingding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62175" y="4276725"/>
            <a:ext cx="8792210" cy="114300"/>
          </a:xfrm>
          <a:custGeom>
            <a:avLst/>
            <a:gdLst/>
            <a:ahLst/>
            <a:cxnLst/>
            <a:rect l="l" t="t" r="r" b="b"/>
            <a:pathLst>
              <a:path w="8792210" h="114300">
                <a:moveTo>
                  <a:pt x="8677910" y="0"/>
                </a:moveTo>
                <a:lnTo>
                  <a:pt x="8677910" y="114300"/>
                </a:lnTo>
                <a:lnTo>
                  <a:pt x="8754110" y="76200"/>
                </a:lnTo>
                <a:lnTo>
                  <a:pt x="8696960" y="76200"/>
                </a:lnTo>
                <a:lnTo>
                  <a:pt x="8696960" y="38100"/>
                </a:lnTo>
                <a:lnTo>
                  <a:pt x="8754110" y="38100"/>
                </a:lnTo>
                <a:lnTo>
                  <a:pt x="8677910" y="0"/>
                </a:lnTo>
                <a:close/>
              </a:path>
              <a:path w="8792210" h="114300">
                <a:moveTo>
                  <a:pt x="867791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8677910" y="76200"/>
                </a:lnTo>
                <a:lnTo>
                  <a:pt x="8677910" y="38100"/>
                </a:lnTo>
                <a:close/>
              </a:path>
              <a:path w="8792210" h="114300">
                <a:moveTo>
                  <a:pt x="8754110" y="38100"/>
                </a:moveTo>
                <a:lnTo>
                  <a:pt x="8696960" y="38100"/>
                </a:lnTo>
                <a:lnTo>
                  <a:pt x="8696960" y="76200"/>
                </a:lnTo>
                <a:lnTo>
                  <a:pt x="8754110" y="76200"/>
                </a:lnTo>
                <a:lnTo>
                  <a:pt x="8792210" y="57150"/>
                </a:lnTo>
                <a:lnTo>
                  <a:pt x="8754110" y="38100"/>
                </a:lnTo>
                <a:close/>
              </a:path>
            </a:pathLst>
          </a:custGeom>
          <a:solidFill>
            <a:srgbClr val="ED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82075" y="2381250"/>
            <a:ext cx="1762125" cy="2647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77965" y="3545268"/>
            <a:ext cx="1163955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435"/>
              </a:lnSpc>
              <a:spcBef>
                <a:spcPts val="100"/>
              </a:spcBef>
            </a:pPr>
            <a:r>
              <a:rPr lang="ru-RU" sz="1200" b="1" dirty="0">
                <a:latin typeface="Arial"/>
                <a:cs typeface="Arial"/>
              </a:rPr>
              <a:t>Сидит без поддержки</a:t>
            </a:r>
            <a:endParaRPr sz="1200" dirty="0">
              <a:latin typeface="Arial"/>
              <a:cs typeface="Arial"/>
            </a:endParaRPr>
          </a:p>
          <a:p>
            <a:pPr marL="38100">
              <a:lnSpc>
                <a:spcPts val="1435"/>
              </a:lnSpc>
            </a:pPr>
            <a:r>
              <a:rPr sz="1200" spc="-10" dirty="0">
                <a:latin typeface="Arial"/>
                <a:cs typeface="Arial"/>
              </a:rPr>
              <a:t>5.5–6.5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lang="ru-RU" sz="1200" spc="-30" dirty="0">
                <a:latin typeface="Arial"/>
                <a:cs typeface="Arial"/>
              </a:rPr>
              <a:t>месяцев</a:t>
            </a:r>
            <a:r>
              <a:rPr sz="1200" spc="-44" baseline="24305" dirty="0">
                <a:latin typeface="Arial"/>
                <a:cs typeface="Arial"/>
              </a:rPr>
              <a:t>a</a:t>
            </a:r>
            <a:endParaRPr sz="1200" baseline="24305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71545" y="3545268"/>
            <a:ext cx="120967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435"/>
              </a:lnSpc>
              <a:spcBef>
                <a:spcPts val="100"/>
              </a:spcBef>
            </a:pPr>
            <a:r>
              <a:rPr lang="ru-RU" sz="1200" b="1" spc="5" dirty="0">
                <a:latin typeface="Arial"/>
                <a:cs typeface="Arial"/>
              </a:rPr>
              <a:t>Поднимает голову на </a:t>
            </a:r>
            <a:r>
              <a:rPr sz="1200" b="1" dirty="0">
                <a:latin typeface="Arial"/>
                <a:cs typeface="Arial"/>
              </a:rPr>
              <a:t>90°</a:t>
            </a:r>
            <a:endParaRPr sz="1200" dirty="0">
              <a:latin typeface="Arial"/>
              <a:cs typeface="Arial"/>
            </a:endParaRPr>
          </a:p>
          <a:p>
            <a:pPr marL="38100">
              <a:lnSpc>
                <a:spcPts val="1435"/>
              </a:lnSpc>
            </a:pPr>
            <a:r>
              <a:rPr sz="1200" spc="-5" dirty="0">
                <a:latin typeface="Arial"/>
                <a:cs typeface="Arial"/>
              </a:rPr>
              <a:t>1.5–3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lang="ru-RU" sz="1200" spc="-30" dirty="0">
                <a:latin typeface="Arial"/>
                <a:cs typeface="Arial"/>
              </a:rPr>
              <a:t>месяцев</a:t>
            </a:r>
            <a:r>
              <a:rPr sz="1200" spc="-44" baseline="24305" dirty="0">
                <a:latin typeface="Arial"/>
                <a:cs typeface="Arial"/>
              </a:rPr>
              <a:t>a</a:t>
            </a:r>
            <a:endParaRPr sz="1200" baseline="24305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67711" y="3572192"/>
            <a:ext cx="1183323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435"/>
              </a:lnSpc>
              <a:spcBef>
                <a:spcPts val="100"/>
              </a:spcBef>
            </a:pPr>
            <a:r>
              <a:rPr lang="ru-RU" sz="1200" b="1" spc="-5" dirty="0">
                <a:latin typeface="Arial"/>
                <a:cs typeface="Arial"/>
              </a:rPr>
              <a:t>Стоит сам</a:t>
            </a:r>
            <a:endParaRPr sz="1200" dirty="0">
              <a:latin typeface="Arial"/>
              <a:cs typeface="Arial"/>
            </a:endParaRPr>
          </a:p>
          <a:p>
            <a:pPr marL="38100">
              <a:lnSpc>
                <a:spcPts val="1435"/>
              </a:lnSpc>
            </a:pPr>
            <a:r>
              <a:rPr sz="1200" dirty="0">
                <a:latin typeface="Arial"/>
                <a:cs typeface="Arial"/>
              </a:rPr>
              <a:t>10–12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lang="ru-RU" sz="1200" spc="-30" dirty="0">
                <a:latin typeface="Arial"/>
                <a:cs typeface="Arial"/>
              </a:rPr>
              <a:t>месяцев</a:t>
            </a:r>
            <a:r>
              <a:rPr sz="1200" spc="-44" baseline="24305" dirty="0">
                <a:latin typeface="Arial"/>
                <a:cs typeface="Arial"/>
              </a:rPr>
              <a:t>a</a:t>
            </a:r>
            <a:endParaRPr sz="1200" baseline="24305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13817" y="3545268"/>
            <a:ext cx="1278032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435"/>
              </a:lnSpc>
              <a:spcBef>
                <a:spcPts val="100"/>
              </a:spcBef>
            </a:pPr>
            <a:r>
              <a:rPr lang="ru-RU" sz="1200" b="1" dirty="0">
                <a:latin typeface="Arial"/>
                <a:cs typeface="Arial"/>
              </a:rPr>
              <a:t>Хорошо ходит</a:t>
            </a:r>
            <a:endParaRPr sz="1200" dirty="0">
              <a:latin typeface="Arial"/>
              <a:cs typeface="Arial"/>
            </a:endParaRPr>
          </a:p>
          <a:p>
            <a:pPr marL="38100">
              <a:lnSpc>
                <a:spcPts val="1435"/>
              </a:lnSpc>
            </a:pPr>
            <a:r>
              <a:rPr sz="1200" spc="-15" dirty="0">
                <a:latin typeface="Arial"/>
                <a:cs typeface="Arial"/>
              </a:rPr>
              <a:t>11–13.5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lang="ru-RU" sz="1200" spc="-25" dirty="0">
                <a:latin typeface="Arial"/>
                <a:cs typeface="Arial"/>
              </a:rPr>
              <a:t>месяцев</a:t>
            </a:r>
            <a:r>
              <a:rPr sz="1200" spc="-37" baseline="24305" dirty="0">
                <a:latin typeface="Arial"/>
                <a:cs typeface="Arial"/>
              </a:rPr>
              <a:t>a</a:t>
            </a:r>
            <a:endParaRPr sz="1200" baseline="24305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46408" y="3019425"/>
            <a:ext cx="1209675" cy="1495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81875" y="2657475"/>
            <a:ext cx="1381125" cy="199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90775" y="3429000"/>
            <a:ext cx="1209675" cy="1019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448800" y="5961062"/>
            <a:ext cx="2562859" cy="16222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950" u="sng" dirty="0">
                <a:solidFill>
                  <a:srgbClr val="335690"/>
                </a:solidFill>
                <a:uFill>
                  <a:solidFill>
                    <a:srgbClr val="335690"/>
                  </a:solidFill>
                </a:uFill>
                <a:latin typeface="Arial"/>
                <a:cs typeface="Arial"/>
              </a:rPr>
              <a:t>Больше информации о задержке развития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>
                <a:solidFill>
                  <a:srgbClr val="888888"/>
                </a:solidFill>
              </a:rPr>
              <a:t>8</a:t>
            </a:fld>
            <a:r>
              <a:rPr spc="10" dirty="0">
                <a:solidFill>
                  <a:srgbClr val="888888"/>
                </a:solidFill>
              </a:rPr>
              <a:t> </a:t>
            </a:r>
            <a:r>
              <a:rPr spc="15" dirty="0"/>
              <a:t>C </a:t>
            </a:r>
            <a:r>
              <a:rPr spc="10" dirty="0"/>
              <a:t>o n </a:t>
            </a:r>
            <a:r>
              <a:rPr spc="5" dirty="0"/>
              <a:t>f i </a:t>
            </a:r>
            <a:r>
              <a:rPr spc="10" dirty="0"/>
              <a:t>d e n </a:t>
            </a:r>
            <a:r>
              <a:rPr spc="5" dirty="0"/>
              <a:t>t i </a:t>
            </a:r>
            <a:r>
              <a:rPr spc="10" dirty="0"/>
              <a:t>a </a:t>
            </a:r>
            <a:r>
              <a:rPr spc="5" dirty="0"/>
              <a:t>l </a:t>
            </a:r>
            <a:r>
              <a:rPr spc="10" dirty="0"/>
              <a:t>a n d </a:t>
            </a:r>
            <a:r>
              <a:rPr spc="15" dirty="0"/>
              <a:t>P </a:t>
            </a:r>
            <a:r>
              <a:rPr spc="5" dirty="0"/>
              <a:t>r </a:t>
            </a:r>
            <a:r>
              <a:rPr spc="10" dirty="0"/>
              <a:t>o p </a:t>
            </a:r>
            <a:r>
              <a:rPr spc="5" dirty="0"/>
              <a:t>r i </a:t>
            </a:r>
            <a:r>
              <a:rPr spc="10" dirty="0"/>
              <a:t>e </a:t>
            </a:r>
            <a:r>
              <a:rPr spc="5" dirty="0"/>
              <a:t>t </a:t>
            </a:r>
            <a:r>
              <a:rPr spc="10" dirty="0"/>
              <a:t>a </a:t>
            </a:r>
            <a:r>
              <a:rPr spc="5" dirty="0"/>
              <a:t>r </a:t>
            </a:r>
            <a:r>
              <a:rPr spc="10" dirty="0"/>
              <a:t>y </a:t>
            </a:r>
            <a:r>
              <a:rPr spc="5" dirty="0"/>
              <a:t>. </a:t>
            </a:r>
            <a:r>
              <a:rPr spc="15" dirty="0"/>
              <a:t>N </a:t>
            </a:r>
            <a:r>
              <a:rPr spc="10" dirty="0"/>
              <a:t>o </a:t>
            </a:r>
            <a:r>
              <a:rPr spc="5" dirty="0"/>
              <a:t>t f </a:t>
            </a:r>
            <a:r>
              <a:rPr spc="10" dirty="0"/>
              <a:t>o </a:t>
            </a:r>
            <a:r>
              <a:rPr spc="5" dirty="0"/>
              <a:t>r </a:t>
            </a:r>
            <a:r>
              <a:rPr spc="10" dirty="0"/>
              <a:t>p </a:t>
            </a:r>
            <a:r>
              <a:rPr spc="5" dirty="0"/>
              <a:t>r </a:t>
            </a:r>
            <a:r>
              <a:rPr spc="10" dirty="0"/>
              <a:t>o </a:t>
            </a:r>
            <a:r>
              <a:rPr spc="20" dirty="0"/>
              <a:t>m </a:t>
            </a:r>
            <a:r>
              <a:rPr spc="10" dirty="0"/>
              <a:t>o </a:t>
            </a:r>
            <a:r>
              <a:rPr spc="5" dirty="0"/>
              <a:t>t i </a:t>
            </a:r>
            <a:r>
              <a:rPr spc="10" dirty="0"/>
              <a:t>o n a </a:t>
            </a:r>
            <a:r>
              <a:rPr spc="5" dirty="0"/>
              <a:t>l </a:t>
            </a:r>
            <a:r>
              <a:rPr spc="10" dirty="0"/>
              <a:t>u s e</a:t>
            </a:r>
            <a:r>
              <a:rPr spc="85" dirty="0"/>
              <a:t> </a:t>
            </a:r>
            <a:r>
              <a:rPr spc="5" dirty="0"/>
              <a:t>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15925" y="5724794"/>
            <a:ext cx="7790180" cy="52129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750" spc="15" baseline="22222" dirty="0">
                <a:latin typeface="Arial"/>
                <a:cs typeface="Arial"/>
              </a:rPr>
              <a:t>a</a:t>
            </a:r>
            <a:r>
              <a:rPr lang="ru-RU" sz="800" spc="5" dirty="0">
                <a:latin typeface="Arial"/>
                <a:cs typeface="Arial"/>
              </a:rPr>
              <a:t>На основании графика показателя развития Денвера II 50-го </a:t>
            </a:r>
            <a:r>
              <a:rPr lang="ru-RU" sz="800" spc="5" dirty="0" err="1">
                <a:latin typeface="Arial"/>
                <a:cs typeface="Arial"/>
              </a:rPr>
              <a:t>процентиля</a:t>
            </a:r>
            <a:r>
              <a:rPr lang="ru-RU" sz="800" spc="5" dirty="0">
                <a:latin typeface="Arial"/>
                <a:cs typeface="Arial"/>
              </a:rPr>
              <a:t>. </a:t>
            </a:r>
            <a:r>
              <a:rPr sz="800" spc="-5" dirty="0">
                <a:latin typeface="Arial"/>
                <a:cs typeface="Arial"/>
              </a:rPr>
              <a:t>*</a:t>
            </a:r>
            <a:r>
              <a:rPr lang="ru-RU" sz="800" spc="10" dirty="0">
                <a:latin typeface="Arial"/>
                <a:cs typeface="Arial"/>
              </a:rPr>
              <a:t>Клиническая картина, типичная для пациентов с серьёзным двигательным дефектом, указывающим на тяжелый дефицит AADC.</a:t>
            </a:r>
          </a:p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lang="en-US" sz="800" dirty="0">
                <a:latin typeface="Arial"/>
                <a:cs typeface="Arial"/>
              </a:rPr>
              <a:t>AADC, </a:t>
            </a:r>
            <a:r>
              <a:rPr lang="ru-RU" sz="800" dirty="0">
                <a:latin typeface="Arial"/>
                <a:cs typeface="Arial"/>
              </a:rPr>
              <a:t>декарбоксилаза ароматических аминокислот</a:t>
            </a:r>
          </a:p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z="800" spc="5" dirty="0">
                <a:latin typeface="Arial"/>
                <a:cs typeface="Arial"/>
              </a:rPr>
              <a:t>1.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Himmelreich</a:t>
            </a:r>
            <a:r>
              <a:rPr sz="800" spc="15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N,</a:t>
            </a:r>
            <a:r>
              <a:rPr sz="800" spc="7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75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Mol</a:t>
            </a:r>
            <a:r>
              <a:rPr sz="800" i="1" spc="-25" dirty="0">
                <a:latin typeface="Arial"/>
                <a:cs typeface="Arial"/>
              </a:rPr>
              <a:t> </a:t>
            </a:r>
            <a:r>
              <a:rPr sz="800" i="1" spc="10" dirty="0">
                <a:latin typeface="Arial"/>
                <a:cs typeface="Arial"/>
              </a:rPr>
              <a:t>Genet</a:t>
            </a:r>
            <a:r>
              <a:rPr sz="800" i="1" spc="-35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Metab.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2019;127(1):12–22;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2.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Hw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u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WL, </a:t>
            </a:r>
            <a:r>
              <a:rPr sz="800" i="1" spc="5" dirty="0">
                <a:latin typeface="Arial"/>
                <a:cs typeface="Arial"/>
              </a:rPr>
              <a:t>et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al.</a:t>
            </a:r>
            <a:r>
              <a:rPr sz="800" i="1" spc="-80" dirty="0">
                <a:latin typeface="Arial"/>
                <a:cs typeface="Arial"/>
              </a:rPr>
              <a:t> </a:t>
            </a:r>
            <a:r>
              <a:rPr sz="800" i="1" spc="15" dirty="0">
                <a:latin typeface="Arial"/>
                <a:cs typeface="Arial"/>
              </a:rPr>
              <a:t>JIMD</a:t>
            </a:r>
            <a:r>
              <a:rPr sz="800" i="1" spc="-70" dirty="0">
                <a:latin typeface="Arial"/>
                <a:cs typeface="Arial"/>
              </a:rPr>
              <a:t> </a:t>
            </a:r>
            <a:r>
              <a:rPr sz="800" i="1" spc="5" dirty="0">
                <a:latin typeface="Arial"/>
                <a:cs typeface="Arial"/>
              </a:rPr>
              <a:t>Rep.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2018;40:1-6.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doi: </a:t>
            </a:r>
            <a:r>
              <a:rPr sz="800" dirty="0">
                <a:latin typeface="Arial"/>
                <a:cs typeface="Arial"/>
              </a:rPr>
              <a:t>10.1007/8904_2017_54.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379369"/>
              </p:ext>
            </p:extLst>
          </p:nvPr>
        </p:nvGraphicFramePr>
        <p:xfrm>
          <a:off x="384174" y="1826810"/>
          <a:ext cx="11503026" cy="4202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30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D76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Пациент</a:t>
                      </a:r>
                      <a:r>
                        <a:rPr sz="15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D7623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Пациент</a:t>
                      </a:r>
                      <a:r>
                        <a:rPr sz="15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D76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Пациент</a:t>
                      </a:r>
                      <a:r>
                        <a:rPr sz="15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D7623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Пациент</a:t>
                      </a:r>
                      <a:r>
                        <a:rPr sz="15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D7623"/>
                    </a:solidFill>
                  </a:tcPr>
                </a:tc>
                <a:tc>
                  <a:txBody>
                    <a:bodyPr/>
                    <a:lstStyle/>
                    <a:p>
                      <a:pPr marL="41465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Пациент</a:t>
                      </a:r>
                      <a:r>
                        <a:rPr sz="15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D7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358">
                <a:tc>
                  <a:txBody>
                    <a:bodyPr/>
                    <a:lstStyle/>
                    <a:p>
                      <a:pPr marL="0" marR="735330" lvl="0" indent="-2286000" algn="ctr" defTabSz="1704975">
                        <a:lnSpc>
                          <a:spcPct val="102800"/>
                        </a:lnSpc>
                        <a:spcBef>
                          <a:spcPts val="405"/>
                        </a:spcBef>
                        <a:tabLst>
                          <a:tab pos="1704975" algn="l"/>
                        </a:tabLst>
                      </a:pPr>
                      <a:r>
                        <a:rPr lang="ru-RU" sz="1200" b="1" dirty="0">
                          <a:latin typeface="Arial"/>
                          <a:cs typeface="Arial"/>
                        </a:rPr>
                        <a:t>Возраст возникновения первых                    симптомов</a:t>
                      </a:r>
                    </a:p>
                  </a:txBody>
                  <a:tcPr marL="0" marR="0" marT="51435" marB="0">
                    <a:lnR w="12700">
                      <a:solidFill>
                        <a:srgbClr val="909E9E"/>
                      </a:solidFill>
                      <a:prstDash val="solid"/>
                    </a:lnR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Рождение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&lt;1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года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&lt;1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5" dirty="0">
                          <a:latin typeface="Arial"/>
                          <a:cs typeface="Arial"/>
                        </a:rPr>
                        <a:t>месяца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200" spc="1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месяца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200" spc="1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месяца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909E9E"/>
                      </a:solidFill>
                      <a:prstDash val="solid"/>
                    </a:lnL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lang="ru-RU" sz="1200" b="1" spc="25" dirty="0">
                          <a:latin typeface="Arial"/>
                          <a:cs typeface="Arial"/>
                        </a:rPr>
                        <a:t>Первый симптом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Гипотония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lang="ru-RU" sz="1200" spc="30" dirty="0">
                          <a:latin typeface="Arial"/>
                          <a:cs typeface="Arial"/>
                        </a:rPr>
                        <a:t>Плохо держит голову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lang="ru-RU" sz="1200" spc="5" dirty="0">
                          <a:latin typeface="Arial"/>
                          <a:cs typeface="Arial"/>
                        </a:rPr>
                        <a:t>Девиация глаза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lang="ru-RU" sz="1200" spc="5" dirty="0">
                          <a:latin typeface="Arial"/>
                          <a:cs typeface="Arial"/>
                        </a:rPr>
                        <a:t>Задержка развития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4495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Гипотония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909E9E"/>
                      </a:solidFill>
                      <a:prstDash val="solid"/>
                    </a:lnL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45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lang="ru-RU" sz="1200" b="1" spc="5" dirty="0">
                          <a:latin typeface="Arial"/>
                          <a:cs typeface="Arial"/>
                        </a:rPr>
                        <a:t>Возраст на момент постановки диагноза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65735" marB="0"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16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месяцев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200" spc="1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лет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lang="ru-RU" sz="1200" spc="5" dirty="0">
                          <a:latin typeface="Arial"/>
                          <a:cs typeface="Arial"/>
                        </a:rPr>
                        <a:t>Девиация глаз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lang="en-US" sz="1200" spc="30" dirty="0">
                          <a:latin typeface="Arial"/>
                          <a:cs typeface="Arial"/>
                        </a:rPr>
                        <a:t>13</a:t>
                      </a:r>
                      <a:r>
                        <a:rPr lang="en-US"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месяцев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7.5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лет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909E9E"/>
                      </a:solidFill>
                      <a:prstDash val="solid"/>
                    </a:lnL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2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1200" b="1" spc="25" dirty="0">
                          <a:latin typeface="Arial"/>
                          <a:cs typeface="Arial"/>
                        </a:rPr>
                        <a:t>Исход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664"/>
                        </a:lnSpc>
                        <a:spcBef>
                          <a:spcPts val="1175"/>
                        </a:spcBef>
                      </a:pPr>
                      <a:r>
                        <a:rPr sz="1200" spc="1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года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</a:p>
                    <a:p>
                      <a:pPr marL="379095" indent="-286385">
                        <a:lnSpc>
                          <a:spcPts val="1650"/>
                        </a:lnSpc>
                        <a:buClr>
                          <a:srgbClr val="EE6A44"/>
                        </a:buClr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lang="ru-RU" sz="1200" spc="5" dirty="0">
                          <a:latin typeface="Arial"/>
                          <a:cs typeface="Arial"/>
                        </a:rPr>
                        <a:t>Передвигается самостоятельно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79095" marR="186690" indent="-285750">
                        <a:lnSpc>
                          <a:spcPts val="1730"/>
                        </a:lnSpc>
                        <a:spcBef>
                          <a:spcPts val="5"/>
                        </a:spcBef>
                        <a:buClr>
                          <a:srgbClr val="EE6A44"/>
                        </a:buClr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lang="ru-RU" sz="1200" spc="35" dirty="0">
                          <a:latin typeface="Arial"/>
                          <a:cs typeface="Arial"/>
                        </a:rPr>
                        <a:t>Питается самостоятельно</a:t>
                      </a:r>
                    </a:p>
                  </a:txBody>
                  <a:tcPr marL="0" marR="0" marT="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200" spc="-30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305" dirty="0">
                          <a:latin typeface="Arial"/>
                          <a:cs typeface="Arial"/>
                        </a:rPr>
                        <a:t>  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лет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</a:p>
                    <a:p>
                      <a:pPr marL="266700" indent="-173038">
                        <a:lnSpc>
                          <a:spcPts val="1664"/>
                        </a:lnSpc>
                        <a:spcBef>
                          <a:spcPts val="50"/>
                        </a:spcBef>
                        <a:buClr>
                          <a:srgbClr val="EE6A44"/>
                        </a:buClr>
                        <a:buChar char="•"/>
                        <a:tabLst>
                          <a:tab pos="380365" algn="l"/>
                          <a:tab pos="381000" algn="l"/>
                        </a:tabLst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Стоит сам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85750" indent="-200025">
                        <a:lnSpc>
                          <a:spcPts val="1664"/>
                        </a:lnSpc>
                        <a:buClr>
                          <a:srgbClr val="EE6A44"/>
                        </a:buClr>
                        <a:buChar char="•"/>
                        <a:tabLst>
                          <a:tab pos="380365" algn="l"/>
                          <a:tab pos="381000" algn="l"/>
                        </a:tabLst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Зависимость от </a:t>
                      </a:r>
                      <a:r>
                        <a:rPr lang="ru-RU" sz="1200" dirty="0" err="1">
                          <a:latin typeface="Arial"/>
                          <a:cs typeface="Arial"/>
                        </a:rPr>
                        <a:t>гастростомы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664"/>
                        </a:lnSpc>
                        <a:spcBef>
                          <a:spcPts val="1175"/>
                        </a:spcBef>
                      </a:pPr>
                      <a:r>
                        <a:rPr sz="1200" spc="1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года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</a:p>
                    <a:p>
                      <a:pPr marL="382270" indent="-285750">
                        <a:lnSpc>
                          <a:spcPts val="1650"/>
                        </a:lnSpc>
                        <a:buClr>
                          <a:srgbClr val="EE6A44"/>
                        </a:buClr>
                        <a:buChar char="•"/>
                        <a:tabLst>
                          <a:tab pos="381635" algn="l"/>
                          <a:tab pos="382270" algn="l"/>
                        </a:tabLst>
                      </a:pPr>
                      <a:r>
                        <a:rPr lang="ru-RU" sz="1200" spc="15" dirty="0">
                          <a:latin typeface="Arial"/>
                          <a:cs typeface="Arial"/>
                        </a:rPr>
                        <a:t>Тяжёлое состояние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82270" indent="-285750">
                        <a:lnSpc>
                          <a:spcPts val="1664"/>
                        </a:lnSpc>
                        <a:buClr>
                          <a:srgbClr val="EE6A44"/>
                        </a:buClr>
                        <a:buChar char="•"/>
                        <a:tabLst>
                          <a:tab pos="381635" algn="l"/>
                          <a:tab pos="382270" algn="l"/>
                        </a:tabLst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Не передвигается самостоятельно</a:t>
                      </a:r>
                    </a:p>
                    <a:p>
                      <a:pPr marL="382270" indent="-285750">
                        <a:lnSpc>
                          <a:spcPts val="1664"/>
                        </a:lnSpc>
                        <a:buClr>
                          <a:srgbClr val="EE6A44"/>
                        </a:buClr>
                        <a:buChar char="•"/>
                        <a:tabLst>
                          <a:tab pos="381635" algn="l"/>
                          <a:tab pos="382270" algn="l"/>
                        </a:tabLst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Зависимость от </a:t>
                      </a:r>
                      <a:r>
                        <a:rPr lang="ru-RU" sz="1200" dirty="0" err="1">
                          <a:latin typeface="Arial"/>
                          <a:cs typeface="Arial"/>
                        </a:rPr>
                        <a:t>гастростомы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ts val="1664"/>
                        </a:lnSpc>
                        <a:spcBef>
                          <a:spcPts val="1175"/>
                        </a:spcBef>
                      </a:pPr>
                      <a:r>
                        <a:rPr sz="1200" spc="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года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</a:p>
                    <a:p>
                      <a:pPr marL="85725" indent="0">
                        <a:lnSpc>
                          <a:spcPts val="1650"/>
                        </a:lnSpc>
                        <a:buClr>
                          <a:srgbClr val="EE6A44"/>
                        </a:buClr>
                        <a:buChar char="•"/>
                        <a:tabLst>
                          <a:tab pos="383540" algn="l"/>
                          <a:tab pos="384175" algn="l"/>
                        </a:tabLst>
                      </a:pPr>
                      <a:r>
                        <a:rPr lang="ru-RU" sz="1200" spc="15" dirty="0">
                          <a:latin typeface="Arial"/>
                          <a:cs typeface="Arial"/>
                        </a:rPr>
                        <a:t>Тяжёлое состояние</a:t>
                      </a:r>
                    </a:p>
                    <a:p>
                      <a:pPr marL="85725" indent="0">
                        <a:lnSpc>
                          <a:spcPts val="1664"/>
                        </a:lnSpc>
                        <a:buClr>
                          <a:srgbClr val="EE6A44"/>
                        </a:buClr>
                        <a:buChar char="•"/>
                        <a:tabLst>
                          <a:tab pos="383540" algn="l"/>
                          <a:tab pos="384175" algn="l"/>
                        </a:tabLst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Не передвигается самостоятельно</a:t>
                      </a:r>
                    </a:p>
                    <a:p>
                      <a:pPr marL="85725" indent="0">
                        <a:lnSpc>
                          <a:spcPts val="1664"/>
                        </a:lnSpc>
                        <a:buClr>
                          <a:srgbClr val="EE6A44"/>
                        </a:buClr>
                        <a:buChar char="•"/>
                        <a:tabLst>
                          <a:tab pos="383540" algn="l"/>
                          <a:tab pos="384175" algn="l"/>
                        </a:tabLst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Зависимость от </a:t>
                      </a:r>
                      <a:r>
                        <a:rPr lang="ru-RU" sz="1200" dirty="0" err="1">
                          <a:latin typeface="Arial"/>
                          <a:cs typeface="Arial"/>
                        </a:rPr>
                        <a:t>гастростомы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09E9E"/>
                      </a:solidFill>
                      <a:prstDash val="solid"/>
                    </a:lnL>
                    <a:lnR w="12700">
                      <a:solidFill>
                        <a:srgbClr val="909E9E"/>
                      </a:solidFill>
                      <a:prstDash val="solid"/>
                    </a:lnR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indent="0">
                        <a:lnSpc>
                          <a:spcPts val="1664"/>
                        </a:lnSpc>
                        <a:spcBef>
                          <a:spcPts val="1175"/>
                        </a:spcBef>
                      </a:pPr>
                      <a:r>
                        <a:rPr sz="1200" spc="1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200" spc="-24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лет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:</a:t>
                      </a:r>
                    </a:p>
                    <a:p>
                      <a:pPr marL="98425" indent="0">
                        <a:lnSpc>
                          <a:spcPts val="1650"/>
                        </a:lnSpc>
                        <a:buClr>
                          <a:srgbClr val="EE6A44"/>
                        </a:buClr>
                        <a:buChar char="•"/>
                        <a:tabLst>
                          <a:tab pos="385445" algn="l"/>
                          <a:tab pos="386080" algn="l"/>
                        </a:tabLst>
                      </a:pPr>
                      <a:r>
                        <a:rPr lang="ru-RU" sz="1200" spc="5" dirty="0">
                          <a:latin typeface="Arial"/>
                          <a:cs typeface="Arial"/>
                        </a:rPr>
                        <a:t>Передвигается самостоятельно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8425" marR="78740" indent="0">
                        <a:lnSpc>
                          <a:spcPts val="1730"/>
                        </a:lnSpc>
                        <a:spcBef>
                          <a:spcPts val="5"/>
                        </a:spcBef>
                        <a:buClr>
                          <a:srgbClr val="EE6A44"/>
                        </a:buClr>
                        <a:buChar char="•"/>
                        <a:tabLst>
                          <a:tab pos="385445" algn="l"/>
                          <a:tab pos="386080" algn="l"/>
                        </a:tabLst>
                      </a:pPr>
                      <a:r>
                        <a:rPr lang="ru-RU" sz="1200" spc="35" dirty="0">
                          <a:latin typeface="Arial"/>
                          <a:cs typeface="Arial"/>
                        </a:rPr>
                        <a:t>Питается самостоятельно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09E9E"/>
                      </a:solidFill>
                      <a:prstDash val="solid"/>
                    </a:lnL>
                    <a:lnT w="12700">
                      <a:solidFill>
                        <a:srgbClr val="909E9E"/>
                      </a:solidFill>
                      <a:prstDash val="solid"/>
                    </a:lnT>
                    <a:lnB w="12700">
                      <a:solidFill>
                        <a:srgbClr val="90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>
                <a:solidFill>
                  <a:srgbClr val="888888"/>
                </a:solidFill>
              </a:rPr>
              <a:t>9</a:t>
            </a:fld>
            <a:r>
              <a:rPr spc="10" dirty="0">
                <a:solidFill>
                  <a:srgbClr val="888888"/>
                </a:solidFill>
              </a:rPr>
              <a:t> </a:t>
            </a:r>
            <a:r>
              <a:rPr spc="15" dirty="0"/>
              <a:t>C </a:t>
            </a:r>
            <a:r>
              <a:rPr spc="10" dirty="0"/>
              <a:t>o n </a:t>
            </a:r>
            <a:r>
              <a:rPr spc="5" dirty="0"/>
              <a:t>f i </a:t>
            </a:r>
            <a:r>
              <a:rPr spc="10" dirty="0"/>
              <a:t>d e n </a:t>
            </a:r>
            <a:r>
              <a:rPr spc="5" dirty="0"/>
              <a:t>t i </a:t>
            </a:r>
            <a:r>
              <a:rPr spc="10" dirty="0"/>
              <a:t>a </a:t>
            </a:r>
            <a:r>
              <a:rPr spc="5" dirty="0"/>
              <a:t>l </a:t>
            </a:r>
            <a:r>
              <a:rPr spc="10" dirty="0"/>
              <a:t>a n d </a:t>
            </a:r>
            <a:r>
              <a:rPr spc="15" dirty="0"/>
              <a:t>P </a:t>
            </a:r>
            <a:r>
              <a:rPr spc="5" dirty="0"/>
              <a:t>r </a:t>
            </a:r>
            <a:r>
              <a:rPr spc="10" dirty="0"/>
              <a:t>o p </a:t>
            </a:r>
            <a:r>
              <a:rPr spc="5" dirty="0"/>
              <a:t>r i </a:t>
            </a:r>
            <a:r>
              <a:rPr spc="10" dirty="0"/>
              <a:t>e </a:t>
            </a:r>
            <a:r>
              <a:rPr spc="5" dirty="0"/>
              <a:t>t </a:t>
            </a:r>
            <a:r>
              <a:rPr spc="10" dirty="0"/>
              <a:t>a </a:t>
            </a:r>
            <a:r>
              <a:rPr spc="5" dirty="0"/>
              <a:t>r </a:t>
            </a:r>
            <a:r>
              <a:rPr spc="10" dirty="0"/>
              <a:t>y </a:t>
            </a:r>
            <a:r>
              <a:rPr spc="5" dirty="0"/>
              <a:t>. </a:t>
            </a:r>
            <a:r>
              <a:rPr spc="15" dirty="0"/>
              <a:t>N </a:t>
            </a:r>
            <a:r>
              <a:rPr spc="10" dirty="0"/>
              <a:t>o </a:t>
            </a:r>
            <a:r>
              <a:rPr spc="5" dirty="0"/>
              <a:t>t f </a:t>
            </a:r>
            <a:r>
              <a:rPr spc="10" dirty="0"/>
              <a:t>o </a:t>
            </a:r>
            <a:r>
              <a:rPr spc="5" dirty="0"/>
              <a:t>r </a:t>
            </a:r>
            <a:r>
              <a:rPr spc="10" dirty="0"/>
              <a:t>p </a:t>
            </a:r>
            <a:r>
              <a:rPr spc="5" dirty="0"/>
              <a:t>r </a:t>
            </a:r>
            <a:r>
              <a:rPr spc="10" dirty="0"/>
              <a:t>o </a:t>
            </a:r>
            <a:r>
              <a:rPr spc="20" dirty="0"/>
              <a:t>m </a:t>
            </a:r>
            <a:r>
              <a:rPr spc="10" dirty="0"/>
              <a:t>o </a:t>
            </a:r>
            <a:r>
              <a:rPr spc="5" dirty="0"/>
              <a:t>t i </a:t>
            </a:r>
            <a:r>
              <a:rPr spc="10" dirty="0"/>
              <a:t>o n a </a:t>
            </a:r>
            <a:r>
              <a:rPr spc="5" dirty="0"/>
              <a:t>l </a:t>
            </a:r>
            <a:r>
              <a:rPr spc="10" dirty="0"/>
              <a:t>u s e</a:t>
            </a:r>
            <a:r>
              <a:rPr spc="85" dirty="0"/>
              <a:t> </a:t>
            </a:r>
            <a:r>
              <a:rPr spc="5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174" y="1005221"/>
            <a:ext cx="11503026" cy="83285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lang="ru-RU" spc="-15" dirty="0">
                <a:latin typeface="Arial"/>
                <a:cs typeface="Arial"/>
              </a:rPr>
              <a:t>Обзор клинических наблюдений пяти пациентов показал вариабельность в возрасте возникновения первых симптомов, начальной клинической картине и фенотипической тяжести, а также указывает на задержку между появлением первых симптомов и постановкой диагноза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9430" y="168180"/>
            <a:ext cx="10821987" cy="84830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415"/>
              </a:spcBef>
            </a:pPr>
            <a:r>
              <a:rPr lang="ru-RU" spc="-5" dirty="0"/>
              <a:t>При AADCd может наблюдаться разная клиническая картина</a:t>
            </a:r>
            <a:endParaRPr spc="10" dirty="0"/>
          </a:p>
        </p:txBody>
      </p:sp>
      <p:sp>
        <p:nvSpPr>
          <p:cNvPr id="5" name="object 5"/>
          <p:cNvSpPr txBox="1"/>
          <p:nvPr/>
        </p:nvSpPr>
        <p:spPr>
          <a:xfrm>
            <a:off x="519430" y="6018558"/>
            <a:ext cx="3408679" cy="2750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800" dirty="0">
                <a:latin typeface="Arial"/>
                <a:cs typeface="Arial"/>
              </a:rPr>
              <a:t>AADC, </a:t>
            </a:r>
            <a:r>
              <a:rPr lang="ru-RU" sz="800" dirty="0">
                <a:latin typeface="Arial"/>
                <a:cs typeface="Arial"/>
              </a:rPr>
              <a:t>декарбоксилаза ароматических аминокислот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-25" dirty="0">
                <a:latin typeface="Arial"/>
                <a:cs typeface="Arial"/>
              </a:rPr>
              <a:t>Helman </a:t>
            </a:r>
            <a:r>
              <a:rPr sz="800" spc="-10" dirty="0">
                <a:latin typeface="Arial"/>
                <a:cs typeface="Arial"/>
              </a:rPr>
              <a:t>G, </a:t>
            </a:r>
            <a:r>
              <a:rPr sz="800" i="1" spc="5" dirty="0">
                <a:latin typeface="Arial"/>
                <a:cs typeface="Arial"/>
              </a:rPr>
              <a:t>et </a:t>
            </a:r>
            <a:r>
              <a:rPr sz="800" i="1" spc="15" dirty="0">
                <a:latin typeface="Arial"/>
                <a:cs typeface="Arial"/>
              </a:rPr>
              <a:t>al</a:t>
            </a:r>
            <a:r>
              <a:rPr sz="800" spc="15" dirty="0">
                <a:latin typeface="Arial"/>
                <a:cs typeface="Arial"/>
              </a:rPr>
              <a:t>. </a:t>
            </a:r>
            <a:r>
              <a:rPr sz="800" i="1" spc="15" dirty="0">
                <a:latin typeface="Arial"/>
                <a:cs typeface="Arial"/>
              </a:rPr>
              <a:t>JIMD </a:t>
            </a:r>
            <a:r>
              <a:rPr sz="800" i="1" spc="5" dirty="0">
                <a:latin typeface="Arial"/>
                <a:cs typeface="Arial"/>
              </a:rPr>
              <a:t>Rep. </a:t>
            </a:r>
            <a:r>
              <a:rPr sz="800" dirty="0">
                <a:latin typeface="Arial"/>
                <a:cs typeface="Arial"/>
              </a:rPr>
              <a:t>2014;17:23–27. </a:t>
            </a:r>
            <a:r>
              <a:rPr sz="800" spc="-5" dirty="0">
                <a:latin typeface="Arial"/>
                <a:cs typeface="Arial"/>
              </a:rPr>
              <a:t>doi:</a:t>
            </a:r>
            <a:r>
              <a:rPr sz="800" spc="-1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10.1007/8904_2014_327.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11445</TotalTime>
  <Words>7968</Words>
  <Application>Microsoft Office PowerPoint</Application>
  <PresentationFormat>Widescreen</PresentationFormat>
  <Paragraphs>774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Arial Black</vt:lpstr>
      <vt:lpstr>Calibri</vt:lpstr>
      <vt:lpstr>Cambria</vt:lpstr>
      <vt:lpstr>Courier New</vt:lpstr>
      <vt:lpstr>Gill Sans MT</vt:lpstr>
      <vt:lpstr>Times New Roman</vt:lpstr>
      <vt:lpstr>Wingdings</vt:lpstr>
      <vt:lpstr>Office Theme</vt:lpstr>
      <vt:lpstr>Дефицит декарбоксилазы ароматических аминокислот (AADCd): Клинические и диагностические соображения*</vt:lpstr>
      <vt:lpstr>Содержание</vt:lpstr>
      <vt:lpstr>Что такое дефицит  AADC? </vt:lpstr>
      <vt:lpstr>Дефицит AADC – это редкое наследственное заболевание, характеризующееся нарушением синтеза нейромедиаторов1</vt:lpstr>
      <vt:lpstr>Дефицит AADC вызван мутациями в гене DDC</vt:lpstr>
      <vt:lpstr>Снижение активности AADC приводит к дефициту моноаминовых нейромедиаторов1</vt:lpstr>
      <vt:lpstr>Базальные ганглии – это ключевой участок мозга, участвующий в регуляции двигательных функций1,2</vt:lpstr>
      <vt:lpstr>Прогноз для большинства пациентов с дефицитом AADC неблагоприятный</vt:lpstr>
      <vt:lpstr>При AADCd может наблюдаться разная клиническая картина</vt:lpstr>
      <vt:lpstr>Дефицит AADC был документально зафиксирован по всему миру1,2</vt:lpstr>
      <vt:lpstr>Распространенность дефицита AADC</vt:lpstr>
      <vt:lpstr>Клиническое исследование пациента с дефицитом AADC</vt:lpstr>
      <vt:lpstr>У пациентов с дефицитом AADC присутствует серьёзный моторный дефицит</vt:lpstr>
      <vt:lpstr>Дефицит AADC- клинические проявления</vt:lpstr>
      <vt:lpstr>PowerPoint Presentation</vt:lpstr>
      <vt:lpstr>Дефицит AADC часто не диагностируется</vt:lpstr>
      <vt:lpstr>Дефицит AADC может проявляться и как другие состояния</vt:lpstr>
      <vt:lpstr>Дефицит AADC может проявляться как мимикрия детского церебрального паралича</vt:lpstr>
      <vt:lpstr>Эпилепсия может быть маской AADCd</vt:lpstr>
      <vt:lpstr>Пациенты с окулогирными кризами должны быть обследованы на наличие дефицита AADC</vt:lpstr>
      <vt:lpstr>Диагностика AADCd</vt:lpstr>
      <vt:lpstr>Диагностика пациентов с ключевыми признаками и симптомами дефицита AADC1,2</vt:lpstr>
      <vt:lpstr>Снижение активности AADC приводит к дефициту моноаминовых нейромедиаторов1</vt:lpstr>
      <vt:lpstr>Оказание медицинской помощи при дефиците AADC</vt:lpstr>
      <vt:lpstr>Современные методы лечения дефицита AADC</vt:lpstr>
      <vt:lpstr>Ведение пациентов с дефицитом AADC требует участия мультидисциплинарной команды специалистов</vt:lpstr>
      <vt:lpstr>Современные варианты ведения почти не дают положительной динамики у большинства пациентов с дефицитом AADC1,2</vt:lpstr>
      <vt:lpstr>Пример: Клиническая картина и история болезни</vt:lpstr>
      <vt:lpstr>Пример: Клиническая картина и история болезни</vt:lpstr>
      <vt:lpstr>Разрабатываемые методы лечения дефицита AADC</vt:lpstr>
      <vt:lpstr>Заместительная генная терапия находится на этапе клинического развития</vt:lpstr>
      <vt:lpstr>Генная терапия как терапевтический вариант лечения дефицита AADC</vt:lpstr>
      <vt:lpstr>Выводы</vt:lpstr>
      <vt:lpstr>Резюме</vt:lpstr>
      <vt:lpstr>PowerPoint Presentation</vt:lpstr>
      <vt:lpstr>Приложение - Вспомогательные слайды</vt:lpstr>
      <vt:lpstr>Резюме признаков и симптомов дефицита AADC</vt:lpstr>
      <vt:lpstr>Пациенты с дефицитом AADC имеют задержку роста</vt:lpstr>
      <vt:lpstr>Дополнительные анализы: анализ мочи на органические кислоты</vt:lpstr>
      <vt:lpstr>Уровень доказательности современного медицинского лечения оценивается как низкий или очень низкий1,2</vt:lpstr>
      <vt:lpstr>Разрабатываемые методы клинического лечения дефицита AADC</vt:lpstr>
      <vt:lpstr>Рекомбинантные аденоассоциированные вирусы (rAAVs) для заместительной генной терапии</vt:lpstr>
      <vt:lpstr>Обзор литературы о симптомах дефицита AADC</vt:lpstr>
      <vt:lpstr>Пример:  случай болезни пациента</vt:lpstr>
      <vt:lpstr>К детскому неврологу обратился 30-месячный пациент женского пола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Aromatic L-amino  Acid Decarboxylase  (AADC) Deficiency: Clinical and Diagnostic Considerations*</dc:title>
  <dc:creator>gakhmadeeva</dc:creator>
  <cp:lastModifiedBy>Akhmadeeva, Giulnar</cp:lastModifiedBy>
  <cp:revision>308</cp:revision>
  <dcterms:created xsi:type="dcterms:W3CDTF">2020-05-19T10:17:47Z</dcterms:created>
  <dcterms:modified xsi:type="dcterms:W3CDTF">2022-10-11T07:37:07Z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2020-04-22T00:00:00Z</vt:filetime>
  </property>
  <property fmtid="{D5CDD505-2E9C-101B-9397-08002B2CF9AE}" pid="3" name="LastSaved">
    <vt:filetime>2020-05-19T00:00:00Z</vt:filetime>
  </property>
</Properties>
</file>