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sldIdLst>
    <p:sldId id="256" r:id="rId2"/>
    <p:sldId id="7611" r:id="rId3"/>
    <p:sldId id="7613" r:id="rId4"/>
    <p:sldId id="7614" r:id="rId5"/>
    <p:sldId id="7615" r:id="rId6"/>
    <p:sldId id="7616" r:id="rId7"/>
    <p:sldId id="7617" r:id="rId8"/>
    <p:sldId id="7608" r:id="rId9"/>
    <p:sldId id="761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365FF-427D-4D7A-91BA-214F5F7331FE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1C0A5-E3EC-4D2C-A2D3-DD929484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4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DE34-4EEF-423D-8375-E1CB4FC0E48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C152-AE5D-4D0A-A2A6-EB9373CA1741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F53D-4464-4D2F-9E20-DC8EA9E8C6D4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B6A9-CC55-4F2F-B56F-17E2754C5D20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2A2-A09D-4DE7-B059-72EB27E199FB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1B7-10CE-490C-8E0B-05D3DCB67A5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045D-0058-4D1A-B9EB-76590568E97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46693-BC3E-469C-BB8A-587AC6D9DF48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1238-C5D4-44FB-AF7D-4B004C58F119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0302-D688-4556-8272-05D2E8CB2969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2C8B-BAAB-4073-91BD-CC64775E7DE2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0FA570-6A33-41E9-8FAB-897DF1B8D628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zchildneuro.org/" TargetMode="External" /><Relationship Id="rId2" Type="http://schemas.openxmlformats.org/officeDocument/2006/relationships/hyperlink" Target="http://www.neurosociety.kz/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6582" y="1080239"/>
            <a:ext cx="7708633" cy="325526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Результаты деятельности ЭКС с августа 2020 по декабрь 2021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582" y="4748645"/>
            <a:ext cx="7708633" cy="111655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Джаксыбаева</a:t>
            </a:r>
            <a:r>
              <a:rPr lang="ru-RU" dirty="0">
                <a:solidFill>
                  <a:schemeClr val="tx1"/>
                </a:solidFill>
              </a:rPr>
              <a:t> А.Х., заведующая кафедры неврологии НАО «МУА» д.м.н.,  Главный внештатный детский невролог МЗ РК, председатель ЭКС</a:t>
            </a:r>
          </a:p>
        </p:txBody>
      </p:sp>
    </p:spTree>
    <p:extLst>
      <p:ext uri="{BB962C8B-B14F-4D97-AF65-F5344CB8AC3E}">
        <p14:creationId xmlns:p14="http://schemas.microsoft.com/office/powerpoint/2010/main" val="399959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657465"/>
              </p:ext>
            </p:extLst>
          </p:nvPr>
        </p:nvGraphicFramePr>
        <p:xfrm>
          <a:off x="3512131" y="863600"/>
          <a:ext cx="825037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Алматинская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</a:p>
                    <a:p>
                      <a:r>
                        <a:rPr lang="ru-RU" sz="1100" dirty="0"/>
                        <a:t>2- </a:t>
                      </a:r>
                      <a:r>
                        <a:rPr lang="ru-RU" sz="1100" dirty="0" err="1"/>
                        <a:t>аталурен</a:t>
                      </a:r>
                      <a:r>
                        <a:rPr lang="ru-RU" sz="1100" dirty="0"/>
                        <a:t> (нужен статус)</a:t>
                      </a:r>
                    </a:p>
                    <a:p>
                      <a:r>
                        <a:rPr lang="ru-RU" sz="1100" dirty="0"/>
                        <a:t>1 нет терапии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 </a:t>
                      </a:r>
                    </a:p>
                    <a:p>
                      <a:r>
                        <a:rPr lang="ru-RU" sz="1100" dirty="0"/>
                        <a:t>4- </a:t>
                      </a:r>
                      <a:r>
                        <a:rPr lang="ru-RU" sz="1100" dirty="0" err="1"/>
                        <a:t>нусинерсен</a:t>
                      </a:r>
                      <a:r>
                        <a:rPr lang="ru-RU" sz="1100" dirty="0"/>
                        <a:t> </a:t>
                      </a:r>
                    </a:p>
                    <a:p>
                      <a:r>
                        <a:rPr lang="ru-RU" sz="1100" dirty="0"/>
                        <a:t>2- </a:t>
                      </a:r>
                      <a:r>
                        <a:rPr lang="ru-RU" sz="1100" dirty="0" err="1"/>
                        <a:t>рисдиплам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Актюбинская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 </a:t>
                      </a:r>
                    </a:p>
                    <a:p>
                      <a:r>
                        <a:rPr lang="ru-RU" sz="1050" dirty="0"/>
                        <a:t>3-  </a:t>
                      </a:r>
                      <a:r>
                        <a:rPr lang="ru-RU" sz="1050" dirty="0" err="1"/>
                        <a:t>аталурен</a:t>
                      </a:r>
                      <a:endParaRPr lang="ru-RU" sz="1050" dirty="0"/>
                    </a:p>
                    <a:p>
                      <a:r>
                        <a:rPr lang="ru-RU" sz="1050" dirty="0"/>
                        <a:t>1 получает </a:t>
                      </a:r>
                      <a:r>
                        <a:rPr lang="ru-RU" sz="1050" dirty="0" err="1"/>
                        <a:t>аталурен</a:t>
                      </a:r>
                      <a:r>
                        <a:rPr lang="ru-RU" sz="1050" dirty="0"/>
                        <a:t> без ЭКС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</a:p>
                    <a:p>
                      <a:r>
                        <a:rPr lang="ru-RU" sz="1100" dirty="0"/>
                        <a:t>на </a:t>
                      </a:r>
                      <a:r>
                        <a:rPr lang="ru-RU" sz="1100" dirty="0" err="1"/>
                        <a:t>нусинерсен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4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488901"/>
              </p:ext>
            </p:extLst>
          </p:nvPr>
        </p:nvGraphicFramePr>
        <p:xfrm>
          <a:off x="3512131" y="863600"/>
          <a:ext cx="8250375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Жамбылская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  <a:p>
                      <a:r>
                        <a:rPr lang="ru-RU" sz="1100" baseline="0" dirty="0"/>
                        <a:t>Не амбулаторный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  <a:r>
                        <a:rPr lang="ru-RU" baseline="0" dirty="0"/>
                        <a:t> </a:t>
                      </a:r>
                      <a:r>
                        <a:rPr lang="ru-RU" sz="1100" baseline="0" dirty="0"/>
                        <a:t>на </a:t>
                      </a:r>
                      <a:r>
                        <a:rPr lang="ru-RU" sz="1100" baseline="0" dirty="0" err="1"/>
                        <a:t>нусинерсен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15.11.21</a:t>
                      </a:r>
                    </a:p>
                    <a:p>
                      <a:r>
                        <a:rPr lang="en-US" sz="1200" dirty="0"/>
                        <a:t>CHOP-INTEND-12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Акмолинская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r>
                        <a:rPr lang="ru-RU" baseline="0" dirty="0"/>
                        <a:t> </a:t>
                      </a:r>
                      <a:r>
                        <a:rPr lang="ru-RU" sz="1200" baseline="0" dirty="0"/>
                        <a:t>из них</a:t>
                      </a:r>
                    </a:p>
                    <a:p>
                      <a:r>
                        <a:rPr lang="ru-RU" sz="1200" baseline="0" dirty="0"/>
                        <a:t>1 </a:t>
                      </a:r>
                      <a:r>
                        <a:rPr lang="ru-RU" sz="1200" baseline="0" dirty="0" err="1"/>
                        <a:t>голодирсен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1 нет препарата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  <a:r>
                        <a:rPr lang="ru-RU" sz="1100" dirty="0"/>
                        <a:t>из них</a:t>
                      </a:r>
                    </a:p>
                    <a:p>
                      <a:r>
                        <a:rPr lang="ru-RU" sz="1100" dirty="0"/>
                        <a:t>1 </a:t>
                      </a:r>
                      <a:r>
                        <a:rPr lang="ru-RU" sz="1100" dirty="0" err="1"/>
                        <a:t>нусинерсен</a:t>
                      </a:r>
                      <a:endParaRPr lang="ru-RU" sz="1100" dirty="0"/>
                    </a:p>
                    <a:p>
                      <a:r>
                        <a:rPr lang="ru-RU" sz="1100" dirty="0"/>
                        <a:t>1 </a:t>
                      </a:r>
                      <a:r>
                        <a:rPr lang="ru-RU" sz="1100" dirty="0" err="1"/>
                        <a:t>золгенсма</a:t>
                      </a:r>
                      <a:endParaRPr lang="ru-RU" sz="1100" dirty="0"/>
                    </a:p>
                    <a:p>
                      <a:r>
                        <a:rPr lang="ru-RU" sz="11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4.06.21 –</a:t>
                      </a:r>
                      <a:r>
                        <a:rPr lang="ru-RU" sz="1400" dirty="0" err="1"/>
                        <a:t>Золгенсма</a:t>
                      </a:r>
                      <a:r>
                        <a:rPr lang="ru-RU" sz="1400" dirty="0"/>
                        <a:t> в России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Павлодар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/>
                        <a:t>1-нусинерсен</a:t>
                      </a:r>
                    </a:p>
                    <a:p>
                      <a:r>
                        <a:rPr lang="ru-RU" sz="1200" dirty="0"/>
                        <a:t>1-рисдиплам</a:t>
                      </a:r>
                    </a:p>
                    <a:p>
                      <a:r>
                        <a:rPr lang="ru-RU" sz="12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^477&gt;371</a:t>
                      </a:r>
                    </a:p>
                    <a:p>
                      <a:r>
                        <a:rPr lang="en-US" sz="1200" dirty="0"/>
                        <a:t>RULM 40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0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31722"/>
              </p:ext>
            </p:extLst>
          </p:nvPr>
        </p:nvGraphicFramePr>
        <p:xfrm>
          <a:off x="3730340" y="219363"/>
          <a:ext cx="8250375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Мангистауская</a:t>
                      </a:r>
                      <a:r>
                        <a:rPr lang="ru-RU" baseline="0" dirty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  <a:p>
                      <a:r>
                        <a:rPr lang="ru-RU" sz="1100" dirty="0"/>
                        <a:t>не амбулаторный</a:t>
                      </a:r>
                      <a:r>
                        <a:rPr lang="ru-RU" sz="1100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Аталурен</a:t>
                      </a:r>
                      <a:r>
                        <a:rPr lang="ru-RU" sz="1600" dirty="0"/>
                        <a:t> до </a:t>
                      </a:r>
                      <a:r>
                        <a:rPr lang="ru-RU" sz="1600" b="1" dirty="0"/>
                        <a:t>11.06.22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Туркестанская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  <a:p>
                      <a:r>
                        <a:rPr lang="ru-RU" sz="1200" dirty="0"/>
                        <a:t>2- нет терапии</a:t>
                      </a:r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аталурен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5-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голодирсен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r>
                        <a:rPr lang="ru-RU" baseline="0" dirty="0"/>
                        <a:t> </a:t>
                      </a:r>
                    </a:p>
                    <a:p>
                      <a:r>
                        <a:rPr lang="ru-RU" sz="1200" baseline="0" dirty="0" err="1"/>
                        <a:t>нусинерсен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Кызылординская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8</a:t>
                      </a:r>
                    </a:p>
                    <a:p>
                      <a:r>
                        <a:rPr lang="ru-RU" sz="1200" dirty="0"/>
                        <a:t>6- нет терапии</a:t>
                      </a:r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 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из них</a:t>
                      </a:r>
                    </a:p>
                    <a:p>
                      <a:r>
                        <a:rPr lang="ru-RU" sz="1200" dirty="0"/>
                        <a:t>1-ламинопатия</a:t>
                      </a:r>
                    </a:p>
                    <a:p>
                      <a:r>
                        <a:rPr lang="ru-RU" sz="1200" dirty="0"/>
                        <a:t>2 врожденная миопатия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Кустанайская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6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3-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голодирсен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2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(1 неамбулаторный)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4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3 </a:t>
                      </a:r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22.11.21</a:t>
                      </a:r>
                    </a:p>
                    <a:p>
                      <a:r>
                        <a:rPr lang="en-US" sz="1100" dirty="0"/>
                        <a:t>CHOP_INTEND-3</a:t>
                      </a:r>
                    </a:p>
                    <a:p>
                      <a:r>
                        <a:rPr lang="en-US" sz="1100" dirty="0"/>
                        <a:t>CHOP_INTEND-29</a:t>
                      </a:r>
                    </a:p>
                    <a:p>
                      <a:r>
                        <a:rPr lang="en-US" sz="1100" dirty="0"/>
                        <a:t>RULM-20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1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704008"/>
              </p:ext>
            </p:extLst>
          </p:nvPr>
        </p:nvGraphicFramePr>
        <p:xfrm>
          <a:off x="3491343" y="422148"/>
          <a:ext cx="8700657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5</a:t>
                      </a:r>
                    </a:p>
                    <a:p>
                      <a:r>
                        <a:rPr lang="ru-RU" sz="1100" baseline="0" dirty="0"/>
                        <a:t>1-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4-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aseline="0" dirty="0"/>
                        <a:t>Шымкент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2- нет терапии</a:t>
                      </a:r>
                    </a:p>
                    <a:p>
                      <a:r>
                        <a:rPr lang="ru-RU" sz="1200" dirty="0"/>
                        <a:t>1-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этеплирсен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/>
                        <a:t>8</a:t>
                      </a:r>
                    </a:p>
                    <a:p>
                      <a:r>
                        <a:rPr lang="ru-RU" sz="1200" baseline="0" dirty="0"/>
                        <a:t>6-нусинерсен</a:t>
                      </a:r>
                    </a:p>
                    <a:p>
                      <a:r>
                        <a:rPr lang="ru-RU" sz="1200" baseline="0" dirty="0"/>
                        <a:t>2-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</a:p>
                    <a:p>
                      <a:r>
                        <a:rPr lang="ru-RU" sz="1200" dirty="0"/>
                        <a:t>2-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7 </a:t>
                      </a:r>
                    </a:p>
                    <a:p>
                      <a:r>
                        <a:rPr lang="ru-RU" sz="1200" dirty="0"/>
                        <a:t>6-нусинерсен</a:t>
                      </a:r>
                    </a:p>
                    <a:p>
                      <a:r>
                        <a:rPr lang="ru-RU" sz="1200" dirty="0"/>
                        <a:t>1-рисдиплам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Атыруская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1- нет терапии</a:t>
                      </a:r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Нурсултан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11</a:t>
                      </a:r>
                    </a:p>
                    <a:p>
                      <a:r>
                        <a:rPr lang="ru-RU" sz="1100" dirty="0"/>
                        <a:t>10- нет препарата</a:t>
                      </a:r>
                    </a:p>
                    <a:p>
                      <a:r>
                        <a:rPr lang="ru-RU" sz="1100" dirty="0"/>
                        <a:t>1- получал </a:t>
                      </a:r>
                      <a:r>
                        <a:rPr lang="ru-RU" sz="1100" dirty="0" err="1"/>
                        <a:t>аталурен</a:t>
                      </a:r>
                      <a:r>
                        <a:rPr lang="ru-RU" sz="1100" dirty="0"/>
                        <a:t> без ЭКС неамбулаторный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</a:t>
                      </a:r>
                    </a:p>
                    <a:p>
                      <a:r>
                        <a:rPr lang="ru-RU" sz="1200" dirty="0"/>
                        <a:t>3-нусинерсен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рисдиплам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ламинопатия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1-ШМТ</a:t>
                      </a:r>
                    </a:p>
                    <a:p>
                      <a:r>
                        <a:rPr lang="ru-RU" sz="1200" dirty="0"/>
                        <a:t>1-ПКМД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408527"/>
              </p:ext>
            </p:extLst>
          </p:nvPr>
        </p:nvGraphicFramePr>
        <p:xfrm>
          <a:off x="3491343" y="120163"/>
          <a:ext cx="8700657" cy="534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7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7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7787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5713">
                <a:tc>
                  <a:txBody>
                    <a:bodyPr/>
                    <a:lstStyle/>
                    <a:p>
                      <a:r>
                        <a:rPr lang="ru-RU" dirty="0"/>
                        <a:t>Алматы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9</a:t>
                      </a:r>
                    </a:p>
                    <a:p>
                      <a:r>
                        <a:rPr lang="ru-RU" sz="1100" baseline="0" dirty="0"/>
                        <a:t>3-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4-этеплирсен</a:t>
                      </a:r>
                    </a:p>
                    <a:p>
                      <a:r>
                        <a:rPr lang="ru-RU" sz="1100" baseline="0" dirty="0"/>
                        <a:t>1-аталурен</a:t>
                      </a:r>
                    </a:p>
                    <a:p>
                      <a:r>
                        <a:rPr lang="ru-RU" sz="1100" baseline="0" dirty="0"/>
                        <a:t>1-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</a:t>
                      </a:r>
                    </a:p>
                    <a:p>
                      <a:r>
                        <a:rPr lang="ru-RU" sz="1100" dirty="0"/>
                        <a:t>13-нусинерсен</a:t>
                      </a:r>
                    </a:p>
                    <a:p>
                      <a:r>
                        <a:rPr lang="ru-RU" sz="1100" dirty="0"/>
                        <a:t>1-золгенсма</a:t>
                      </a:r>
                    </a:p>
                    <a:p>
                      <a:r>
                        <a:rPr lang="ru-RU" sz="1100" dirty="0"/>
                        <a:t>1-рисдиплам</a:t>
                      </a:r>
                    </a:p>
                    <a:p>
                      <a:r>
                        <a:rPr lang="ru-RU" sz="1100" dirty="0"/>
                        <a:t>1-умер</a:t>
                      </a:r>
                    </a:p>
                    <a:p>
                      <a:endParaRPr lang="ru-RU" sz="1100" dirty="0"/>
                    </a:p>
                    <a:p>
                      <a:r>
                        <a:rPr lang="ru-RU" sz="1100" dirty="0"/>
                        <a:t>Взрослый пациент со СМА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Золгенсма</a:t>
                      </a:r>
                      <a:r>
                        <a:rPr lang="ru-RU" sz="1200" dirty="0"/>
                        <a:t>- </a:t>
                      </a:r>
                      <a:r>
                        <a:rPr lang="en-US" sz="1200" dirty="0"/>
                        <a:t>CHOP_INTEND 13-19</a:t>
                      </a:r>
                      <a:endParaRPr lang="ru-RU" sz="1200" dirty="0"/>
                    </a:p>
                    <a:p>
                      <a:r>
                        <a:rPr lang="ru-RU" sz="1200" dirty="0" err="1"/>
                        <a:t>Этеплирсен</a:t>
                      </a:r>
                      <a:r>
                        <a:rPr lang="ru-RU" sz="1200" dirty="0"/>
                        <a:t>  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 </a:t>
                      </a:r>
                      <a:r>
                        <a:rPr lang="ru-RU" sz="1200" dirty="0"/>
                        <a:t>452&gt;461</a:t>
                      </a:r>
                    </a:p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”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208&gt;198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</a:t>
                      </a:r>
                      <a:r>
                        <a:rPr lang="ru-RU" sz="1200" dirty="0"/>
                        <a:t>270&gt;277</a:t>
                      </a:r>
                    </a:p>
                    <a:p>
                      <a:r>
                        <a:rPr lang="ru-RU" sz="1200" dirty="0" err="1"/>
                        <a:t>Аталурен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”382,2 (</a:t>
                      </a:r>
                      <a:r>
                        <a:rPr lang="ru-RU" sz="1200" dirty="0"/>
                        <a:t>начат в октябре)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r>
                        <a:rPr lang="en-US" sz="1200" dirty="0"/>
                        <a:t>CHOP-INTEND 23-29</a:t>
                      </a:r>
                    </a:p>
                    <a:p>
                      <a:r>
                        <a:rPr lang="en-US" sz="1200" dirty="0"/>
                        <a:t>CHOP-INTEND 34-39</a:t>
                      </a:r>
                    </a:p>
                    <a:p>
                      <a:r>
                        <a:rPr lang="en-US" sz="1200" dirty="0"/>
                        <a:t>RULM 27(32)-29(35)</a:t>
                      </a:r>
                    </a:p>
                    <a:p>
                      <a:r>
                        <a:rPr lang="en-US" sz="1200" dirty="0"/>
                        <a:t>RULM 9(12)-11(14)</a:t>
                      </a:r>
                    </a:p>
                    <a:p>
                      <a:r>
                        <a:rPr lang="en-US" sz="1200" dirty="0"/>
                        <a:t>RULM 13(16)-18(22)</a:t>
                      </a:r>
                    </a:p>
                    <a:p>
                      <a:r>
                        <a:rPr lang="en-US" sz="1200" dirty="0"/>
                        <a:t>RULM 13(16)-14(17)</a:t>
                      </a:r>
                    </a:p>
                    <a:p>
                      <a:r>
                        <a:rPr lang="en-US" sz="1200" dirty="0"/>
                        <a:t>RULM 6(9)-7(10)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RULM 26(31)-26(31)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RULM20(23)-20(23)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CHOP-INTEND 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RULM16(19)</a:t>
                      </a:r>
                    </a:p>
                    <a:p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CHOP-INTEND 64</a:t>
                      </a:r>
                    </a:p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RULM 21(25)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64082" y="5663047"/>
            <a:ext cx="8521996" cy="706582"/>
          </a:xfrm>
        </p:spPr>
        <p:txBody>
          <a:bodyPr/>
          <a:lstStyle/>
          <a:p>
            <a:r>
              <a:rPr lang="ru-RU" sz="1400" b="1" dirty="0">
                <a:solidFill>
                  <a:srgbClr val="C00000"/>
                </a:solidFill>
              </a:rPr>
              <a:t>Проблемы: </a:t>
            </a:r>
            <a:r>
              <a:rPr lang="ru-RU" sz="1400" b="1" dirty="0">
                <a:solidFill>
                  <a:schemeClr val="tx1"/>
                </a:solidFill>
              </a:rPr>
              <a:t>1 пациенту </a:t>
            </a:r>
            <a:r>
              <a:rPr lang="ru-RU" sz="1400" b="1" dirty="0" err="1">
                <a:solidFill>
                  <a:schemeClr val="tx1"/>
                </a:solidFill>
              </a:rPr>
              <a:t>нусинерсен</a:t>
            </a:r>
            <a:r>
              <a:rPr lang="ru-RU" sz="1400" b="1" dirty="0">
                <a:solidFill>
                  <a:schemeClr val="tx1"/>
                </a:solidFill>
              </a:rPr>
              <a:t> не введен из-за технических трудностей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По </a:t>
            </a:r>
            <a:r>
              <a:rPr lang="ru-RU" sz="1400" b="1" dirty="0" err="1">
                <a:solidFill>
                  <a:schemeClr val="tx1"/>
                </a:solidFill>
              </a:rPr>
              <a:t>этеплирсену</a:t>
            </a:r>
            <a:r>
              <a:rPr lang="ru-RU" sz="1400" b="1" dirty="0">
                <a:solidFill>
                  <a:schemeClr val="tx1"/>
                </a:solidFill>
              </a:rPr>
              <a:t>: первый закуп был рассчитан на 2 </a:t>
            </a:r>
            <a:r>
              <a:rPr lang="ru-RU" sz="1400" b="1" dirty="0" err="1">
                <a:solidFill>
                  <a:schemeClr val="tx1"/>
                </a:solidFill>
              </a:rPr>
              <a:t>мес</a:t>
            </a:r>
            <a:r>
              <a:rPr lang="ru-RU" sz="1400" b="1" dirty="0">
                <a:solidFill>
                  <a:schemeClr val="tx1"/>
                </a:solidFill>
              </a:rPr>
              <a:t>( перерыв в лечении с марта по июнь)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При планировании необходимо учитывать увеличение веса детей за счёт естественной прибавки в весе и гормональной терапии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Обеспечение </a:t>
            </a:r>
            <a:r>
              <a:rPr lang="ru-RU" sz="1400" b="1" dirty="0" err="1">
                <a:solidFill>
                  <a:schemeClr val="tx1"/>
                </a:solidFill>
              </a:rPr>
              <a:t>инфузионными</a:t>
            </a:r>
            <a:r>
              <a:rPr lang="ru-RU" sz="1400" b="1" dirty="0">
                <a:solidFill>
                  <a:schemeClr val="tx1"/>
                </a:solidFill>
              </a:rPr>
              <a:t> системами со специальным фильтром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1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988218"/>
              </p:ext>
            </p:extLst>
          </p:nvPr>
        </p:nvGraphicFramePr>
        <p:xfrm>
          <a:off x="2982189" y="109772"/>
          <a:ext cx="9209811" cy="633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4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7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2426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426">
                <a:tc>
                  <a:txBody>
                    <a:bodyPr/>
                    <a:lstStyle/>
                    <a:p>
                      <a:r>
                        <a:rPr lang="ru-RU" dirty="0"/>
                        <a:t>Карагандинская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  <a:p>
                      <a:r>
                        <a:rPr lang="ru-RU" sz="1200" dirty="0"/>
                        <a:t>1- нет терапии</a:t>
                      </a:r>
                    </a:p>
                    <a:p>
                      <a:r>
                        <a:rPr lang="ru-RU" sz="1200" dirty="0"/>
                        <a:t>3-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этеплирсен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2- </a:t>
                      </a:r>
                      <a:r>
                        <a:rPr lang="ru-RU" sz="1200" baseline="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/>
                        <a:t>7</a:t>
                      </a:r>
                    </a:p>
                    <a:p>
                      <a:r>
                        <a:rPr lang="ru-RU" sz="1200" baseline="0" dirty="0"/>
                        <a:t>6-нусинерсен</a:t>
                      </a:r>
                    </a:p>
                    <a:p>
                      <a:r>
                        <a:rPr lang="ru-RU" sz="1200" baseline="0" dirty="0"/>
                        <a:t>1-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30.06.21</a:t>
                      </a:r>
                    </a:p>
                    <a:p>
                      <a:r>
                        <a:rPr lang="en-US" sz="1200" dirty="0"/>
                        <a:t>RULM-13</a:t>
                      </a:r>
                    </a:p>
                    <a:p>
                      <a:r>
                        <a:rPr lang="en-US" sz="1200" dirty="0"/>
                        <a:t>6^</a:t>
                      </a:r>
                      <a:r>
                        <a:rPr lang="en-US" sz="1200" baseline="0" dirty="0"/>
                        <a:t> 308&gt;442</a:t>
                      </a:r>
                    </a:p>
                    <a:p>
                      <a:r>
                        <a:rPr lang="en-US" sz="1200" baseline="0" dirty="0"/>
                        <a:t>387&gt;431</a:t>
                      </a:r>
                    </a:p>
                    <a:p>
                      <a:r>
                        <a:rPr lang="en-US" sz="1200" baseline="0" dirty="0"/>
                        <a:t>308&gt;397</a:t>
                      </a:r>
                      <a:endParaRPr lang="ru-RU" sz="1200" baseline="0" dirty="0"/>
                    </a:p>
                    <a:p>
                      <a:r>
                        <a:rPr lang="ru-RU" sz="1200" b="1" baseline="0" dirty="0"/>
                        <a:t>Февраль 2021 </a:t>
                      </a:r>
                      <a:r>
                        <a:rPr lang="ru-RU" sz="1200" baseline="0" dirty="0"/>
                        <a:t>пациент потерял </a:t>
                      </a:r>
                      <a:r>
                        <a:rPr lang="ru-RU" sz="1200" baseline="0" dirty="0" err="1"/>
                        <a:t>амублаторность</a:t>
                      </a:r>
                      <a:r>
                        <a:rPr lang="ru-RU" sz="1200" baseline="0" dirty="0"/>
                        <a:t> в августе 2021</a:t>
                      </a:r>
                    </a:p>
                    <a:p>
                      <a:r>
                        <a:rPr lang="ru-RU" sz="1200" b="1" baseline="0" dirty="0"/>
                        <a:t>Май 2021 </a:t>
                      </a:r>
                      <a:r>
                        <a:rPr lang="ru-RU" sz="1200" baseline="0" dirty="0"/>
                        <a:t>неамбулаторный и ни кто не наблюдает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655">
                <a:tc>
                  <a:txBody>
                    <a:bodyPr/>
                    <a:lstStyle/>
                    <a:p>
                      <a:r>
                        <a:rPr lang="ru-RU" dirty="0"/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76</a:t>
                      </a:r>
                    </a:p>
                    <a:p>
                      <a:r>
                        <a:rPr lang="ru-RU" sz="1100" baseline="0" dirty="0"/>
                        <a:t>8-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17-этеплирсен</a:t>
                      </a:r>
                    </a:p>
                    <a:p>
                      <a:r>
                        <a:rPr lang="ru-RU" sz="1100" baseline="0" dirty="0"/>
                        <a:t>19-аталурен из них 5 неамбулаторных</a:t>
                      </a:r>
                    </a:p>
                    <a:p>
                      <a:r>
                        <a:rPr lang="ru-RU" sz="1100" baseline="0" dirty="0"/>
                        <a:t>29-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</a:t>
                      </a:r>
                    </a:p>
                    <a:p>
                      <a:r>
                        <a:rPr lang="ru-RU" sz="1100" dirty="0"/>
                        <a:t>53-нусинерсен</a:t>
                      </a:r>
                    </a:p>
                    <a:p>
                      <a:r>
                        <a:rPr lang="ru-RU" sz="1100" dirty="0"/>
                        <a:t>2-золгенсма</a:t>
                      </a:r>
                    </a:p>
                    <a:p>
                      <a:r>
                        <a:rPr lang="ru-RU" sz="1100" dirty="0"/>
                        <a:t>10-рисдиплам</a:t>
                      </a:r>
                    </a:p>
                    <a:p>
                      <a:r>
                        <a:rPr lang="ru-RU" sz="1100" dirty="0"/>
                        <a:t>4-умер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  <a:p>
                      <a:r>
                        <a:rPr lang="ru-RU" dirty="0"/>
                        <a:t>7 (нет терапии)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668">
                <a:tc>
                  <a:txBody>
                    <a:bodyPr/>
                    <a:lstStyle/>
                    <a:p>
                      <a:r>
                        <a:rPr lang="ru-RU" dirty="0"/>
                        <a:t>Начата терапия</a:t>
                      </a:r>
                      <a:endParaRPr lang="en-US" dirty="0"/>
                    </a:p>
                    <a:p>
                      <a:r>
                        <a:rPr lang="ru-RU" dirty="0"/>
                        <a:t>по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Казахстану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b="1" dirty="0" err="1"/>
                        <a:t>Аталурен</a:t>
                      </a:r>
                      <a:r>
                        <a:rPr lang="ru-RU" sz="1200" b="1" dirty="0"/>
                        <a:t> – 16</a:t>
                      </a:r>
                    </a:p>
                    <a:p>
                      <a:r>
                        <a:rPr lang="ru-RU" sz="1200" dirty="0"/>
                        <a:t>(3 пациентов потеряли </a:t>
                      </a:r>
                      <a:r>
                        <a:rPr lang="ru-RU" sz="1200" dirty="0" err="1"/>
                        <a:t>амбулаторность</a:t>
                      </a:r>
                      <a:r>
                        <a:rPr lang="ru-RU" sz="1200" dirty="0"/>
                        <a:t> на препарате, 2 назначен препарат в неамбулаторной стадии, 11 ожидают динамической оценки, также отмечались перебои получения препарата</a:t>
                      </a:r>
                    </a:p>
                    <a:p>
                      <a:r>
                        <a:rPr lang="ru-RU" sz="1200" b="1" dirty="0"/>
                        <a:t>Этеплирсен-14</a:t>
                      </a:r>
                    </a:p>
                    <a:p>
                      <a:r>
                        <a:rPr lang="ru-RU" sz="1200" dirty="0"/>
                        <a:t>( 6 в ранней неамбулаторной стадии, 8 амбулаторные)</a:t>
                      </a:r>
                    </a:p>
                    <a:p>
                      <a:endParaRPr lang="ru-RU" sz="1100" dirty="0" err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/>
                        <a:t>Нусинерсен</a:t>
                      </a:r>
                      <a:r>
                        <a:rPr lang="ru-RU" sz="1200" b="1" dirty="0"/>
                        <a:t>-</a:t>
                      </a:r>
                      <a:r>
                        <a:rPr lang="ru-RU" sz="1200" b="1" baseline="0" dirty="0"/>
                        <a:t> </a:t>
                      </a:r>
                      <a:r>
                        <a:rPr lang="ru-RU" sz="1200" b="1" dirty="0"/>
                        <a:t>26 пациентов </a:t>
                      </a:r>
                      <a:r>
                        <a:rPr lang="ru-RU" sz="1200" dirty="0"/>
                        <a:t>(10 завершили инициацию без осложнений, отмечался случай отказа в терапии в связи с трудным доступом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(металлоконструкции в позвоночнике), 8 начали введение (осложнений нет), 8 препарат выделен, готовятся к введению</a:t>
                      </a:r>
                    </a:p>
                    <a:p>
                      <a:r>
                        <a:rPr lang="ru-RU" sz="1200" b="1" dirty="0" err="1"/>
                        <a:t>Онасемноген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абепарвовек</a:t>
                      </a:r>
                      <a:r>
                        <a:rPr lang="ru-RU" sz="1200" b="1" dirty="0"/>
                        <a:t> (</a:t>
                      </a:r>
                      <a:r>
                        <a:rPr lang="ru-RU" sz="1200" b="1" dirty="0" err="1"/>
                        <a:t>Золгенсма</a:t>
                      </a:r>
                      <a:r>
                        <a:rPr lang="ru-RU" sz="1200" b="1" dirty="0"/>
                        <a:t>) </a:t>
                      </a:r>
                      <a:r>
                        <a:rPr lang="ru-RU" sz="1200" dirty="0"/>
                        <a:t>– 1 пациент платно в России и </a:t>
                      </a:r>
                      <a:r>
                        <a:rPr lang="ru-RU" sz="1200" b="1" dirty="0"/>
                        <a:t>1 пациент бесплатно в Казахстане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0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7394"/>
            <a:ext cx="9905998" cy="682248"/>
          </a:xfrm>
        </p:spPr>
        <p:txBody>
          <a:bodyPr>
            <a:normAutofit/>
          </a:bodyPr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645" y="959642"/>
            <a:ext cx="7990610" cy="510619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Родители пациентов, врачи и менеджеры до конца не понимают целей лечения, возможности </a:t>
            </a:r>
            <a:r>
              <a:rPr lang="ru-RU" dirty="0" err="1"/>
              <a:t>таргетной</a:t>
            </a:r>
            <a:r>
              <a:rPr lang="ru-RU" dirty="0"/>
              <a:t> терапии и требуют применения лечебной тактики вопреки медицинской целесообразности </a:t>
            </a:r>
          </a:p>
          <a:p>
            <a:pPr algn="just"/>
            <a:r>
              <a:rPr lang="ru-RU" dirty="0"/>
              <a:t>Не уделяется внимание динамическому мониторингу состояния пациентов по месту жительства, не смотря на наличие протоколов ведения пациентов.</a:t>
            </a:r>
          </a:p>
          <a:p>
            <a:pPr algn="just"/>
            <a:r>
              <a:rPr lang="ru-RU" dirty="0"/>
              <a:t>Не решены вопросы финансирования и доступа к препаратам</a:t>
            </a:r>
          </a:p>
          <a:p>
            <a:pPr algn="just"/>
            <a:r>
              <a:rPr lang="ru-RU" dirty="0"/>
              <a:t>Принцип иждивения, а не ответственности 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endParaRPr lang="ru-RU" sz="4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067792" y="6065837"/>
            <a:ext cx="728339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3706" y="2890322"/>
            <a:ext cx="2321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/>
              <a:t>Трудности</a:t>
            </a:r>
          </a:p>
        </p:txBody>
      </p:sp>
    </p:spTree>
    <p:extLst>
      <p:ext uri="{BB962C8B-B14F-4D97-AF65-F5344CB8AC3E}">
        <p14:creationId xmlns:p14="http://schemas.microsoft.com/office/powerpoint/2010/main" val="398862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РЕШЕНИЕ</a:t>
            </a:r>
            <a:br>
              <a:rPr lang="ru-RU" b="1" dirty="0">
                <a:solidFill>
                  <a:schemeClr val="tx1"/>
                </a:solidFill>
              </a:rPr>
            </a:b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700" dirty="0"/>
              <a:t>!</a:t>
            </a:r>
            <a:r>
              <a:rPr lang="ru-RU" dirty="0"/>
              <a:t> Государственная поддержка медицинской помощи детям с НМЗ (в том числе регистр и </a:t>
            </a:r>
            <a:r>
              <a:rPr lang="ru-RU" dirty="0" err="1"/>
              <a:t>скринговые</a:t>
            </a:r>
            <a:r>
              <a:rPr lang="ru-RU" dirty="0"/>
              <a:t> программы)</a:t>
            </a:r>
          </a:p>
          <a:p>
            <a:pPr marL="0" indent="0">
              <a:buNone/>
            </a:pPr>
            <a:r>
              <a:rPr lang="ru-RU" sz="5700" dirty="0"/>
              <a:t>!</a:t>
            </a:r>
            <a:r>
              <a:rPr lang="ru-RU" dirty="0"/>
              <a:t> Обучение медицинских работников  и родителей особенностям диагностики и лечения (памятка для родителей)</a:t>
            </a:r>
          </a:p>
          <a:p>
            <a:pPr marL="0" indent="0">
              <a:buNone/>
            </a:pPr>
            <a:r>
              <a:rPr lang="ru-RU" sz="5700" dirty="0"/>
              <a:t>! </a:t>
            </a:r>
            <a:r>
              <a:rPr lang="ru-RU" dirty="0"/>
              <a:t>Объединение врачей, родителей пациентов широкое и открытое обсуждение, возникающих в практике проблем </a:t>
            </a:r>
          </a:p>
          <a:p>
            <a:pPr marL="0" indent="0">
              <a:buNone/>
            </a:pPr>
            <a:r>
              <a:rPr lang="ru-RU" sz="4000" dirty="0"/>
              <a:t>!</a:t>
            </a:r>
            <a:r>
              <a:rPr lang="ru-RU" dirty="0"/>
              <a:t> Разъяснительная работа с органами управления, менеджерами разного уровня, политическими и другими деятелями, населением, родителями. </a:t>
            </a:r>
          </a:p>
          <a:p>
            <a:pPr marL="0" indent="0">
              <a:buNone/>
            </a:pPr>
            <a:r>
              <a:rPr lang="ru-RU" b="1" dirty="0"/>
              <a:t>! </a:t>
            </a:r>
            <a:r>
              <a:rPr lang="ru-RU" dirty="0"/>
              <a:t>Создание профессиональных информационных порталов (</a:t>
            </a:r>
            <a:r>
              <a:rPr lang="en-US" dirty="0">
                <a:hlinkClick r:id="rId2"/>
              </a:rPr>
              <a:t>www.neurosociety.kz</a:t>
            </a:r>
            <a:r>
              <a:rPr lang="ru-RU" dirty="0"/>
              <a:t> и </a:t>
            </a:r>
            <a:r>
              <a:rPr lang="en-US" dirty="0">
                <a:hlinkClick r:id="rId3"/>
              </a:rPr>
              <a:t>www.kazchildneuro.org</a:t>
            </a:r>
            <a:r>
              <a:rPr lang="en-US" dirty="0"/>
              <a:t>)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0362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599</TotalTime>
  <Words>829</Words>
  <Application>Microsoft Office PowerPoint</Application>
  <PresentationFormat>Широкоэкранный</PresentationFormat>
  <Paragraphs>280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Рама</vt:lpstr>
      <vt:lpstr>Результаты деятельности ЭКС с августа 2020 по декабрь 2021 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Презентация PowerPoint</vt:lpstr>
      <vt:lpstr>РЕШЕНИЕ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диагностике спинальной мышечной атрофии в Казахстане</dc:title>
  <dc:creator>User</dc:creator>
  <cp:lastModifiedBy>77715811601</cp:lastModifiedBy>
  <cp:revision>53</cp:revision>
  <dcterms:created xsi:type="dcterms:W3CDTF">2021-03-14T06:48:56Z</dcterms:created>
  <dcterms:modified xsi:type="dcterms:W3CDTF">2021-12-29T16:20:51Z</dcterms:modified>
</cp:coreProperties>
</file>