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25"/>
  </p:notesMasterIdLst>
  <p:sldIdLst>
    <p:sldId id="447" r:id="rId3"/>
    <p:sldId id="551" r:id="rId4"/>
    <p:sldId id="550" r:id="rId5"/>
    <p:sldId id="495" r:id="rId6"/>
    <p:sldId id="496" r:id="rId7"/>
    <p:sldId id="543" r:id="rId8"/>
    <p:sldId id="497" r:id="rId9"/>
    <p:sldId id="480" r:id="rId10"/>
    <p:sldId id="511" r:id="rId11"/>
    <p:sldId id="513" r:id="rId12"/>
    <p:sldId id="515" r:id="rId13"/>
    <p:sldId id="516" r:id="rId14"/>
    <p:sldId id="517" r:id="rId15"/>
    <p:sldId id="553" r:id="rId16"/>
    <p:sldId id="539" r:id="rId17"/>
    <p:sldId id="505" r:id="rId18"/>
    <p:sldId id="506" r:id="rId19"/>
    <p:sldId id="507" r:id="rId20"/>
    <p:sldId id="547" r:id="rId21"/>
    <p:sldId id="549" r:id="rId22"/>
    <p:sldId id="437" r:id="rId23"/>
    <p:sldId id="370" r:id="rId24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D1098A"/>
    <a:srgbClr val="CCFF99"/>
    <a:srgbClr val="C808C8"/>
    <a:srgbClr val="00FFFF"/>
    <a:srgbClr val="77B1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86323" autoAdjust="0"/>
  </p:normalViewPr>
  <p:slideViewPr>
    <p:cSldViewPr>
      <p:cViewPr>
        <p:scale>
          <a:sx n="100" d="100"/>
          <a:sy n="100" d="100"/>
        </p:scale>
        <p:origin x="-1278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359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98" y="-12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/>
          <a:lstStyle>
            <a:lvl1pPr algn="r">
              <a:defRPr sz="1200"/>
            </a:lvl1pPr>
          </a:lstStyle>
          <a:p>
            <a:fld id="{7D556309-8738-429F-8E5F-380D1F1857CB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12" tIns="45156" rIns="90312" bIns="451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312" tIns="45156" rIns="90312" bIns="451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5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 anchor="b"/>
          <a:lstStyle>
            <a:lvl1pPr algn="r">
              <a:defRPr sz="1200"/>
            </a:lvl1pPr>
          </a:lstStyle>
          <a:p>
            <a:fld id="{EEF6B1C1-3AE0-43E1-8822-1FAD9006C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35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6B1C1-3AE0-43E1-8822-1FAD9006CDC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88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20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2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4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6B1C1-3AE0-43E1-8822-1FAD9006CDC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95163"/>
              <a:t>9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13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14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95163"/>
              <a:t>15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6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16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19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54020-8C86-4793-85AF-1CDF5A8727D4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C616-6059-49E5-984B-08667F036CC2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81F62-28E6-4DBA-8AC1-4C87B45F275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54020-8C86-4793-85AF-1CDF5A8727D4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82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71B5-89EE-44C8-B4DE-BD61804AFFC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25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32E89-EF8A-4FA3-A525-CB4A31E4040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67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D995-D1C8-473E-BFD1-D433C3FC2296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69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A6E7-10BF-43FC-8B20-31F18D3F78A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84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4DD6-A6C1-460C-8F54-1BA0721D58F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136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3A4D-EC19-48E2-AF5B-5BBA0C58E31F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40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47221-5438-40A8-B6D3-D9E4A8CE84EE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0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71B5-89EE-44C8-B4DE-BD61804AFFC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58B0-4C4F-4494-A4BC-FA9591CAEB2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1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C616-6059-49E5-984B-08667F036CC2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15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81F62-28E6-4DBA-8AC1-4C87B45F275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3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32E89-EF8A-4FA3-A525-CB4A31E4040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D995-D1C8-473E-BFD1-D433C3FC2296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A6E7-10BF-43FC-8B20-31F18D3F78A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4DD6-A6C1-460C-8F54-1BA0721D58F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3A4D-EC19-48E2-AF5B-5BBA0C58E31F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47221-5438-40A8-B6D3-D9E4A8CE84EE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58B0-4C4F-4494-A4BC-FA9591CAEB2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BCF325-EE94-400E-9CB7-7ED5E555F720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F325-EE94-400E-9CB7-7ED5E555F720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26.01.2023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3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?term=Mao%20DH%5bAuthor%5d&amp;cauthor=true&amp;cauthor_uid=30515129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ncbi.nlm.nih.gov/pubmed/?term=Chen%20N%5bAuthor%5d&amp;cauthor=true&amp;cauthor_uid=30515129" TargetMode="External"/><Relationship Id="rId5" Type="http://schemas.openxmlformats.org/officeDocument/2006/relationships/hyperlink" Target="https://www.ncbi.nlm.nih.gov/pubmed/?term=Zou%20X%5bAuthor%5d&amp;cauthor=true&amp;cauthor_uid=30515129" TargetMode="External"/><Relationship Id="rId4" Type="http://schemas.openxmlformats.org/officeDocument/2006/relationships/hyperlink" Target="https://www.ncbi.nlm.nih.gov/pubmed/?term=Miao%20JK%5bAuthor%5d&amp;cauthor=true&amp;cauthor_uid=30515129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34405"/>
            <a:ext cx="66939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НАО «Медицинский университет Астана»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Кафедра детских инфекционных болезней</a:t>
            </a:r>
          </a:p>
        </p:txBody>
      </p:sp>
      <p:pic>
        <p:nvPicPr>
          <p:cNvPr id="6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1600" cy="9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85786" y="2348880"/>
            <a:ext cx="76746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тугоухость у детей, как осложнение бактериального менингита (клинический случай)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75856" y="4509120"/>
            <a:ext cx="5702309" cy="1327273"/>
          </a:xfrm>
          <a:prstGeom prst="wedgeRectCallout">
            <a:avLst>
              <a:gd name="adj1" fmla="val -20833"/>
              <a:gd name="adj2" fmla="val 4806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PhD,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доцент кафедры детских инфекционных болезней: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ейдуллаева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А.Ж.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д.м.н.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.каф детских инфекционных болезней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Баешева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Д.А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.  </a:t>
            </a:r>
            <a:endParaRPr lang="ru-RU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6215082"/>
            <a:ext cx="2952328" cy="36933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25.01.2023 </a:t>
            </a:r>
            <a:r>
              <a:rPr lang="kk-KZ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г.Астана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JinKinzero\Desktop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0884" y="1844824"/>
            <a:ext cx="1783116" cy="47919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24483" y="1196752"/>
            <a:ext cx="6480720" cy="936104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«</a:t>
            </a:r>
            <a:r>
              <a:rPr lang="ru-RU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Нейроинфекции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аутоиммунные заболевания нервной системы: вопросы диагностики и ведения»</a:t>
            </a:r>
          </a:p>
        </p:txBody>
      </p:sp>
      <p:pic>
        <p:nvPicPr>
          <p:cNvPr id="5122" name="Picture 2" descr="https://www.gov.kz/uploads/2022/9/19/d08c32718c6d36f3c56008121162c141_original.10509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0"/>
            <a:ext cx="1000100" cy="100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199" y="274638"/>
            <a:ext cx="8366761" cy="706090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000" b="1" i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Лабораторные данные </a:t>
            </a:r>
            <a:r>
              <a:rPr lang="ru-RU" sz="3000" b="1" i="1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пациента</a:t>
            </a:r>
            <a:endParaRPr lang="ru-RU" sz="30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5076056" y="4653136"/>
            <a:ext cx="4026448" cy="1800200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бактериологическом исследовании ликвора</a:t>
            </a:r>
            <a:r>
              <a:rPr lang="en-US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</a:t>
            </a:r>
            <a:r>
              <a:rPr lang="en-US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S.pneumоniaе</a:t>
            </a:r>
            <a:r>
              <a:rPr lang="en-US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чувствительный к пенициллину,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цефтриаксону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ципрофлоксацину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меропенему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левомицетину и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ванкомицину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ПЦР-типирование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изолята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S.pneumоniaе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идентифицирован как серогруппа24</a:t>
            </a:r>
            <a:r>
              <a:rPr lang="en-US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ABF</a:t>
            </a:r>
            <a:r>
              <a:rPr lang="ru-RU" sz="1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04310395"/>
              </p:ext>
            </p:extLst>
          </p:nvPr>
        </p:nvGraphicFramePr>
        <p:xfrm>
          <a:off x="179509" y="2492896"/>
          <a:ext cx="8784978" cy="206425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7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29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8808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ЦСЖ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WBC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белок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глюкоза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Реак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Панди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808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поступл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мутная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492/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мкл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2.4г/л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0.6мг/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++++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Диплок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808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 6-7 день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Слабо-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3.0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Диплок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102810"/>
              </p:ext>
            </p:extLst>
          </p:nvPr>
        </p:nvGraphicFramePr>
        <p:xfrm>
          <a:off x="179514" y="1196753"/>
          <a:ext cx="8858181" cy="111060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7716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16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16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47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085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7289">
                <a:tc>
                  <a:txBody>
                    <a:bodyPr/>
                    <a:lstStyle/>
                    <a:p>
                      <a:r>
                        <a:rPr lang="ru-RU" dirty="0" smtClean="0"/>
                        <a:t>ОАК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гем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Лейк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нейт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СОЭ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311">
                <a:tc>
                  <a:txBody>
                    <a:bodyPr/>
                    <a:lstStyle/>
                    <a:p>
                      <a:r>
                        <a:rPr lang="ru-RU" dirty="0" smtClean="0"/>
                        <a:t>При пост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57г/л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2.5/10</a:t>
                      </a:r>
                      <a:r>
                        <a:rPr lang="ru-RU" baseline="30000" dirty="0" smtClean="0"/>
                        <a:t>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 мм/час 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9089">
                <a:tc>
                  <a:txBody>
                    <a:bodyPr/>
                    <a:lstStyle/>
                    <a:p>
                      <a:r>
                        <a:rPr lang="ru-RU" dirty="0" smtClean="0"/>
                        <a:t>Через 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28мм/час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512274"/>
              </p:ext>
            </p:extLst>
          </p:nvPr>
        </p:nvGraphicFramePr>
        <p:xfrm>
          <a:off x="251520" y="4941168"/>
          <a:ext cx="4612114" cy="1289666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3177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85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376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7086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Коагулограмма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ПТИ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АЧТВ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02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пост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сек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2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 данные пациента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стационаре)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kk-K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третий день госпитализации вновь появились судороги с ухудшением уровня сознания (10 баллов по шкале Глазго).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отсутствием положительной динамики на фоне проводимой антибактериальной терапии (АБТ) пенициллин был заменен на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цефтриаксоном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добавлен иммуноглобулин. </a:t>
            </a:r>
            <a:endParaRPr lang="ru-RU" sz="15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день лечения восстановление сознания (от 10 до 13 баллов по шкале Глазго), повышение двигательной активности и восстановление сосательного рефлекса. Однако данные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ликворограммы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подтвердили неэффективность АБТ : в ЦСЖ практически сохранялись те же данные (слабо-мутная, WBC 491мкл (70% полиморфные клетки), с нарастанием </a:t>
            </a:r>
            <a:r>
              <a:rPr lang="ru-RU" sz="1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белка от 2, до  3г/л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глюкоза 2.6мг/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слабоположительная реакция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Панди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Внезапно, на 13 сутки лечения прогрессирующее угнетение сознания (9 баллов по </a:t>
            </a:r>
            <a:r>
              <a:rPr lang="kk-K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 Глазго), сохранение левостороннего птоза с развитием сходящего косоглазия, выраженные положительные менингеальные знаки, повторные судороги, спастический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тетрапарез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усиление  выбухания  большого родничка, монотонный плач, вновь отказ от груди, стойкий субфебрилитет с эпизодами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фебрилитета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Присоединенная пневмония, подтвердилась рентгенографией органов грудной клетки (двусторонняя бронхопневмония, справа  очагово-сливная).</a:t>
            </a:r>
          </a:p>
          <a:p>
            <a:pPr algn="just"/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НСГ выявил отрицательную динамику: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вентрикуломегалия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легкой до тяжелой степени, с формированием ишемических-атрофических изменений головного мозга, дилатация межполушарной щели и субарахноидального пространства. Компьютерная томография (КТ) головы показала </a:t>
            </a:r>
            <a:r>
              <a:rPr lang="kk-K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расширенные желудочки, с указанием на менингит с осложняющей вентрикуломегалией и умеренной смешанной гидроцефалией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Учитывая, тяжесть состояния после окончания курса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заменен на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15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0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 w="190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dirty="0" err="1" smtClean="0">
                <a:solidFill>
                  <a:srgbClr val="FF0000"/>
                </a:solidFill>
                <a:latin typeface="Constantia" pitchFamily="18" charset="0"/>
              </a:rPr>
              <a:t>Нейросонография</a:t>
            </a:r>
            <a:r>
              <a:rPr lang="ru-RU" sz="2700" dirty="0" smtClean="0">
                <a:solidFill>
                  <a:srgbClr val="FF0000"/>
                </a:solidFill>
                <a:latin typeface="Constantia" pitchFamily="18" charset="0"/>
              </a:rPr>
              <a:t> и КТ головного мозга</a:t>
            </a:r>
            <a:endParaRPr lang="ru-RU" sz="2700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63888" y="5949280"/>
            <a:ext cx="5470006" cy="72008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>
            <a:normAutofit fontScale="32500" lnSpcReduction="20000"/>
          </a:bodyPr>
          <a:lstStyle/>
          <a:p>
            <a:pPr marL="45720" indent="0">
              <a:buNone/>
            </a:pPr>
            <a:r>
              <a:rPr lang="ru-RU" dirty="0">
                <a:latin typeface="Constantia" pitchFamily="18" charset="0"/>
              </a:rPr>
              <a:t>КТ признаки смешанной гидроцефалии с преобладанием внутренний гидроцефалией (13 сутки). 2б-КТ признаки  развитие </a:t>
            </a:r>
            <a:r>
              <a:rPr lang="ru-RU" dirty="0" err="1">
                <a:latin typeface="Constantia" pitchFamily="18" charset="0"/>
              </a:rPr>
              <a:t>гипоксико</a:t>
            </a:r>
            <a:r>
              <a:rPr lang="ru-RU" dirty="0">
                <a:latin typeface="Constantia" pitchFamily="18" charset="0"/>
              </a:rPr>
              <a:t>-ишемические изменение вещества головного мозга,  прогрессирующий   </a:t>
            </a:r>
            <a:r>
              <a:rPr lang="ru-RU" dirty="0" err="1">
                <a:latin typeface="Constantia" pitchFamily="18" charset="0"/>
              </a:rPr>
              <a:t>окклюзионной</a:t>
            </a:r>
            <a:r>
              <a:rPr lang="ru-RU" dirty="0">
                <a:latin typeface="Constantia" pitchFamily="18" charset="0"/>
              </a:rPr>
              <a:t>  внутренней гидроцефалией (30-сутки)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4294967295"/>
          </p:nvPr>
        </p:nvSpPr>
        <p:spPr>
          <a:xfrm>
            <a:off x="0" y="5824538"/>
            <a:ext cx="2679700" cy="84455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>
            <a:normAutofit fontScale="32500" lnSpcReduction="20000"/>
          </a:bodyPr>
          <a:lstStyle/>
          <a:p>
            <a:pPr marL="45720" indent="0">
              <a:buNone/>
            </a:pPr>
            <a:r>
              <a:rPr lang="ru-RU" dirty="0" err="1"/>
              <a:t>Вентрикуломегалия</a:t>
            </a:r>
            <a:r>
              <a:rPr lang="ru-RU" dirty="0"/>
              <a:t> легкой степени. Дилатация межполушарной щели, субарахноидального пространства и большой </a:t>
            </a:r>
            <a:r>
              <a:rPr lang="ru-RU" dirty="0" smtClean="0"/>
              <a:t>цистерны. 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6" name="Рисунок 5" descr="C:\фото Кошербай на статью\Кошербай фото НСГ\фото -12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751" y="3241719"/>
            <a:ext cx="2143141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фото Кошербай на статью\Кошербай фото НСГ\фото 54-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8594" y="921050"/>
            <a:ext cx="2357454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F:\1-ДОКТОРАНТУРА-доки по диссеру!\клин случ пример\кл случ Кошербай статья\1-кл случ окон вар статьи\Aliya article1 от 11.08\figure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52736"/>
            <a:ext cx="5472608" cy="477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50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95214"/>
            <a:ext cx="5616625" cy="1500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bg2">
                  <a:lumMod val="2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Бактериальный </a:t>
            </a:r>
            <a:r>
              <a:rPr lang="kk-KZ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менингоэнцефалит, вызванный</a:t>
            </a:r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S.pneumoniae</a:t>
            </a:r>
            <a:r>
              <a:rPr lang="en-US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тяжёлой степени  тяжести. Судорожный синдром. Левосторонний птоз. </a:t>
            </a:r>
            <a:r>
              <a:rPr lang="kk-KZ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Внебольничная </a:t>
            </a:r>
            <a:r>
              <a:rPr lang="kk-KZ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двусторонняя пневмония, острое течение. ДН 0 степени. Отек головного мозга.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Сепсис.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ДВС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синдром.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Анемия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тяжелой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ru-RU" sz="1500" b="1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13934"/>
            <a:ext cx="2628956" cy="148167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диагноз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771800" y="872581"/>
            <a:ext cx="57606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3789272" y="4200266"/>
            <a:ext cx="360041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78582" y="2233937"/>
            <a:ext cx="878687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находился в стационаре 31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проводимую массивную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АБТ 8 курсов антибиотиков,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енициллин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амикацин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клацид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Состояние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динамике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ухудшалось до развития неврологических осложнений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(левосторонний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птоз, сходящее косоглазие, спастический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тетрапараез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гидроцефалия, грубая задержка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психоречевого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моторного развития),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дальнейшем потребовали оперативного лечения в нейрохирургическом отделении.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7767" y="5157192"/>
            <a:ext cx="8749636" cy="12579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катамнезе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данного пациента при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аудиологическом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обследовании была выявлена НСТ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4–1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степени 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рекомендовано  КИ.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4743040" y="1755353"/>
            <a:ext cx="37975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493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" y="1052737"/>
            <a:ext cx="8418839" cy="275441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</a:t>
            </a:r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зарубежных ученых прогностически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показателями острой тяжелой инфекции центральной нервной системы и параметрами тяжести  заболевания являются: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кома/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сознания, повторные судороги,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затяжное течение приступов, 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длительная лихорадка более 7 дней, отсутствие петехий,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шок, тяжелая дыхательная недостаточность, периферическая недостаточность кровообращения, мужской пол, ранний возраст до 6 месяцев. </a:t>
            </a:r>
            <a:endParaRPr lang="ru-RU" sz="16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также, диагностические тесты во время приема пациента в больницу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периферических лейкоцитов WBC в крови и в CSF, высокий белок и  низкий уровень глюкозы в СS</a:t>
            </a:r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</a:t>
            </a:r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тяжелого течения болезни с летальным исходом или же с развитием тяжелых неврологических долгосрочных осложнений.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3929066"/>
            <a:ext cx="8535892" cy="194785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случае у пациента наблюдалось наличие: нарушения сознания вплоть до сопора, повторные судороги, длительная лихорадка более 10 дней, отсутствие петехий, дыхательная недостаточность, ранний возраст до 6 месяцев, лабораторно: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периферических лейкоцитов WBC и  в CSF  клеток, в СSF высокий белок и  низкий уровень глюкозы.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6021288"/>
            <a:ext cx="7328375" cy="77003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**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Van de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D.,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Cabellos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C.,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Dzupova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O. ESCMID guideline: diagnosis and treatment of acute bacterial meningitis //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Clin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Microbiol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Infect. – 2016. –                 Vol. 22. – P. 37-62.</a:t>
            </a:r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MC, van der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A, van de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dexamethasone in adults with meningococcal meningitis. </a:t>
            </a:r>
            <a:r>
              <a:rPr lang="ru-RU" sz="1000" i="1" dirty="0" err="1"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1000" i="1" dirty="0"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Предикторы тяжелого течения инфекции центральной нервной системы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904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en-US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268011" y="451766"/>
            <a:ext cx="7956944" cy="878420"/>
          </a:xfrm>
          <a:prstGeom prst="downArrowCallou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бактериального менингита</a:t>
            </a:r>
            <a:endParaRPr lang="ru-RU" sz="28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8011" y="1484784"/>
            <a:ext cx="8320438" cy="1631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Многочисленные исследования доказали возможность высокого риска развития неврологических осложнений при пневмококковом менингите у пациентов имеющих неблагоприятный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преморбидный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фон, недоношенность, врожденные пороки развития и длительность заболевания до обращения в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госпиталь до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&gt;48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часов.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423" y="3783334"/>
            <a:ext cx="8320438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Очаговые неврологические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осложнения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на момент госпитализации оказались наиболее достоверным предиктором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постоянного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 осложнения бактериального менингита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5574915"/>
            <a:ext cx="6536729" cy="10801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*Yamamura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Mihara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Nakatani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Nishiguchi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Ikebe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T. Unexpected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Ventriculitis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Complication of Neonatal Meningitis Caused by Streptococcus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gallolyticus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Subsp.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pasteurianus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a Case Report // Japanese Journal of Infectious Diseases. – 2018. – Vol. 71(1). – P. 68-71.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*Russell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N.J., Seale A.C., O’Sullivan C. et al. Risk of Early-Onset Neonatal Group B Streptococcal Disease With Maternal Colonization Worldwide: Systematic Review and Meta-analyses // Clinical Infectious Diseases. – 2017. – Vol. 65,                Suppl. 2. – P. S152-S159.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*Mao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D.H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Miao J.K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Zou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X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Chen N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et al. Risk Factors in Predicting Prognosis of Neonatal Bacterial Meningitis-A Systematic Review // Frontiers in Neurology. – 2018. – Vol. 9. – P. 929.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5733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16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2844" y="71414"/>
            <a:ext cx="5653292" cy="57150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k-KZ" sz="30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Клинический пример №2</a:t>
            </a:r>
            <a:endParaRPr lang="ru-RU" sz="3000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4644232" y="856438"/>
            <a:ext cx="285752" cy="1588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14282" y="1000108"/>
            <a:ext cx="5286412" cy="530921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</a:t>
            </a:r>
          </a:p>
          <a:p>
            <a:pPr algn="just"/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Девочка  М. 1год 2 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, поступила с </a:t>
            </a:r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жалобами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b="1" i="1" dirty="0" smtClean="0">
                <a:latin typeface="Times New Roman" pitchFamily="18" charset="0"/>
                <a:cs typeface="Times New Roman" pitchFamily="18" charset="0"/>
              </a:rPr>
              <a:t>на   повышение температуры до 39,7*С; рвоту, редкий кашель и  беспокойство.   </a:t>
            </a: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5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анамнеза </a:t>
            </a:r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Заболела остро  01.06.17г, начало с повышения  температуры тела  до  фебрильных цифр,  в последующие часы присоединилась рвота. В динамике на 2 день состояние ухудшилось  обратились в приёмный покой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ГДИБ и  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госпитализирована. </a:t>
            </a:r>
          </a:p>
          <a:p>
            <a:pPr algn="just"/>
            <a:r>
              <a:rPr lang="ru-RU" sz="15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Анамнез  жизни без особенностей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Привита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по календарю. Наблюдалась невропатологом по поводу кисты головного мозга. </a:t>
            </a: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Объективно: Состояние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ребенка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при поступлении тяжелое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, за  счет  симптомов интоксикации, общемозговой симптоматики   на фоне воспалительного процесса  ЦНС, 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преморбидного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фона (анемия).  </a:t>
            </a:r>
          </a:p>
          <a:p>
            <a:pPr algn="just"/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Неврологический статус: Степень сознания – </a:t>
            </a:r>
            <a:r>
              <a:rPr lang="ru-RU" sz="15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умеренное оглушение. Оценка по шкале Глазго- 10 баллов. 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Самочувствие нарушено, болезненно раздражима, двигательное беспокойство. Крик громкий. Менингеальные симптомы положительные (ригидность затылочных мышц, с-м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Кернига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»). Гиперестезия.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По внутренним органам без особенностей. </a:t>
            </a: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43570" y="1000107"/>
            <a:ext cx="3429024" cy="530921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3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Лабораторные данные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при поступлении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ОАК: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анемия легкой степени,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лейкоциты в пределах нормы,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7,1</a:t>
            </a:r>
            <a:r>
              <a:rPr lang="de-DE" sz="1400" i="1" dirty="0">
                <a:latin typeface="Times New Roman" pitchFamily="18" charset="0"/>
                <a:cs typeface="Times New Roman" pitchFamily="18" charset="0"/>
              </a:rPr>
              <a:t>х10</a:t>
            </a:r>
            <a:r>
              <a:rPr lang="de-DE" sz="1400" i="1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de-DE" sz="1400" i="1" dirty="0">
                <a:latin typeface="Times New Roman" pitchFamily="18" charset="0"/>
                <a:cs typeface="Times New Roman" pitchFamily="18" charset="0"/>
              </a:rPr>
              <a:t>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через 2 дня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лейкоцитоз до 20,4</a:t>
            </a:r>
            <a:r>
              <a:rPr lang="de-DE" sz="1400" i="1" dirty="0" smtClean="0">
                <a:latin typeface="Times New Roman" pitchFamily="18" charset="0"/>
                <a:cs typeface="Times New Roman" pitchFamily="18" charset="0"/>
              </a:rPr>
              <a:t>х10</a:t>
            </a:r>
            <a:r>
              <a:rPr lang="de-DE" sz="1400" i="1" baseline="30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de-DE" sz="1400" i="1" dirty="0" smtClean="0">
                <a:latin typeface="Times New Roman" pitchFamily="18" charset="0"/>
                <a:cs typeface="Times New Roman" pitchFamily="18" charset="0"/>
              </a:rPr>
              <a:t>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БАК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-СРБ 3.06.17г-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350мг 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мл;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СМЖ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от 03.06.17г: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мутная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высокий белок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1,3г/л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нейтрофильный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пллеоцитоз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5632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клеток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(82%); повышена уровень глюкозы </a:t>
            </a:r>
            <a:r>
              <a:rPr lang="ru-RU" sz="14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ммоль/л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реакция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Панди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– слабо положительная.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Бак. посев СМЖ от 03.06.17г  № 93-  обнаружен   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Neisseria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b="1" i="1" dirty="0" err="1" smtClean="0">
                <a:latin typeface="Times New Roman" pitchFamily="18" charset="0"/>
                <a:cs typeface="Times New Roman" pitchFamily="18" charset="0"/>
              </a:rPr>
              <a:t>meningitidis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гр. В,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чувствительная  к   пенициллину,  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цефазолину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цефтазидиму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цефепиму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меронему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имепенему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левомицетину.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ЯМРТ головного мозга от 07.06.17г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признаков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объёмных и очаговых изменений головного мозга не выявлено.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Консультация невропатолога от 04.06.17г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Спастический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тетрапарез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средней степени тяжести.</a:t>
            </a:r>
          </a:p>
          <a:p>
            <a:endParaRPr lang="ru-RU" sz="1300" i="1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31235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95937" y="295214"/>
            <a:ext cx="4968552" cy="1500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Менингококковая инфекция,  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генерализованная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форма,  </a:t>
            </a:r>
            <a:r>
              <a:rPr lang="kk-KZ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менингоэнцефалит, вызванный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Neisseriae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meningitidis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 В,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тяжёлой степени  тяжести (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подтверждённый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13934"/>
            <a:ext cx="2916988" cy="148167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диагноз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088804" y="865392"/>
            <a:ext cx="720080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877531" y="3497961"/>
            <a:ext cx="489533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580682" y="2742603"/>
            <a:ext cx="431478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78599" y="2309237"/>
            <a:ext cx="2950891" cy="120032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Исход: Ребенок выписан с улучшением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879078"/>
            <a:ext cx="878687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рекомендациям, ребенок после выписки, был обследован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сурдологом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наличие снижения слуха.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Обнаружена двусторонняя НСТ 3-4 степени без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оссификации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улитки. Проведена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кохлеарная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имплантация в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по квоте.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операции 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около 5 -</a:t>
            </a:r>
            <a:r>
              <a:rPr lang="ru-RU" sz="2400" b="1" u="sng" dirty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2400" b="1" u="sng" dirty="0" err="1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u="sng" dirty="0">
              <a:solidFill>
                <a:srgbClr val="D1098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844" y="2204865"/>
            <a:ext cx="5437838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находился в стационаре 20 дней, получал АБТ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Пенициллин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№1и 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№10. 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5164964">
            <a:off x="3881728" y="1755353"/>
            <a:ext cx="37975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3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ya\Downloads\Шокоева ЗВОАЭ (03.10.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33833"/>
            <a:ext cx="7568870" cy="257518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низ 4"/>
          <p:cNvSpPr/>
          <p:nvPr/>
        </p:nvSpPr>
        <p:spPr>
          <a:xfrm>
            <a:off x="841264" y="242708"/>
            <a:ext cx="7532910" cy="1019543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ОАЭ, КСВП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Alya\Downloads\Шокоева КСВП (03.10.1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0" y="3871651"/>
            <a:ext cx="7572428" cy="235745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63" y="6021288"/>
            <a:ext cx="8858312" cy="75644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Вакцинация детей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вакцинауправляемых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инфекций (менингококк, пневмококк, гемофильная палочка)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ОБЪЯЗАТЕЛЬНА!  ПРОТИВОПОКАЗАНИЙ  НЕТ!   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34899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19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318" y="1340768"/>
            <a:ext cx="6744946" cy="230698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Кокрановского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мета-анализа 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назначение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  снижает риск потери слуха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неврологических осложнений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 бактериальном менингите,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вызванный всеми патогенами [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MC,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McIntyre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Prasad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K,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D.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Corticosteroids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acute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bacterial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Cochrane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Database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Syst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Rev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2013;6:CD004405]. </a:t>
            </a:r>
            <a:endParaRPr lang="ru-RU" sz="17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доказано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эффект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 наиболее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эффективным особенно, при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пневмококковом менингите,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затем Н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influenzae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N.meningitidis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72708" y="214290"/>
            <a:ext cx="4963388" cy="1233857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Профилактика НСТ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028" y="3907924"/>
            <a:ext cx="6873236" cy="22573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рекомендации: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ESMID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ISDA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и других руководств: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детям с подозрением на бактериальный менингит,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следует назначать до или во время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применения антибиотиков. Первую дозу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должны ввести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15-30 минут до первой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дозы антибиотиков.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MC,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dexamethasone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adults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meningococcal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6165304"/>
            <a:ext cx="7328375" cy="62602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**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Van de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D.,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Cabellos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C.,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Dzupova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O. ESCMID guideline: diagnosis and treatment of acute bacterial meningitis //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Clin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Microbiol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Infect. – 2016. –                 Vol. 22. – P. 37-62.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MC, van der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A, van de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dexamethasone in adults with meningococcal meningitis.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80" y="7707"/>
            <a:ext cx="1693946" cy="232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7380312" y="1844824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494" y="4581301"/>
            <a:ext cx="1973601" cy="115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:\Users\Lenovo\Downloads\WhatsApp Image 2023-01-25 at 11.06.3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41" y="2494258"/>
            <a:ext cx="2013793" cy="189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8029153" y="5445224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98183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9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</a:t>
            </a:fld>
            <a:endParaRPr lang="en-US" sz="9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4533" y="1433763"/>
            <a:ext cx="5849635" cy="2211261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Важной проблемой больных с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нейросенсорной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тугоухостью является отсутствие эффективного лечения и невозможность восстановления слуха, так как у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пациентов, 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перенесших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БМ, потеря слуха сопровождается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оссификацией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структур внутреннего уха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strike="sngStrike" dirty="0">
                <a:solidFill>
                  <a:srgbClr val="FF0000"/>
                </a:solidFill>
              </a:rPr>
              <a:t> </a:t>
            </a:r>
            <a:endParaRPr lang="kk-KZ" b="1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strike="sngStrike" dirty="0">
              <a:solidFill>
                <a:srgbClr val="FF0000"/>
              </a:solidFill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72708" y="214290"/>
            <a:ext cx="8032976" cy="1233857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тугоухость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435" y="3861048"/>
            <a:ext cx="6126011" cy="2376264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данным Ванде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Бик</a:t>
            </a:r>
            <a:r>
              <a:rPr lang="ru-RU" sz="2000" strike="sngStrik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риск потери слуха при БМ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вызванн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S.рneumoniaе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составляет 22% и 8%-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meningitides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 мнению других авторов у пациентов с БМ 5-35%  развивается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тугоухость (НСТ), из них у 4% пациентов развивается глубокая двусторонняя НСТ. </a:t>
            </a:r>
            <a:endParaRPr lang="ru-RU" sz="2000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1500" b="1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07675" y="6334125"/>
            <a:ext cx="7328375" cy="45720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800" dirty="0" smtClean="0"/>
          </a:p>
          <a:p>
            <a:endParaRPr lang="en-US" sz="800" dirty="0"/>
          </a:p>
          <a:p>
            <a:r>
              <a:rPr lang="en-US" sz="800" dirty="0" smtClean="0"/>
              <a:t>*</a:t>
            </a:r>
            <a:r>
              <a:rPr lang="en-US" sz="800" dirty="0" err="1" smtClean="0"/>
              <a:t>Duan</a:t>
            </a:r>
            <a:r>
              <a:rPr lang="en-US" sz="800" dirty="0" smtClean="0"/>
              <a:t> </a:t>
            </a:r>
            <a:r>
              <a:rPr lang="en-US" sz="800" dirty="0"/>
              <a:t>K., </a:t>
            </a:r>
            <a:r>
              <a:rPr lang="en-US" sz="800" dirty="0" err="1"/>
              <a:t>Guo</a:t>
            </a:r>
            <a:r>
              <a:rPr lang="en-US" sz="800" dirty="0"/>
              <a:t> J., Lei P. Safety and Immunogenicity of Pneumococcal Conjugate Vaccine in Preterm Infants: A Meta-Analysis // Indian J </a:t>
            </a:r>
            <a:r>
              <a:rPr lang="en-US" sz="800" dirty="0" err="1"/>
              <a:t>Pediatr</a:t>
            </a:r>
            <a:r>
              <a:rPr lang="en-US" sz="800" dirty="0"/>
              <a:t>. – 2017. – Vol. 84. – P. 101-110</a:t>
            </a:r>
            <a:r>
              <a:rPr lang="en-US" sz="800" dirty="0" smtClean="0"/>
              <a:t>.</a:t>
            </a:r>
          </a:p>
          <a:p>
            <a:r>
              <a:rPr lang="en-US" sz="800" dirty="0" smtClean="0"/>
              <a:t>**</a:t>
            </a:r>
            <a:r>
              <a:rPr lang="en-US" sz="800" dirty="0"/>
              <a:t>Van de </a:t>
            </a:r>
            <a:r>
              <a:rPr lang="en-US" sz="800" dirty="0" err="1"/>
              <a:t>Beek</a:t>
            </a:r>
            <a:r>
              <a:rPr lang="en-US" sz="800" dirty="0"/>
              <a:t> D., </a:t>
            </a:r>
            <a:r>
              <a:rPr lang="en-US" sz="800" dirty="0" err="1"/>
              <a:t>Cabellos</a:t>
            </a:r>
            <a:r>
              <a:rPr lang="en-US" sz="800" dirty="0"/>
              <a:t> C., </a:t>
            </a:r>
            <a:r>
              <a:rPr lang="en-US" sz="800" dirty="0" err="1"/>
              <a:t>Dzupova</a:t>
            </a:r>
            <a:r>
              <a:rPr lang="en-US" sz="800" dirty="0"/>
              <a:t> O. ESCMID guideline: diagnosis and treatment of acute bacterial meningitis // </a:t>
            </a:r>
            <a:r>
              <a:rPr lang="en-US" sz="800" dirty="0" err="1"/>
              <a:t>Clin</a:t>
            </a:r>
            <a:r>
              <a:rPr lang="en-US" sz="800" dirty="0"/>
              <a:t> </a:t>
            </a:r>
            <a:r>
              <a:rPr lang="en-US" sz="800" dirty="0" err="1"/>
              <a:t>Microbiol</a:t>
            </a:r>
            <a:r>
              <a:rPr lang="en-US" sz="800" dirty="0"/>
              <a:t> Infect. – 2016. –                 Vol. 22. – P. 37-62.</a:t>
            </a:r>
            <a:endParaRPr lang="ru-RU" sz="800" dirty="0"/>
          </a:p>
          <a:p>
            <a:endParaRPr lang="ru-RU" sz="800" dirty="0"/>
          </a:p>
        </p:txBody>
      </p:sp>
      <p:pic>
        <p:nvPicPr>
          <p:cNvPr id="10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552" cy="53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01" y="1709766"/>
            <a:ext cx="2941555" cy="1659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644008" y="2996952"/>
            <a:ext cx="1558438" cy="21602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661" y="4077072"/>
            <a:ext cx="2762627" cy="161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4860032" y="5599984"/>
            <a:ext cx="1558438" cy="21602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7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056679"/>
            <a:ext cx="5328592" cy="244244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1-Пациенты с нарушением слуха в структуре Бактериальных Менингитов составили 7,2%, что соответствует литературным данным. У выявленных пациентов с НСТ в этиологической структуре преобладал пневмококк – 67%  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=4). А у пациентов с диагнозом: «Серозный менингит»  нарушение слуха не было  выявлено. Таким образом, становится очевидным, что дети с БМ  подвергаются высокому риску развития нарушений слуха. </a:t>
            </a: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28596" y="16348"/>
            <a:ext cx="4016488" cy="1040331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 </a:t>
            </a:r>
            <a:endParaRPr lang="ru-RU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533227"/>
            <a:ext cx="5328592" cy="280089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2-Необходимо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акцентировать внимание на риск развития нарушение слуха у детей с Бактериальным менингитом  уже на уровне стационара и начинать профилактику. То есть всем пациентам,  перенесшим Бактериальный Менингит, необходимо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рекомендовать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осмотр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невролога в течение первого года 1 раз в 3 мес., далее 1 раз в 6 месяцев;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осмотр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Лор врача или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сурдолога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 обязательным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аудиологическим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обследованием в течение первого года жизни 1, 2, 3, 6 и 12 месяцев (но не менее 1 раза после первой оценки слуха).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69948" y="6339296"/>
            <a:ext cx="7472391" cy="45720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800" dirty="0" smtClean="0"/>
          </a:p>
          <a:p>
            <a:endParaRPr lang="en-US" sz="800" dirty="0"/>
          </a:p>
          <a:p>
            <a:r>
              <a:rPr lang="en-US" sz="800" i="1" dirty="0" smtClean="0"/>
              <a:t>**</a:t>
            </a:r>
            <a:r>
              <a:rPr lang="en-US" sz="800" i="1" dirty="0"/>
              <a:t>Van de </a:t>
            </a:r>
            <a:r>
              <a:rPr lang="en-US" sz="800" i="1" dirty="0" err="1"/>
              <a:t>Beek</a:t>
            </a:r>
            <a:r>
              <a:rPr lang="en-US" sz="800" i="1" dirty="0"/>
              <a:t> D., </a:t>
            </a:r>
            <a:r>
              <a:rPr lang="en-US" sz="800" i="1" dirty="0" err="1"/>
              <a:t>Cabellos</a:t>
            </a:r>
            <a:r>
              <a:rPr lang="en-US" sz="800" i="1" dirty="0"/>
              <a:t> C., </a:t>
            </a:r>
            <a:r>
              <a:rPr lang="en-US" sz="800" i="1" dirty="0" err="1"/>
              <a:t>Dzupova</a:t>
            </a:r>
            <a:r>
              <a:rPr lang="en-US" sz="800" i="1" dirty="0"/>
              <a:t> O. ESCMID guideline: diagnosis and treatment of acute bacterial meningitis // </a:t>
            </a:r>
            <a:r>
              <a:rPr lang="en-US" sz="800" i="1" dirty="0" err="1"/>
              <a:t>Clin</a:t>
            </a:r>
            <a:r>
              <a:rPr lang="en-US" sz="800" i="1" dirty="0"/>
              <a:t> </a:t>
            </a:r>
            <a:r>
              <a:rPr lang="en-US" sz="800" i="1" dirty="0" err="1"/>
              <a:t>Microbiol</a:t>
            </a:r>
            <a:r>
              <a:rPr lang="en-US" sz="800" i="1" dirty="0"/>
              <a:t> Infect. – 2016. –                 Vol. 22. – P. 37-62.</a:t>
            </a:r>
            <a:endParaRPr lang="ru-RU" sz="800" i="1" dirty="0"/>
          </a:p>
          <a:p>
            <a:r>
              <a:rPr lang="en-US" sz="800" i="1" dirty="0"/>
              <a:t>[</a:t>
            </a:r>
            <a:r>
              <a:rPr lang="en-US" sz="800" i="1" dirty="0" err="1"/>
              <a:t>Heckenberg</a:t>
            </a:r>
            <a:r>
              <a:rPr lang="en-US" sz="800" i="1" dirty="0"/>
              <a:t> SG, </a:t>
            </a:r>
            <a:r>
              <a:rPr lang="en-US" sz="800" i="1" dirty="0" err="1"/>
              <a:t>Brouwer</a:t>
            </a:r>
            <a:r>
              <a:rPr lang="en-US" sz="800" i="1" dirty="0"/>
              <a:t> MC, van der </a:t>
            </a:r>
            <a:r>
              <a:rPr lang="en-US" sz="800" i="1" dirty="0" err="1"/>
              <a:t>Ende</a:t>
            </a:r>
            <a:r>
              <a:rPr lang="en-US" sz="800" i="1" dirty="0"/>
              <a:t> A, van de </a:t>
            </a:r>
            <a:r>
              <a:rPr lang="en-US" sz="800" i="1" dirty="0" err="1"/>
              <a:t>Beek</a:t>
            </a:r>
            <a:r>
              <a:rPr lang="en-US" sz="800" i="1" dirty="0"/>
              <a:t> </a:t>
            </a:r>
            <a:r>
              <a:rPr lang="en-US" sz="800" i="1" dirty="0" err="1"/>
              <a:t>D.Adjunctive</a:t>
            </a:r>
            <a:r>
              <a:rPr lang="en-US" sz="800" i="1" dirty="0"/>
              <a:t> dexamethasone in adults with meningococcal meningitis. </a:t>
            </a:r>
            <a:r>
              <a:rPr lang="ru-RU" sz="800" i="1" dirty="0" err="1"/>
              <a:t>Neurology</a:t>
            </a:r>
            <a:r>
              <a:rPr lang="ru-RU" sz="800" i="1" dirty="0"/>
              <a:t> 2012;79:1563–9]. </a:t>
            </a:r>
          </a:p>
          <a:p>
            <a:r>
              <a:rPr lang="ru-RU" sz="800" b="1" i="1" dirty="0"/>
              <a:t> </a:t>
            </a:r>
            <a:endParaRPr lang="ru-RU" sz="800" i="1" dirty="0"/>
          </a:p>
          <a:p>
            <a:endParaRPr lang="ru-RU" sz="800" dirty="0"/>
          </a:p>
        </p:txBody>
      </p:sp>
      <p:pic>
        <p:nvPicPr>
          <p:cNvPr id="9218" name="Picture 2" descr="C:\Users\Lenovo\Downloads\WhatsApp Image 2023-01-25 at 11.24.4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348"/>
            <a:ext cx="3462227" cy="247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enovo\Downloads\WhatsApp Image 2023-01-25 at 11.25.0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46" y="4629187"/>
            <a:ext cx="3415502" cy="170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Lenovo\Downloads\WhatsApp Image 2023-01-25 at 11.25.2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09" y="2579201"/>
            <a:ext cx="3435330" cy="192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724128" y="1988840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45296" y="3499120"/>
            <a:ext cx="22307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682324" y="5795519"/>
            <a:ext cx="2994132" cy="6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862181" y="6021288"/>
            <a:ext cx="2230743" cy="720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644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6-Диссертационная работа1\АКТ внедре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80783" y="-1049866"/>
            <a:ext cx="6451976" cy="878497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14283" y="116632"/>
            <a:ext cx="6157916" cy="936103"/>
          </a:xfrm>
          <a:prstGeom prst="rect">
            <a:avLst/>
          </a:prstGeom>
          <a:ln w="1587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solidFill>
                  <a:schemeClr val="dk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ранней диагностики и профилактики снижения слуха у детей после перенесенного бактериального менингита.</a:t>
            </a:r>
            <a:endParaRPr lang="ru-RU" sz="2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0884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78846" y="1916833"/>
            <a:ext cx="7609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Ð¼Ð°Ð»ÑÑ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99" y="3277244"/>
            <a:ext cx="4056166" cy="268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47668"/>
            <a:ext cx="4083160" cy="27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3630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¾ÑÑÐ¸ÑÐ¸ÐºÐ°ÑÐ¸Ñ ÑÐ»Ð¸Ñ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1"/>
            <a:ext cx="3785004" cy="275251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¾ÑÑÐ¸ÑÐ¸ÐºÐ°ÑÐ¸Ñ ÑÐ»Ð¸ÑÐº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55" y="1916832"/>
            <a:ext cx="4006056" cy="27855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 со стрелкой вниз 3"/>
          <p:cNvSpPr/>
          <p:nvPr/>
        </p:nvSpPr>
        <p:spPr>
          <a:xfrm>
            <a:off x="323529" y="214291"/>
            <a:ext cx="8352926" cy="910453"/>
          </a:xfrm>
          <a:prstGeom prst="downArrowCallout">
            <a:avLst>
              <a:gd name="adj1" fmla="val 29324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Развитие </a:t>
            </a:r>
            <a:r>
              <a:rPr lang="ru-RU" sz="3200" b="1" dirty="0" err="1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оссификации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улитки</a:t>
            </a:r>
            <a:endParaRPr lang="ru-RU" b="1" dirty="0">
              <a:solidFill>
                <a:srgbClr val="FF0000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3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424" y="4797152"/>
            <a:ext cx="8846072" cy="15696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	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улитки является патологическим формированием «новой кости» в просвете капсулы лабиринта,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приводящ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стойкой потери слуха. На стадии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формируется костная ткань, которая в первую очередь обнаруживается в базальном завитке, начиная со второго месяца после развития лабиринтита.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Поэтому до формирования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улитки при БМ необходимо в наиболее ранние сроки выявить НСТ, чтобы рекомендовать пациентам КИ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232" y="971686"/>
            <a:ext cx="8486031" cy="83099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Воздействи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эндотоксина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S.pneumоniae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N.meningitidis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H.influenzae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распространени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инфекции во внутреннее ухо через внутренний слуховой проход приводит к тяжелой степени потери слуха (глухоте) на ранней стадии менингита [США, Англия,2016].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31841" y="6381328"/>
            <a:ext cx="5775422" cy="4766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i="1" dirty="0">
                <a:solidFill>
                  <a:schemeClr val="tx1"/>
                </a:solidFill>
                <a:latin typeface="Times New Roman"/>
                <a:ea typeface="Times New Roman"/>
              </a:rPr>
              <a:t>Audiology Clinical Practice Guideline Meningitis // http://www.bcchildrens.ca/Audiology-Site/ Documents/ BCCH _Clinical_Practice_Guideline_for_Audiologists_.pdf. 10.01.2017.</a:t>
            </a:r>
            <a:endParaRPr lang="ru-RU" sz="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611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en-US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Лента лицом вниз 9"/>
          <p:cNvSpPr/>
          <p:nvPr/>
        </p:nvSpPr>
        <p:spPr>
          <a:xfrm>
            <a:off x="683568" y="260648"/>
            <a:ext cx="7488832" cy="936104"/>
          </a:xfrm>
          <a:prstGeom prst="ribbon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1484784"/>
            <a:ext cx="780960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выявить нарушения слуха после перенесенного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бактериального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менингита у детей в зависимости от этиологического агента для  совершенствования ранней диагностики и профилактики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нейросенсорной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тугоухости.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55576" cy="755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Выноска со стрелкой вниз 1"/>
          <p:cNvSpPr/>
          <p:nvPr/>
        </p:nvSpPr>
        <p:spPr>
          <a:xfrm>
            <a:off x="1547664" y="3308633"/>
            <a:ext cx="5400600" cy="720080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dirty="0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9E899C48-6BC6-4C64-920E-299954D03215}"/>
              </a:ext>
            </a:extLst>
          </p:cNvPr>
          <p:cNvSpPr txBox="1">
            <a:spLocks/>
          </p:cNvSpPr>
          <p:nvPr/>
        </p:nvSpPr>
        <p:spPr>
          <a:xfrm>
            <a:off x="887748" y="4028713"/>
            <a:ext cx="7788707" cy="2424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200" dirty="0" smtClean="0"/>
              <a:t> 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этиологическую структуру БМ у детей в возрасте от 1 мес. до 15 лет 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за 2010-2018 гг.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серотипы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N.meningitidis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полногеномного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анализа и выявить  чувствительность к антибиотикам N.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meningitidis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S.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рneumоniae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вакцинальный статус ПКВ13 у детей с пневмококковым  менингитом и оценить клиническое течение менингитов в зависимости от вида возбудителя.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лабораторные показатели системного воспалительного ответа при бактериальных и вирусных менингитах.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обосновать профилактические мероприятия по развитию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нейросенсорной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у детей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перенесенного БМ. </a:t>
            </a:r>
          </a:p>
          <a:p>
            <a:pPr marL="0" indent="0">
              <a:buFont typeface="Arial" pitchFamily="34" charset="0"/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068251"/>
            <a:ext cx="8136905" cy="2350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5125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868" y="2214554"/>
            <a:ext cx="2509859" cy="638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МГДБ №3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1571604" y="2500306"/>
            <a:ext cx="442308" cy="43204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типовой процесс 24"/>
          <p:cNvSpPr/>
          <p:nvPr/>
        </p:nvSpPr>
        <p:spPr>
          <a:xfrm>
            <a:off x="214282" y="1000108"/>
            <a:ext cx="3062144" cy="1500198"/>
          </a:xfrm>
          <a:prstGeom prst="flowChartPredefinedProcess">
            <a:avLst/>
          </a:prstGeom>
          <a:ln w="3175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–дети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1 мес до 14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96)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поступающие в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МГДБ №3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диагнозом: </a:t>
            </a: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«Менингит»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Горизонтальный свиток 25"/>
          <p:cNvSpPr/>
          <p:nvPr/>
        </p:nvSpPr>
        <p:spPr>
          <a:xfrm>
            <a:off x="714348" y="0"/>
            <a:ext cx="7858180" cy="714356"/>
          </a:xfrm>
          <a:prstGeom prst="horizontalScroll">
            <a:avLst/>
          </a:prstGeom>
          <a:solidFill>
            <a:schemeClr val="bg1"/>
          </a:solidFill>
          <a:ln w="28575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МАТЕРИАЛЫ И МЕТОДЫ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Выноска со стрелкой вниз 28"/>
          <p:cNvSpPr/>
          <p:nvPr/>
        </p:nvSpPr>
        <p:spPr>
          <a:xfrm>
            <a:off x="4200449" y="3088683"/>
            <a:ext cx="4714909" cy="918943"/>
          </a:xfrm>
          <a:prstGeom prst="downArrowCallou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7437123" y="485358"/>
            <a:ext cx="442308" cy="42862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86247" y="3981333"/>
            <a:ext cx="3238081" cy="2511223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Общий анализ крови,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Биохимический анализ крови: СРБ;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Цереброспинальная жидкость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Бак. посев ликвора и крови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Нейросонография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 головного мозга, аудиологическое обследование (ОАЭ, КСВП, аудиометрия)</a:t>
            </a:r>
          </a:p>
        </p:txBody>
      </p:sp>
      <p:sp>
        <p:nvSpPr>
          <p:cNvPr id="38" name="Левая фигурная скобка 37"/>
          <p:cNvSpPr/>
          <p:nvPr/>
        </p:nvSpPr>
        <p:spPr>
          <a:xfrm>
            <a:off x="3831881" y="3746328"/>
            <a:ext cx="357158" cy="2071702"/>
          </a:xfrm>
          <a:prstGeom prst="leftBrac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Выгнутая вправо стрелка 38"/>
          <p:cNvSpPr/>
          <p:nvPr/>
        </p:nvSpPr>
        <p:spPr>
          <a:xfrm>
            <a:off x="8595550" y="216313"/>
            <a:ext cx="571472" cy="714380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Выгнутая влево стрелка 39"/>
          <p:cNvSpPr/>
          <p:nvPr/>
        </p:nvSpPr>
        <p:spPr>
          <a:xfrm>
            <a:off x="214282" y="285728"/>
            <a:ext cx="500066" cy="571504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Стрелка вниз 40"/>
          <p:cNvSpPr/>
          <p:nvPr/>
        </p:nvSpPr>
        <p:spPr>
          <a:xfrm rot="16200000">
            <a:off x="3199550" y="1536592"/>
            <a:ext cx="428628" cy="355792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214281" y="2928933"/>
            <a:ext cx="3277731" cy="2214579"/>
          </a:xfrm>
          <a:prstGeom prst="flowChartProcess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Основная группа -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Бактериальный менингит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96)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Пневмококковый менингит 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23)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Менингококковый менингит 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73)</a:t>
            </a:r>
          </a:p>
          <a:p>
            <a:pPr marL="342900" indent="-342900" algn="ctr">
              <a:buAutoNum type="arabicParenR"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3" name="Блок-схема: процесс 42"/>
          <p:cNvSpPr/>
          <p:nvPr/>
        </p:nvSpPr>
        <p:spPr>
          <a:xfrm>
            <a:off x="214282" y="5420986"/>
            <a:ext cx="3277731" cy="1071570"/>
          </a:xfrm>
          <a:prstGeom prst="flowChartProcess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2) Контрольная группа-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Вирусный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менингит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71)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2" descr="Image result for городская детская инфекционная больница аст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928670"/>
            <a:ext cx="2513676" cy="1208675"/>
          </a:xfrm>
          <a:prstGeom prst="rect">
            <a:avLst/>
          </a:prstGeom>
          <a:noFill/>
        </p:spPr>
      </p:pic>
      <p:pic>
        <p:nvPicPr>
          <p:cNvPr id="46" name="Picture 2" descr="http://www.newskaz.ru/images/153/75/15375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454" y="928670"/>
            <a:ext cx="2914546" cy="122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6172554" y="2214554"/>
            <a:ext cx="2971446" cy="638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Назарбаев университет</a:t>
            </a: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5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149" y="4227284"/>
            <a:ext cx="1509209" cy="1866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73609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29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2467" y="225779"/>
            <a:ext cx="7044266" cy="699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Дизайн исследования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7733" y="883066"/>
            <a:ext cx="7349068" cy="568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712788" algn="l"/>
              </a:tabLst>
            </a:pPr>
            <a:endParaRPr lang="kk-KZ" sz="24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  <a:tabLst>
                <a:tab pos="712788" algn="l"/>
              </a:tabLst>
            </a:pPr>
            <a:endParaRPr lang="kk-KZ" sz="24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  <a:tabLst>
                <a:tab pos="7127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Ретроспективное-одномоментное, поперечное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 анализ 623 историй болезни за 2010-2014 годы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7732" y="1840566"/>
            <a:ext cx="7349069" cy="6916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Проводилось -обсервационное, аналитическое,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когортное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исследование.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рекрутинг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пациентов 2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Полногеномный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 </a:t>
            </a:r>
            <a:r>
              <a:rPr lang="en-US" sz="2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N.meningitidis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708" y="758739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8529" y="2820103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3708" y="5250177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61918" y="5026928"/>
            <a:ext cx="7509440" cy="92086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Катамнестическое наблюдение пациентов.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заключался в выявлении осложнений в виде НСТ у детей, перенесших менингит после выписки из стационара в течение 1 года  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=103) .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8770" y="3002835"/>
            <a:ext cx="2974545" cy="7404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Бактериальный менингит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(n=96)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7667" y="3007268"/>
            <a:ext cx="2379134" cy="6603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группа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Вирусный менингит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61917" y="4105039"/>
            <a:ext cx="1898966" cy="46094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 (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23)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845688" y="2531004"/>
            <a:ext cx="400051" cy="4004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576573" y="1451551"/>
            <a:ext cx="540065" cy="36387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887015" y="4105039"/>
            <a:ext cx="1672168" cy="514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73)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57408" y="4037944"/>
            <a:ext cx="2429935" cy="460944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71)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2041524" y="3743334"/>
            <a:ext cx="269876" cy="29461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03927" y="3743333"/>
            <a:ext cx="269876" cy="31896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403440" y="5947795"/>
            <a:ext cx="269876" cy="2589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361918" y="6206729"/>
            <a:ext cx="7560762" cy="39568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Аудиологическое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обследование: ОАЭ, КСВП и тональная аудиометрия.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7468657" y="3667650"/>
            <a:ext cx="269876" cy="30112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6797952" y="2531003"/>
            <a:ext cx="400051" cy="4004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7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8052" y="1700808"/>
            <a:ext cx="7820372" cy="4120416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Впервые в Казахстане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методом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аудиологических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исследований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проспективным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путем выявлено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снижение слуха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11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детей,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перенесших бактериальный менингит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период с 2015 по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годы. </a:t>
            </a:r>
            <a:r>
              <a:rPr lang="ru-RU" sz="28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endParaRPr lang="ru-RU" sz="25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472708" y="214289"/>
            <a:ext cx="8032976" cy="1233857"/>
          </a:xfrm>
          <a:prstGeom prst="downArrowCallou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  <a:endParaRPr lang="ru-RU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0688" cy="62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200131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792088"/>
          </a:xfrm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>
                <a:latin typeface="Constantia" pitchFamily="18" charset="0"/>
              </a:rPr>
              <a:t/>
            </a:r>
            <a:br>
              <a:rPr lang="ru-RU" sz="2800" dirty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>
                <a:latin typeface="Constantia" pitchFamily="18" charset="0"/>
              </a:rPr>
              <a:t/>
            </a:r>
            <a:br>
              <a:rPr lang="ru-RU" sz="2800" dirty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>Показатели </a:t>
            </a:r>
            <a:r>
              <a:rPr lang="ru-RU" sz="2800" dirty="0">
                <a:latin typeface="Constantia" pitchFamily="18" charset="0"/>
              </a:rPr>
              <a:t>детей с нарушением слуха после </a:t>
            </a:r>
            <a:r>
              <a:rPr lang="ru-RU" sz="2800" dirty="0" err="1">
                <a:latin typeface="Constantia" pitchFamily="18" charset="0"/>
              </a:rPr>
              <a:t>перенесенного</a:t>
            </a:r>
            <a:r>
              <a:rPr lang="ru-RU" sz="2800" dirty="0">
                <a:latin typeface="Constantia" pitchFamily="18" charset="0"/>
              </a:rPr>
              <a:t> </a:t>
            </a:r>
            <a:r>
              <a:rPr lang="ru-RU" sz="2800" dirty="0" smtClean="0">
                <a:latin typeface="Constantia" pitchFamily="18" charset="0"/>
              </a:rPr>
              <a:t>БМ</a:t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8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063253"/>
              </p:ext>
            </p:extLst>
          </p:nvPr>
        </p:nvGraphicFramePr>
        <p:xfrm>
          <a:off x="251520" y="1052734"/>
          <a:ext cx="8661827" cy="6025711"/>
        </p:xfrm>
        <a:graphic>
          <a:graphicData uri="http://schemas.openxmlformats.org/drawingml/2006/table">
            <a:tbl>
              <a:tblPr firstRow="1" firstCol="1" bandRow="1"/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9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51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71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9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093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1515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01695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899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Этиология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жалоб на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снижение слуха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выявления НСТ (в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Степень НСТ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оссификации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Заключение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сурдолога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(рекомендации)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лет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 –16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1–2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у сурдолога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1–2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сурдолога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21 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 </a:t>
                      </a:r>
                      <a:r>
                        <a:rPr lang="ru-RU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–4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3–4 степени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9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8310"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степени –2. через 2мес – НСТ 4–2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рекомендовано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слуховое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протезирование</a:t>
                      </a:r>
                      <a:r>
                        <a:rPr lang="ru-RU" sz="1400" kern="1200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4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8310"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4–1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сурдолога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baseline="30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7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мес.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 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3–4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Рекомендовано </a:t>
                      </a:r>
                      <a:r>
                        <a:rPr lang="ru-RU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кохлеарная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имплантация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995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реагирует только на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громко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обращенную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речь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родители заметили снижение слуха во время стационарного лечения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вообще не реагирует на звуки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 есть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 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Инвалидность </a:t>
                      </a:r>
                      <a:r>
                        <a:rPr lang="ru-RU" sz="1400" kern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детства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5)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бинаурально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9655" y="5301208"/>
            <a:ext cx="8856985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9655" y="2780928"/>
            <a:ext cx="8928992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47990" y="152030"/>
            <a:ext cx="8389596" cy="65156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kk-KZ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Клинический пример №1</a:t>
            </a:r>
            <a:endParaRPr lang="ru-RU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4213894" y="945676"/>
            <a:ext cx="285752" cy="1588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83568" y="1124743"/>
            <a:ext cx="7920880" cy="53681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just"/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kk-KZ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 (2016г)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высокой лихорадкой (до 39,8°С), рвотой, выраженным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выбуханием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напряженной пульсацией большого родничка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положительными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менингеальными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симптомами.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больной также отмечалось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сильное беспокойство и отказ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груди.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 развился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судорожный синдром. </a:t>
            </a:r>
          </a:p>
          <a:p>
            <a:pPr algn="just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анамнеза, ребенок недоношенный, второй из двойни, первый ребенок из двойни здоров,  не вакцинирован.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 антибиотики не получал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	Наблюдается у невропатолога по поводу кисты головного мозга.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Жизненно важные показатели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при поступлении: </a:t>
            </a:r>
            <a:r>
              <a:rPr lang="ru-RU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ртериальное давление 96/70мм.рт.ст., температура тела 39.8</a:t>
            </a:r>
            <a:r>
              <a:rPr lang="ru-RU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ЧСС - 200уд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./мин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Уровень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сознания легкое оглушение (14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баллов по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шкале Глазго),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вялый, сонливый, не реагирует на внешние раздражители.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Объективно  показала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гиперемию ротоглотки, ригидность затылочных мышц,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положительный симптом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Брудзинского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Кернига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также левосторонний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птоз.  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По остальным органам и системам без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особенностей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78900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11592</TotalTime>
  <Words>2421</Words>
  <Application>Microsoft Office PowerPoint</Application>
  <PresentationFormat>Экран (4:3)</PresentationFormat>
  <Paragraphs>320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Воздушный 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Показатели детей с нарушением слуха после перенесенного БМ    </vt:lpstr>
      <vt:lpstr>Презентация PowerPoint</vt:lpstr>
      <vt:lpstr>Лабораторные данные пациента</vt:lpstr>
      <vt:lpstr>Клинические данные пациента  (в стационаре)</vt:lpstr>
      <vt:lpstr>Нейросонография и КТ головного мозга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«Астана Медицина Университеті»АҚ</dc:title>
  <dc:creator>XxX</dc:creator>
  <cp:lastModifiedBy>User</cp:lastModifiedBy>
  <cp:revision>782</cp:revision>
  <cp:lastPrinted>2019-06-19T07:57:47Z</cp:lastPrinted>
  <dcterms:created xsi:type="dcterms:W3CDTF">2014-03-27T14:42:23Z</dcterms:created>
  <dcterms:modified xsi:type="dcterms:W3CDTF">2023-01-26T09:55:48Z</dcterms:modified>
</cp:coreProperties>
</file>