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5" r:id="rId2"/>
    <p:sldId id="276" r:id="rId3"/>
    <p:sldId id="343" r:id="rId4"/>
    <p:sldId id="365" r:id="rId5"/>
    <p:sldId id="342" r:id="rId6"/>
    <p:sldId id="285" r:id="rId7"/>
    <p:sldId id="286" r:id="rId8"/>
    <p:sldId id="277" r:id="rId9"/>
    <p:sldId id="278" r:id="rId10"/>
    <p:sldId id="279" r:id="rId11"/>
    <p:sldId id="280" r:id="rId12"/>
    <p:sldId id="321" r:id="rId13"/>
    <p:sldId id="281" r:id="rId14"/>
    <p:sldId id="283" r:id="rId15"/>
    <p:sldId id="282" r:id="rId16"/>
    <p:sldId id="344" r:id="rId17"/>
    <p:sldId id="345" r:id="rId18"/>
    <p:sldId id="348" r:id="rId19"/>
    <p:sldId id="284" r:id="rId20"/>
    <p:sldId id="346" r:id="rId21"/>
    <p:sldId id="363" r:id="rId22"/>
    <p:sldId id="364" r:id="rId23"/>
    <p:sldId id="362" r:id="rId24"/>
    <p:sldId id="349" r:id="rId25"/>
    <p:sldId id="347" r:id="rId26"/>
    <p:sldId id="295" r:id="rId27"/>
    <p:sldId id="308" r:id="rId28"/>
    <p:sldId id="350" r:id="rId29"/>
    <p:sldId id="351" r:id="rId30"/>
    <p:sldId id="352" r:id="rId31"/>
    <p:sldId id="353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30" r:id="rId40"/>
    <p:sldId id="332" r:id="rId41"/>
    <p:sldId id="331" r:id="rId42"/>
    <p:sldId id="333" r:id="rId43"/>
    <p:sldId id="334" r:id="rId44"/>
    <p:sldId id="336" r:id="rId45"/>
    <p:sldId id="335" r:id="rId46"/>
    <p:sldId id="337" r:id="rId4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8"/>
    <p:restoredTop sz="95846"/>
  </p:normalViewPr>
  <p:slideViewPr>
    <p:cSldViewPr snapToGrid="0">
      <p:cViewPr varScale="1">
        <p:scale>
          <a:sx n="85" d="100"/>
          <a:sy n="85" d="100"/>
        </p:scale>
        <p:origin x="208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вялый тетрапарез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A01-CA4A-8071-795E168A2C4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A01-CA4A-8071-795E168A2C4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BA01-CA4A-8071-795E168A2C4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BA01-CA4A-8071-795E168A2C4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A01-CA4A-8071-795E168A2C41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BA01-CA4A-8071-795E168A2C41}"/>
                </c:ext>
              </c:extLst>
            </c:dLbl>
            <c:dLbl>
              <c:idx val="1"/>
              <c:layout>
                <c:manualLayout>
                  <c:x val="-8.7816601320512791E-2"/>
                  <c:y val="8.143302263163729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A01-CA4A-8071-795E168A2C41}"/>
                </c:ext>
              </c:extLst>
            </c:dLbl>
            <c:dLbl>
              <c:idx val="2"/>
              <c:layout>
                <c:manualLayout>
                  <c:x val="-8.6064694697633642E-2"/>
                  <c:y val="2.101497358235801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A01-CA4A-8071-795E168A2C41}"/>
                </c:ext>
              </c:extLst>
            </c:dLbl>
            <c:dLbl>
              <c:idx val="3"/>
              <c:layout>
                <c:manualLayout>
                  <c:x val="-1.7579224058042486E-3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A01-CA4A-8071-795E168A2C41}"/>
                </c:ext>
              </c:extLst>
            </c:dLbl>
            <c:dLbl>
              <c:idx val="4"/>
              <c:layout>
                <c:manualLayout>
                  <c:x val="9.8354593478974225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A01-CA4A-8071-795E168A2C41}"/>
                </c:ext>
              </c:extLst>
            </c:dLbl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ПНП</c:v>
                </c:pt>
                <c:pt idx="1">
                  <c:v>гипоК+</c:v>
                </c:pt>
                <c:pt idx="2">
                  <c:v>миелопатия</c:v>
                </c:pt>
                <c:pt idx="3">
                  <c:v>миастенический криз</c:v>
                </c:pt>
                <c:pt idx="4">
                  <c:v>миозит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86</c:v>
                </c:pt>
                <c:pt idx="1">
                  <c:v>6</c:v>
                </c:pt>
                <c:pt idx="2">
                  <c:v>5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01-CA4A-8071-795E168A2C41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ПНП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468-164F-939B-E9BD97D42E22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2468-164F-939B-E9BD97D42E22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468-164F-939B-E9BD97D42E22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2468-164F-939B-E9BD97D42E22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2468-164F-939B-E9BD97D42E22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2-2468-164F-939B-E9BD97D42E22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2468-164F-939B-E9BD97D42E22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2468-164F-939B-E9BD97D42E22}"/>
                </c:ext>
              </c:extLst>
            </c:dLbl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СГБ</c:v>
                </c:pt>
                <c:pt idx="1">
                  <c:v>порфирия</c:v>
                </c:pt>
                <c:pt idx="2">
                  <c:v>васкулиты</c:v>
                </c:pt>
                <c:pt idx="3">
                  <c:v>другие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69</c:v>
                </c:pt>
                <c:pt idx="1">
                  <c:v>5</c:v>
                </c:pt>
                <c:pt idx="2">
                  <c:v>4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68-164F-939B-E9BD97D42E22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895F95-B59A-1B88-AC79-B1558E283A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5178F3C-3356-D331-F786-96EEE3E615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4CD1F2-E2B7-6978-9DA2-D3C30C2F5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4994-3819-3544-8261-0410AFA04FF1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E6D73C-1E95-5F87-BF5B-BB5E1DEE2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11FB75-EAA2-7411-0BF1-9684AA0DB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5836-C535-3044-8A0B-C84D8AAFC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934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D9E288-BD86-780A-5FF8-AE2B55624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AC81C60-BC58-3DEE-BD1F-4059226CAA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F3986B-438B-ED5E-3B7D-EFCB51414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4994-3819-3544-8261-0410AFA04FF1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354FBD-E002-49AD-7FD9-6095324C4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305829-17E9-B081-2C8E-21A978B2A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5836-C535-3044-8A0B-C84D8AAFC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363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BA91310-D579-E174-120C-67D06A1E2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6C9A65-253F-5269-158E-E50AEE6576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819FFD-1585-13FA-44B1-4E543EF06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4994-3819-3544-8261-0410AFA04FF1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8920B3-A168-41BF-2F80-21E495F4D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2A3CC0-5DA4-8B0C-5785-A8A469976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5836-C535-3044-8A0B-C84D8AAFC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330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380507-9275-9B17-39FC-F803E59F5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5D5B10-A7A6-C36E-CEB1-0F29A5BE1F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39384C-0E79-0B8B-AD45-A6367C15C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4994-3819-3544-8261-0410AFA04FF1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844E37-8C95-641C-DF96-23894520A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B87C76-0B49-EAA1-1E47-C600EBC5C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5836-C535-3044-8A0B-C84D8AAFC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494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06E660-FBAE-7588-7A7A-402FFDEE2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781A87-48A4-6285-B09F-84D39F1212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DEB515-38B3-8FA3-D015-43760E3DB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4994-3819-3544-8261-0410AFA04FF1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1E9CB1-CAAB-B498-E995-A423D23F5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4A2139-42C8-4727-85CE-20AA6EEFE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5836-C535-3044-8A0B-C84D8AAFC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218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F8D660-D810-7D7D-6F90-2180723ED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97D3BB-68B3-F567-7AD1-2FE598CBF4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004E590-17F1-11C3-06E3-D2A8FE41D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AF5252-9757-A5A0-B526-6E8E18A44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4994-3819-3544-8261-0410AFA04FF1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690D37-8BA6-7981-A9D4-CC92331C2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D6D38C4-3D06-4352-38FA-2B647DAC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5836-C535-3044-8A0B-C84D8AAFC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060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2DC716-ED9C-0E5B-A481-3742B0B04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67FE489-7722-EC87-E1D2-EC7BBCD59F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FD9D4B9-6B09-0A88-95A6-EE8221F7F7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6760FB-0311-C248-5346-83A0501F2B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DB7A52C-6FD8-8531-99FA-0756E5CFB6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AB2CDBC-0E7E-B43F-B1B8-5F066FF6B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4994-3819-3544-8261-0410AFA04FF1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4875F2-A700-C40A-0BAC-C26F7625D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6C3723B-18C8-EAC1-7A68-B74DB68C8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5836-C535-3044-8A0B-C84D8AAFC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384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95BF5-D07F-B7BA-F197-4D364FFD3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30F988C-94FE-B72D-129B-1F81C5D67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4994-3819-3544-8261-0410AFA04FF1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C370C60-8434-249E-1C4F-0056B36B8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BC7BB32-9143-6F99-8FF7-B5480C798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5836-C535-3044-8A0B-C84D8AAFC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54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6C6A8E2-7418-FA75-A595-7FEB2F743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4994-3819-3544-8261-0410AFA04FF1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2A875C0-3BD0-D7DB-36C3-0C01257FC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22F0391-3437-7A89-AD55-09816F9B1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5836-C535-3044-8A0B-C84D8AAFC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800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3D4D42-9D46-0F8C-0B92-D9720FF60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2DFC02-BC90-4261-6F73-FA43E5369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5AF0B53-EF2A-5785-5E8C-63A0C1B43E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572BCB-953D-FF43-5133-B01DE5E19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4994-3819-3544-8261-0410AFA04FF1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8B5ED3F-3CA6-4B19-8D71-92BCE3607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DD3DC5D-6077-A165-43E0-F404D48F2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5836-C535-3044-8A0B-C84D8AAFC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41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90394B-4E6A-DA25-6261-07ABCBF89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8F28FF0-DA34-B02B-F9BD-7711752B76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E9F51C0-CC50-97A6-BE2C-58D719F694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603F957-E068-C666-CBBF-DC006A9C0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4994-3819-3544-8261-0410AFA04FF1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868940-FBB8-977B-2B50-0D86EF439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D0022C1-8E44-7292-717D-DBE49E94C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5836-C535-3044-8A0B-C84D8AAFC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693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4C12A1-5607-33D6-CDF6-3B29AE349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3685E4-F503-1DD3-33F2-3DAAA79BDC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0FC19B-CE5F-C423-ABDE-EAA22D8495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A4994-3819-3544-8261-0410AFA04FF1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6BA4CA-1FE1-0947-F2CA-6E40922193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4B462B-8B2C-9845-FDFE-A557A38D66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55836-C535-3044-8A0B-C84D8AAFC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68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ptodate.com/contents/covid-19-adenovirus-vector-vaccines-united-states-and-canada-authorized-for-use-drug-information?topicRef=5172&amp;source=see_link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101090" y="236291"/>
            <a:ext cx="9989820" cy="17526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ультидисциплинарный семинар с международным участием </a:t>
            </a:r>
            <a:r>
              <a:rPr lang="ru-RU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Нейроинфекции</a:t>
            </a:r>
            <a:r>
              <a:rPr lang="ru-RU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vs</a:t>
            </a:r>
            <a:r>
              <a:rPr lang="ru-RU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аутоиммунные заболевания нервной системы: вопросы диагностики и ведения»</a:t>
            </a:r>
            <a:endParaRPr lang="ru-R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1800" dirty="0">
              <a:latin typeface="Palatino" pitchFamily="2" charset="0"/>
              <a:ea typeface="Palatino" pitchFamily="2" charset="0"/>
              <a:cs typeface="Didot" panose="02000503000000020003" pitchFamily="2" charset="-79"/>
            </a:endParaRPr>
          </a:p>
          <a:p>
            <a:pPr marL="0" indent="0" algn="ctr">
              <a:buNone/>
            </a:pPr>
            <a:endParaRPr lang="ru-RU" sz="1800" dirty="0">
              <a:latin typeface="Palatino" pitchFamily="2" charset="0"/>
              <a:ea typeface="Palatino" pitchFamily="2" charset="0"/>
              <a:cs typeface="Didot" panose="02000503000000020003" pitchFamily="2" charset="-79"/>
            </a:endParaRPr>
          </a:p>
          <a:p>
            <a:pPr marL="0" indent="0" algn="ctr">
              <a:buNone/>
            </a:pPr>
            <a:endParaRPr lang="ru-RU" sz="2400" dirty="0">
              <a:latin typeface="Palatino" pitchFamily="2" charset="0"/>
              <a:ea typeface="Palatino" pitchFamily="2" charset="0"/>
            </a:endParaRPr>
          </a:p>
          <a:p>
            <a:pPr marL="0" indent="0" algn="ctr">
              <a:buNone/>
            </a:pPr>
            <a:endParaRPr lang="ru-RU" sz="2400" dirty="0">
              <a:latin typeface="Palatino" pitchFamily="2" charset="0"/>
              <a:ea typeface="Palatino" pitchFamily="2" charset="0"/>
            </a:endParaRPr>
          </a:p>
          <a:p>
            <a:pPr marL="0" indent="0" algn="ctr">
              <a:buNone/>
            </a:pPr>
            <a:r>
              <a:rPr lang="ru-RU" sz="3600" dirty="0">
                <a:ea typeface="Palatino" pitchFamily="2" charset="0"/>
              </a:rPr>
              <a:t>Острые полинейропатии у детей</a:t>
            </a:r>
            <a:endParaRPr lang="ru-RU" sz="3600" b="1" dirty="0">
              <a:solidFill>
                <a:srgbClr val="C00000"/>
              </a:solidFill>
              <a:ea typeface="Palatino" pitchFamily="2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000" b="1" dirty="0">
              <a:ea typeface="Palatino" pitchFamily="2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b="1" dirty="0">
                <a:ea typeface="Palatino" pitchFamily="2" charset="0"/>
                <a:cs typeface="Times New Roman" pitchFamily="18" charset="0"/>
              </a:rPr>
              <a:t>Козырева Анастасия Андреевна</a:t>
            </a:r>
          </a:p>
          <a:p>
            <a:pPr marL="0" indent="0" algn="ctr">
              <a:buNone/>
            </a:pPr>
            <a:r>
              <a:rPr lang="ru-RU" sz="1800" dirty="0">
                <a:ea typeface="Palatino" pitchFamily="2" charset="0"/>
                <a:cs typeface="Times New Roman" pitchFamily="18" charset="0"/>
              </a:rPr>
              <a:t>Врач-невролог, ассистент кафедры </a:t>
            </a:r>
          </a:p>
          <a:p>
            <a:pPr marL="0" indent="0" algn="ctr">
              <a:buNone/>
            </a:pPr>
            <a:r>
              <a:rPr lang="ru-RU" sz="1800" dirty="0">
                <a:ea typeface="Palatino" pitchFamily="2" charset="0"/>
                <a:cs typeface="Didot" panose="02000503000000020003" pitchFamily="2" charset="-79"/>
              </a:rPr>
              <a:t>ФГАОУ ВО РНИМУ им. Н. И. Пирогова </a:t>
            </a:r>
          </a:p>
          <a:p>
            <a:pPr marL="0" indent="0" algn="ctr">
              <a:buNone/>
            </a:pPr>
            <a:endParaRPr lang="ru-RU" sz="2400" b="1" dirty="0">
              <a:solidFill>
                <a:srgbClr val="C00000"/>
              </a:solidFill>
              <a:ea typeface="Palatino" pitchFamily="2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en-US" sz="2400" b="1" dirty="0">
              <a:solidFill>
                <a:srgbClr val="C00000"/>
              </a:solidFill>
              <a:latin typeface="Palatino" pitchFamily="2" charset="0"/>
              <a:ea typeface="Palatino" pitchFamily="2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400" b="1" dirty="0">
              <a:solidFill>
                <a:srgbClr val="C00000"/>
              </a:solidFill>
              <a:latin typeface="Palatino" pitchFamily="2" charset="0"/>
              <a:ea typeface="Palatino" pitchFamily="2" charset="0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2439F0-87AE-CCBE-2089-8118E35A8FBE}"/>
              </a:ext>
            </a:extLst>
          </p:cNvPr>
          <p:cNvSpPr txBox="1"/>
          <p:nvPr/>
        </p:nvSpPr>
        <p:spPr>
          <a:xfrm>
            <a:off x="4693734" y="6383703"/>
            <a:ext cx="3164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ea typeface="Palatino" pitchFamily="2" charset="0"/>
              </a:rPr>
              <a:t>Астана, 25-27 января 2023г.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04E49E28-4D8C-531D-CC2F-B3E3321F7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89631"/>
            <a:ext cx="586173" cy="638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B786530-1063-80E0-9941-20B9BC3E08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750" y="144144"/>
            <a:ext cx="929640" cy="92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84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71D58530-99B7-087C-C02C-37F4373AD2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4616" y="1606257"/>
            <a:ext cx="5821384" cy="4351338"/>
          </a:xfrm>
        </p:spPr>
      </p:pic>
      <p:sp>
        <p:nvSpPr>
          <p:cNvPr id="7" name="Стрелка вниз 6">
            <a:extLst>
              <a:ext uri="{FF2B5EF4-FFF2-40B4-BE49-F238E27FC236}">
                <a16:creationId xmlns:a16="http://schemas.microsoft.com/office/drawing/2014/main" id="{01E9E2BD-DB28-C3EB-838D-96F61D645740}"/>
              </a:ext>
            </a:extLst>
          </p:cNvPr>
          <p:cNvSpPr/>
          <p:nvPr/>
        </p:nvSpPr>
        <p:spPr>
          <a:xfrm>
            <a:off x="2117558" y="602601"/>
            <a:ext cx="208547" cy="10447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низ 8">
            <a:extLst>
              <a:ext uri="{FF2B5EF4-FFF2-40B4-BE49-F238E27FC236}">
                <a16:creationId xmlns:a16="http://schemas.microsoft.com/office/drawing/2014/main" id="{184E76C3-29E6-29C4-D2A6-E42575BCF724}"/>
              </a:ext>
            </a:extLst>
          </p:cNvPr>
          <p:cNvSpPr/>
          <p:nvPr/>
        </p:nvSpPr>
        <p:spPr>
          <a:xfrm>
            <a:off x="5205663" y="1207250"/>
            <a:ext cx="208547" cy="10447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65C4637-5AD7-CE72-C9E3-B7F5C09BA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397" y="1844758"/>
            <a:ext cx="5303987" cy="4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20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2C82C2-3FEB-0CE2-71FF-E80D45D32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402" y="16042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+mn-lt"/>
              </a:rPr>
              <a:t>Этиология и патогенез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405E5D-4EB1-7B2A-7971-D8DB13425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0587" y="1795127"/>
            <a:ext cx="4475748" cy="3917449"/>
          </a:xfrm>
        </p:spPr>
        <p:txBody>
          <a:bodyPr/>
          <a:lstStyle/>
          <a:p>
            <a:r>
              <a:rPr lang="ru-RU" dirty="0"/>
              <a:t>Механизм молекулярной мимикрии – </a:t>
            </a:r>
            <a:r>
              <a:rPr lang="en-US" dirty="0"/>
              <a:t>Campylobacter </a:t>
            </a:r>
            <a:r>
              <a:rPr lang="en-US" dirty="0" err="1"/>
              <a:t>jejuni</a:t>
            </a:r>
            <a:r>
              <a:rPr lang="en-US" dirty="0"/>
              <a:t> </a:t>
            </a:r>
            <a:endParaRPr lang="ru-RU" dirty="0"/>
          </a:p>
          <a:p>
            <a:r>
              <a:rPr lang="ru-RU" dirty="0"/>
              <a:t>Формирование антител к </a:t>
            </a:r>
            <a:r>
              <a:rPr lang="ru-RU" dirty="0" err="1"/>
              <a:t>ганглиозидам</a:t>
            </a:r>
            <a:r>
              <a:rPr lang="ru-RU" dirty="0"/>
              <a:t> (в т.ч. </a:t>
            </a:r>
            <a:r>
              <a:rPr lang="en-US" dirty="0"/>
              <a:t>GM1, GD1a, GQ1b</a:t>
            </a:r>
            <a:r>
              <a:rPr lang="ru-RU" dirty="0"/>
              <a:t>)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F904F29-5FF9-860F-E28C-58D198C964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91"/>
          <a:stretch/>
        </p:blipFill>
        <p:spPr bwMode="auto">
          <a:xfrm>
            <a:off x="375402" y="1137401"/>
            <a:ext cx="6403975" cy="5459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A8626F-2392-7D8A-1571-1F8FED4AFBA7}"/>
              </a:ext>
            </a:extLst>
          </p:cNvPr>
          <p:cNvSpPr txBox="1"/>
          <p:nvPr/>
        </p:nvSpPr>
        <p:spPr>
          <a:xfrm>
            <a:off x="8775032" y="6135317"/>
            <a:ext cx="3834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0" i="0" strike="noStrike" dirty="0">
                <a:effectLst/>
              </a:rPr>
              <a:t>E. Wijdicks, C. Klein</a:t>
            </a:r>
          </a:p>
          <a:p>
            <a:r>
              <a:rPr lang="fr-FR" i="0" strike="noStrike" dirty="0">
                <a:effectLst/>
              </a:rPr>
              <a:t>Guillain‐Barré Syndrome</a:t>
            </a:r>
            <a:r>
              <a:rPr lang="ru-RU" i="0" strike="noStrike" dirty="0">
                <a:effectLst/>
              </a:rPr>
              <a:t>, 2017</a:t>
            </a:r>
            <a:endParaRPr lang="fr-FR" i="0" strike="noStrike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0833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5AD17B-5E4E-A3F6-1655-FE37CBD3C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63" y="720104"/>
            <a:ext cx="3923229" cy="541779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A7660FC-EA5D-5414-1752-08CA421DC0BC}"/>
              </a:ext>
            </a:extLst>
          </p:cNvPr>
          <p:cNvSpPr/>
          <p:nvPr/>
        </p:nvSpPr>
        <p:spPr>
          <a:xfrm>
            <a:off x="1684845" y="6304002"/>
            <a:ext cx="188346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B. van den Berg et al, 2014 </a:t>
            </a:r>
          </a:p>
          <a:p>
            <a:endParaRPr lang="en-US" dirty="0">
              <a:latin typeface="Palatino" pitchFamily="2" charset="0"/>
              <a:ea typeface="Palatino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FC7E7A4-EA46-10E2-019B-D819AEB5A6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344" y="1359217"/>
            <a:ext cx="5936615" cy="413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57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9D415D-5AB5-D20C-091B-11294249A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latin typeface="+mn-lt"/>
              </a:rPr>
              <a:t>Клиническая картина при СГБ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FB3783-4421-B6B0-DFC1-B19A06E0A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5356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Острая сенсомоторная нейропатия – до 85</a:t>
            </a:r>
            <a:r>
              <a:rPr lang="en-US" dirty="0"/>
              <a:t>%</a:t>
            </a:r>
            <a:r>
              <a:rPr lang="ru-RU" dirty="0"/>
              <a:t> случаев</a:t>
            </a:r>
          </a:p>
          <a:p>
            <a:r>
              <a:rPr lang="ru-RU" dirty="0"/>
              <a:t>Острая воспалительная демиелинизирующая полинейропатия (ОВДП)</a:t>
            </a:r>
          </a:p>
          <a:p>
            <a:r>
              <a:rPr lang="ru-RU" dirty="0"/>
              <a:t>Острая аксональная сенсомоторная нейропатия (ОМСАН)</a:t>
            </a:r>
          </a:p>
        </p:txBody>
      </p:sp>
    </p:spTree>
    <p:extLst>
      <p:ext uri="{BB962C8B-B14F-4D97-AF65-F5344CB8AC3E}">
        <p14:creationId xmlns:p14="http://schemas.microsoft.com/office/powerpoint/2010/main" val="3870197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D309CF-08F5-DDB9-F382-2825F9442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Другие варианты СГБ</a:t>
            </a:r>
          </a:p>
        </p:txBody>
      </p:sp>
      <p:pic>
        <p:nvPicPr>
          <p:cNvPr id="5" name="Объект 4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EE19D75C-1B55-47D6-456B-2CCA55010D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7011" y="1690688"/>
            <a:ext cx="10515600" cy="4003892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871B86-2565-267A-8BB8-5A4269937361}"/>
              </a:ext>
            </a:extLst>
          </p:cNvPr>
          <p:cNvSpPr txBox="1"/>
          <p:nvPr/>
        </p:nvSpPr>
        <p:spPr>
          <a:xfrm>
            <a:off x="6272463" y="6128084"/>
            <a:ext cx="5710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b="0" i="1" dirty="0">
                <a:effectLst/>
                <a:latin typeface="ITCSymbolStd"/>
              </a:rPr>
              <a:t>Sonja E. Leonhard , Melissa R. </a:t>
            </a:r>
            <a:r>
              <a:rPr lang="fr-FR" sz="1800" b="0" i="1" dirty="0" err="1">
                <a:effectLst/>
                <a:latin typeface="ITCSymbolStd"/>
              </a:rPr>
              <a:t>Mandarakas</a:t>
            </a:r>
            <a:r>
              <a:rPr lang="fr-FR" sz="1800" b="0" i="1" dirty="0">
                <a:effectLst/>
                <a:latin typeface="ITCSymbolStd"/>
              </a:rPr>
              <a:t>. </a:t>
            </a:r>
            <a:r>
              <a:rPr lang="fr-FR" sz="1800" b="0" dirty="0" err="1">
                <a:effectLst/>
                <a:latin typeface="ITCSymbolStd"/>
              </a:rPr>
              <a:t>Diagnosis</a:t>
            </a:r>
            <a:r>
              <a:rPr lang="fr-FR" sz="1800" b="0" dirty="0">
                <a:effectLst/>
                <a:latin typeface="ITCSymbolStd"/>
              </a:rPr>
              <a:t> and management of Guillain–Barré syndrome in </a:t>
            </a:r>
            <a:r>
              <a:rPr lang="fr-FR" sz="1800" b="0" dirty="0" err="1">
                <a:effectLst/>
                <a:latin typeface="ITCSymbolStd"/>
              </a:rPr>
              <a:t>ten</a:t>
            </a:r>
            <a:r>
              <a:rPr lang="fr-FR" sz="1800" b="0" dirty="0">
                <a:effectLst/>
                <a:latin typeface="ITCSymbolStd"/>
              </a:rPr>
              <a:t> </a:t>
            </a:r>
            <a:r>
              <a:rPr lang="fr-FR" sz="1800" b="0" dirty="0" err="1">
                <a:effectLst/>
                <a:latin typeface="ITCSymbolStd"/>
              </a:rPr>
              <a:t>steps</a:t>
            </a:r>
            <a:r>
              <a:rPr lang="fr-FR" sz="1800" b="0" dirty="0">
                <a:effectLst/>
                <a:latin typeface="ITCSymbolStd"/>
              </a:rPr>
              <a:t>, 2019</a:t>
            </a:r>
            <a:endParaRPr lang="fr-FR" dirty="0"/>
          </a:p>
          <a:p>
            <a:endParaRPr lang="fr-FR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A9825B-43DF-388B-6FDB-BC185C37C3F2}"/>
              </a:ext>
            </a:extLst>
          </p:cNvPr>
          <p:cNvSpPr txBox="1"/>
          <p:nvPr/>
        </p:nvSpPr>
        <p:spPr>
          <a:xfrm>
            <a:off x="2711116" y="1538108"/>
            <a:ext cx="946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5-70%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DF6AD7-C3A5-13BA-4F47-51E8B940DEA5}"/>
              </a:ext>
            </a:extLst>
          </p:cNvPr>
          <p:cNvSpPr txBox="1"/>
          <p:nvPr/>
        </p:nvSpPr>
        <p:spPr>
          <a:xfrm>
            <a:off x="5831305" y="1538108"/>
            <a:ext cx="882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1%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20CD71-5DC0-D992-2BDB-773314A97C87}"/>
              </a:ext>
            </a:extLst>
          </p:cNvPr>
          <p:cNvSpPr txBox="1"/>
          <p:nvPr/>
        </p:nvSpPr>
        <p:spPr>
          <a:xfrm>
            <a:off x="9480884" y="1506022"/>
            <a:ext cx="1090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5-25%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2028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внутренний, трусы&#10;&#10;Автоматически созданное описание">
            <a:extLst>
              <a:ext uri="{FF2B5EF4-FFF2-40B4-BE49-F238E27FC236}">
                <a16:creationId xmlns:a16="http://schemas.microsoft.com/office/drawing/2014/main" id="{237BB7A5-A639-D662-D76B-A4A6B6CED5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03" t="2654" r="17464" b="4441"/>
          <a:stretch/>
        </p:blipFill>
        <p:spPr>
          <a:xfrm>
            <a:off x="1604211" y="1304144"/>
            <a:ext cx="8746324" cy="4679561"/>
          </a:xfrm>
        </p:spPr>
      </p:pic>
    </p:spTree>
    <p:extLst>
      <p:ext uri="{BB962C8B-B14F-4D97-AF65-F5344CB8AC3E}">
        <p14:creationId xmlns:p14="http://schemas.microsoft.com/office/powerpoint/2010/main" val="218922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12ADA6-B5BB-0736-0B6A-77CB6E899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заподозрить СГБ?</a:t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70CEB4-4567-A562-EFBC-D813F39641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Font typeface="Symbol" pitchFamily="2" charset="2"/>
              <a:buChar char=""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Быстро прогрессирующая билатеральная слабость в конечностях и/или чувствительные нарушения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Гипо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/арефлексия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Слабость лицевой мускулатуры или бульбарный паралич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Офтальмоплегия и атаксия</a:t>
            </a:r>
          </a:p>
          <a:p>
            <a:pPr marL="0" lvl="0" indent="0">
              <a:buNone/>
            </a:pP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Синдром Гийена-Барре – неотложное состояние, в остром периоде которого невозможно однозначно прогнозировать сценарий событий. Пациенты с подозрением на СГБ любой степени тяжести в остром периоде заболевания нуждаются в госпитализации.</a:t>
            </a:r>
          </a:p>
          <a:p>
            <a:pPr marL="0" lvl="0" indent="0">
              <a:buNone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7962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7CC9E6-A0CE-06B7-2FBE-40083139D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Перевод в ОРИТ:</a:t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1EACE0-00E3-E61A-F22E-85D8567EB1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Стремительное нарастание слабости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Тяжелые вегетативные нарушения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дыхательной недостаточности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Также можно использовать </a:t>
            </a:r>
            <a:r>
              <a:rPr lang="ru-RU" sz="2000" dirty="0" err="1">
                <a:solidFill>
                  <a:srgbClr val="4B4B4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Erasmus</a:t>
            </a:r>
            <a:r>
              <a:rPr lang="ru-RU" sz="2000" dirty="0">
                <a:solidFill>
                  <a:srgbClr val="4B4B4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GBS </a:t>
            </a:r>
            <a:r>
              <a:rPr lang="ru-RU" sz="2000" dirty="0" err="1">
                <a:solidFill>
                  <a:srgbClr val="4B4B4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Respiratory</a:t>
            </a:r>
            <a:r>
              <a:rPr lang="ru-RU" sz="2000" dirty="0">
                <a:solidFill>
                  <a:srgbClr val="4B4B4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err="1">
                <a:solidFill>
                  <a:srgbClr val="4B4B4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Insufficiency</a:t>
            </a:r>
            <a:r>
              <a:rPr lang="ru-RU" sz="2000" dirty="0">
                <a:solidFill>
                  <a:srgbClr val="4B4B4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err="1">
                <a:solidFill>
                  <a:srgbClr val="4B4B4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Score</a:t>
            </a:r>
            <a:r>
              <a:rPr lang="ru-RU" sz="2000" dirty="0">
                <a:solidFill>
                  <a:srgbClr val="4B4B4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(EGRIS)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&gt;4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52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0FE3D9-7E62-E514-E9A8-22895F0AF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Диагностика СГБ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969A3F-1690-92C6-0318-57FA63655A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Клиническая картина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Общий анализ ликвора – повышение белка в ЦСЖ (максимально на 2-3 неделе болезни)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Определение антител к </a:t>
            </a:r>
            <a:r>
              <a:rPr lang="ru-RU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ганглиозидам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(информативно на 1-2 неделе болезни)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ЭМГ – единого протокола нет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Нейровизуализация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МРТ сплетений, СМ и корешков, ГМ +КУ, УЗИ периферических нервов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604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59C472-E836-5401-9ACE-1A0D61D46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27AA2F6-3A23-3EB2-00D1-581E3AEC00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5107" y="1690688"/>
            <a:ext cx="7361786" cy="4124047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A6DF4BA-3BEA-BD22-C6D8-B11AEFD785C7}"/>
              </a:ext>
            </a:extLst>
          </p:cNvPr>
          <p:cNvSpPr txBox="1"/>
          <p:nvPr/>
        </p:nvSpPr>
        <p:spPr>
          <a:xfrm>
            <a:off x="9609221" y="6308209"/>
            <a:ext cx="2582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Pieter A van </a:t>
            </a:r>
            <a:r>
              <a:rPr lang="en-US" dirty="0" err="1"/>
              <a:t>Doorn</a:t>
            </a:r>
            <a:r>
              <a:rPr lang="en-US" dirty="0"/>
              <a:t>, 2008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0895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89BC339-AE85-E78A-6188-E18F439EFF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0083"/>
            <a:ext cx="10515600" cy="4351338"/>
          </a:xfrm>
        </p:spPr>
        <p:txBody>
          <a:bodyPr>
            <a:normAutofit fontScale="92500"/>
          </a:bodyPr>
          <a:lstStyle/>
          <a:p>
            <a:r>
              <a:rPr lang="ru-RU" dirty="0"/>
              <a:t>Классификация острых полинейропатий </a:t>
            </a:r>
          </a:p>
          <a:p>
            <a:r>
              <a:rPr lang="ru-RU" dirty="0"/>
              <a:t>Критерии диагностики</a:t>
            </a:r>
          </a:p>
          <a:p>
            <a:r>
              <a:rPr lang="ru-RU" dirty="0"/>
              <a:t>ЭМГ как основной </a:t>
            </a:r>
            <a:r>
              <a:rPr lang="ru-RU" dirty="0" err="1"/>
              <a:t>параклинический</a:t>
            </a:r>
            <a:r>
              <a:rPr lang="ru-RU" dirty="0"/>
              <a:t> метод диагностики: какие вопросы задать нейрофизиологу?</a:t>
            </a:r>
          </a:p>
          <a:p>
            <a:r>
              <a:rPr lang="ru-RU" dirty="0"/>
              <a:t>Тактика ведения пациента с острой воспалительной полинейропатией: 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препараты первого выбора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как и когда оценивать эффективность проводимой терапии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дальнейшее наблюдение за пациентом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вопросы вакцинации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4156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C8F7CB-C01D-262D-A8EB-3A3D74D85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Диагностические критерии (</a:t>
            </a:r>
            <a:r>
              <a:rPr lang="en-US" sz="4000" dirty="0"/>
              <a:t>NINDS</a:t>
            </a:r>
            <a:r>
              <a:rPr lang="ru-RU" sz="4000" dirty="0"/>
              <a:t>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C93199-87DA-8CBB-EB59-4522CD4430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>
                <a:effectLst/>
                <a:ea typeface="Times New Roman" panose="02020603050405020304" pitchFamily="18" charset="0"/>
              </a:rPr>
              <a:t>Достоверный СГБ</a:t>
            </a:r>
          </a:p>
          <a:p>
            <a:pPr marL="0" indent="0">
              <a:buNone/>
            </a:pPr>
            <a:endParaRPr lang="ru-RU" sz="2400" dirty="0">
              <a:effectLst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Прогрессирующая двусторонняя слабость мышц рук и ног (в начале могут быть только ноги) (может быть легкая асимметрия)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Отсутствие или снижение рефлексов в пораженных конечностях</a:t>
            </a:r>
          </a:p>
          <a:p>
            <a:pPr marL="0" indent="0">
              <a:buNone/>
            </a:pPr>
            <a:endParaRPr lang="ru-RU" sz="1800" dirty="0">
              <a:effectLst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1194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446516-CD8E-9ACF-4F6B-A7AE84C46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effectLst/>
                <a:latin typeface="+mn-lt"/>
                <a:ea typeface="Times New Roman" panose="02020603050405020304" pitchFamily="18" charset="0"/>
              </a:rPr>
              <a:t>Поддерживают диагноз:</a:t>
            </a:r>
            <a:br>
              <a:rPr lang="ru-RU" sz="3200" dirty="0">
                <a:effectLst/>
                <a:latin typeface="+mn-lt"/>
                <a:ea typeface="Times New Roman" panose="02020603050405020304" pitchFamily="18" charset="0"/>
              </a:rPr>
            </a:br>
            <a:endParaRPr lang="ru-RU" sz="3200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CA45CB-2BE5-C878-7888-F88F1377A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19134"/>
            <a:ext cx="10944069" cy="5291528"/>
          </a:xfrm>
        </p:spPr>
        <p:txBody>
          <a:bodyPr>
            <a:norm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Фаза прогрессирования длится от суток до 4х недель 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Относительная симметрия симптомов и признаков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Относительно мягкие сенсорные нарушения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Вовлечение ЧН, особенно билатеральный фасциальный синдром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Дизавтономия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(может быть задержка мочеиспускания, нарушение дефекации – в рамках поражения вегетативных волокон, фатальное нарушение ритма сердца)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Мышечная или корешковая боль в спине или конечностях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белка в ликворе (отсутствие белка не исключает диагноз, в первые сутки может быть нормальным, максимальное повышение – 2-3 неделя, антитела – в 1-2 неделю)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ЭМГ изменения для сенсорной и/или моторной нейропатии (в начальной стадии нормальные значения не исключают диагноз)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4683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904951-2B08-0C7E-E9B0-A4C4A59F0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07" y="215224"/>
            <a:ext cx="10515600" cy="1325563"/>
          </a:xfrm>
        </p:spPr>
        <p:txBody>
          <a:bodyPr/>
          <a:lstStyle/>
          <a:p>
            <a:r>
              <a:rPr lang="ru-RU" sz="2800" dirty="0">
                <a:effectLst/>
                <a:latin typeface="+mn-lt"/>
                <a:ea typeface="Times New Roman" panose="02020603050405020304" pitchFamily="18" charset="0"/>
              </a:rPr>
              <a:t>Признаки, которые ставят под сомнение СГБ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21133C-C29F-9B6E-7628-F90F02F8E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652" y="1004341"/>
            <a:ext cx="11138941" cy="5748728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ts val="1200"/>
              </a:spcBef>
              <a:buFont typeface="Symbol" pitchFamily="2" charset="2"/>
              <a:buChar char="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Увеличение клеток в ликворе &gt;50 на 10</a:t>
            </a:r>
            <a:r>
              <a:rPr lang="ru-RU" sz="22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/л</a:t>
            </a:r>
          </a:p>
          <a:p>
            <a:pPr marL="342900" lvl="0" indent="-342900">
              <a:spcBef>
                <a:spcPts val="1200"/>
              </a:spcBef>
              <a:buFont typeface="Symbol" pitchFamily="2" charset="2"/>
              <a:buChar char="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Стойкая асимметрия симптомов</a:t>
            </a:r>
          </a:p>
          <a:p>
            <a:pPr marL="342900" lvl="0" indent="-342900">
              <a:spcBef>
                <a:spcPts val="1200"/>
              </a:spcBef>
              <a:buFont typeface="Symbol" pitchFamily="2" charset="2"/>
              <a:buChar char="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Нарушение функции тазовых органов </a:t>
            </a:r>
          </a:p>
          <a:p>
            <a:pPr marL="342900" lvl="0" indent="-342900">
              <a:spcBef>
                <a:spcPts val="1200"/>
              </a:spcBef>
              <a:buFont typeface="Symbol" pitchFamily="2" charset="2"/>
              <a:buChar char="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Дыхательные нарушения с невыраженной слабостью в конечностях в начале болезни </a:t>
            </a:r>
          </a:p>
          <a:p>
            <a:pPr marL="342900" lvl="0" indent="-342900">
              <a:spcBef>
                <a:spcPts val="1200"/>
              </a:spcBef>
              <a:buFont typeface="Symbol" pitchFamily="2" charset="2"/>
              <a:buChar char="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Сенсорные нарушения с невыраженной слабостью в начале болезни</a:t>
            </a:r>
          </a:p>
          <a:p>
            <a:pPr marL="342900" lvl="0" indent="-342900">
              <a:spcBef>
                <a:spcPts val="1200"/>
              </a:spcBef>
              <a:buFont typeface="Symbol" pitchFamily="2" charset="2"/>
              <a:buChar char="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Лихорадка в начале заболевания</a:t>
            </a:r>
          </a:p>
          <a:p>
            <a:pPr marL="342900" lvl="0" indent="-342900">
              <a:spcBef>
                <a:spcPts val="1200"/>
              </a:spcBef>
              <a:buFont typeface="Symbol" pitchFamily="2" charset="2"/>
              <a:buChar char="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Проводниковые нарушения чувствительности (если не 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overlap </a:t>
            </a: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миелитом – </a:t>
            </a:r>
            <a:r>
              <a:rPr lang="ru-RU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тогда+ГКС</a:t>
            </a: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342900" lvl="0" indent="-342900">
              <a:spcBef>
                <a:spcPts val="1200"/>
              </a:spcBef>
              <a:buFont typeface="Symbol" pitchFamily="2" charset="2"/>
              <a:buChar char=""/>
            </a:pPr>
            <a:r>
              <a:rPr lang="ru-RU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Гиперрефлексия</a:t>
            </a: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или клонус</a:t>
            </a:r>
          </a:p>
          <a:p>
            <a:pPr marL="342900" lvl="0" indent="-342900">
              <a:spcBef>
                <a:spcPts val="1200"/>
              </a:spcBef>
              <a:buFont typeface="Symbol" pitchFamily="2" charset="2"/>
              <a:buChar char="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Медленное прогрессирование с невыраженной слабостью без вовлечения дыхательной мускулатуры</a:t>
            </a:r>
          </a:p>
          <a:p>
            <a:pPr marL="342900" lvl="0" indent="-342900">
              <a:spcBef>
                <a:spcPts val="1200"/>
              </a:spcBef>
              <a:buFont typeface="Symbol" pitchFamily="2" charset="2"/>
              <a:buChar char="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Боли в животе </a:t>
            </a:r>
          </a:p>
          <a:p>
            <a:pPr marL="342900" lvl="0" indent="-342900">
              <a:spcBef>
                <a:spcPts val="1200"/>
              </a:spcBef>
              <a:buFont typeface="Symbol" pitchFamily="2" charset="2"/>
              <a:buChar char="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Прогрессирование более 4х недель от начала болезни</a:t>
            </a:r>
          </a:p>
          <a:p>
            <a:pPr marL="342900" lvl="0" indent="-342900">
              <a:spcBef>
                <a:spcPts val="1200"/>
              </a:spcBef>
              <a:buFont typeface="Symbol" pitchFamily="2" charset="2"/>
              <a:buChar char="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Нарушение сознания (за исключением энцефалита </a:t>
            </a:r>
            <a:r>
              <a:rPr lang="ru-RU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Бикерстаффа</a:t>
            </a: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353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04C931-2416-6BD0-80C2-C3CCD1D48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888" y="1327933"/>
            <a:ext cx="7772400" cy="4810539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3BFCCCF-21D8-329F-271F-11E424489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dirty="0"/>
              <a:t>ЭМГ ?</a:t>
            </a:r>
          </a:p>
        </p:txBody>
      </p:sp>
    </p:spTree>
    <p:extLst>
      <p:ext uri="{BB962C8B-B14F-4D97-AF65-F5344CB8AC3E}">
        <p14:creationId xmlns:p14="http://schemas.microsoft.com/office/powerpoint/2010/main" val="16747937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B76279E-8C70-7568-303C-380C8CB20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261" y="1123395"/>
            <a:ext cx="10652342" cy="461121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ОВДП – Критерии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Hadden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не быть изменений в дебюте (норма)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Выпадение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-рефлекса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Удлинение латентности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F-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волны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Снижение СРВ по сенсорным и моторным волокнам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Нет ответов (</a:t>
            </a:r>
            <a:r>
              <a:rPr lang="ru-RU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невозбудимость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аксона) – в динамике</a:t>
            </a:r>
          </a:p>
          <a:p>
            <a:pPr marL="0" indent="0">
              <a:buNone/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ОМСАН/ОМАН – Критерии </a:t>
            </a:r>
            <a:r>
              <a:rPr lang="en-U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Rajabally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не быть изменений в дебюте (норма)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Снижение М-ответа и ПД нерва (ОМСАН)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Снижение М-ответа (ОМАН)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Денервация при игольчатой ЭМГ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24183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C8B998-6043-A5AB-EEDA-978040283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6C179A45-EB84-B3D6-6D32-FD4DEA085C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252" y="2041742"/>
            <a:ext cx="8377495" cy="334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4329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25751" y="352110"/>
            <a:ext cx="8534400" cy="536104"/>
          </a:xfrm>
        </p:spPr>
        <p:txBody>
          <a:bodyPr>
            <a:noAutofit/>
          </a:bodyPr>
          <a:lstStyle/>
          <a:p>
            <a:pPr lvl="0"/>
            <a:r>
              <a:rPr lang="ru-RU" sz="1800" b="1" dirty="0">
                <a:latin typeface="Palatino" pitchFamily="2" charset="0"/>
                <a:ea typeface="Palatino" pitchFamily="2" charset="0"/>
              </a:rPr>
              <a:t>Снижение амплитуды моторных ответов при сохранной амплитуде сенсорных (ОМАН)</a:t>
            </a:r>
            <a:r>
              <a:rPr lang="ru-RU" sz="1800" dirty="0">
                <a:latin typeface="Palatino" pitchFamily="2" charset="0"/>
                <a:ea typeface="Palatino" pitchFamily="2" charset="0"/>
              </a:rPr>
              <a:t> </a:t>
            </a:r>
            <a:endParaRPr lang="ru-RU" sz="1800" b="1" dirty="0">
              <a:solidFill>
                <a:srgbClr val="C00000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72644" y="1649608"/>
            <a:ext cx="8440616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ru-RU" dirty="0">
                <a:latin typeface="Palatino" pitchFamily="2" charset="0"/>
                <a:ea typeface="Palatino" pitchFamily="2" charset="0"/>
              </a:rPr>
              <a:t>	</a:t>
            </a:r>
            <a:endParaRPr lang="ru-RU" sz="2000" b="1" u="sng" dirty="0">
              <a:solidFill>
                <a:srgbClr val="000000"/>
              </a:solidFill>
              <a:latin typeface="Palatino" pitchFamily="2" charset="0"/>
              <a:ea typeface="Palatino" pitchFamily="2" charset="0"/>
            </a:endParaRPr>
          </a:p>
        </p:txBody>
      </p:sp>
      <p:pic>
        <p:nvPicPr>
          <p:cNvPr id="6" name="Рисунок 5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5856F87D-2375-C42E-B257-2B8EF342ED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31" y="1600845"/>
            <a:ext cx="6524738" cy="19843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975A2B4-552D-2BFD-1187-2C1A468628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720" y="4005065"/>
            <a:ext cx="5752465" cy="1984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79305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75295232-3576-DDFB-3FE1-67929182F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3" y="188641"/>
            <a:ext cx="5271933" cy="3103889"/>
          </a:xfrm>
          <a:prstGeom prst="rect">
            <a:avLst/>
          </a:prstGeom>
        </p:spPr>
      </p:pic>
      <p:pic>
        <p:nvPicPr>
          <p:cNvPr id="6" name="Рисунок 5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FDE4FCC7-C611-1A4E-E911-63FA469B3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371" y="2924945"/>
            <a:ext cx="5946136" cy="336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0518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F583060D-F15D-703A-2EE8-4C98B1CDE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361950"/>
            <a:ext cx="7772400" cy="469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2434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16CA725A-B340-D0DB-327F-138FD57124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784" y="1052446"/>
            <a:ext cx="10936431" cy="455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45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1ABC921-CCDE-4BD5-7CE2-7E7C660A43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338" y="656391"/>
            <a:ext cx="11258862" cy="5654467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Полиневропатия – это генерализованное, диффузное поражение периферической нервной системы.</a:t>
            </a:r>
          </a:p>
          <a:p>
            <a:pPr indent="0">
              <a:buNone/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большинстве случаев протекающее с симметричным повреждением корешков, сплетений, периферических нервов, реже черепных нервов. </a:t>
            </a:r>
          </a:p>
          <a:p>
            <a:pPr indent="0">
              <a:buNone/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  ОСТРЫЕ полиневропатии</a:t>
            </a:r>
            <a:endParaRPr lang="ru-RU" sz="20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- Синдром Гийена-Барре (чаще всего)</a:t>
            </a:r>
            <a:endParaRPr lang="ru-RU" sz="20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- Дифтерийная</a:t>
            </a:r>
            <a:endParaRPr lang="ru-RU" sz="20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- Порфирийная</a:t>
            </a:r>
            <a:endParaRPr lang="ru-RU" sz="20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- При васкулитах</a:t>
            </a:r>
            <a:endParaRPr lang="ru-RU" sz="20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- При отравлении тяжёлыми металлами (таллий, свинец)</a:t>
            </a:r>
            <a:endParaRPr lang="ru-RU" sz="2000" dirty="0">
              <a:effectLst/>
              <a:ea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66946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3FD32F3C-7A9F-E5B3-6D18-F2402E361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597" y="528558"/>
            <a:ext cx="9687928" cy="601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8621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ECBEB176-E689-DDB8-6C93-447665567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186" y="826943"/>
            <a:ext cx="9145552" cy="520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2289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53D24A-1B09-DED6-2E1E-F71C4304A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636" y="18255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Плазмаферез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A5CF5C-B388-E51A-A667-510D0CB95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636" y="1304144"/>
            <a:ext cx="11082728" cy="5201587"/>
          </a:xfrm>
        </p:spPr>
        <p:txBody>
          <a:bodyPr>
            <a:normAutofit fontScale="85000" lnSpcReduction="10000"/>
          </a:bodyPr>
          <a:lstStyle/>
          <a:p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Необходимо удалить не менее 140 мл (до 250мл) плазмы /кг веса за 2х недельный курс лечения</a:t>
            </a:r>
          </a:p>
          <a:p>
            <a:pPr marL="0" indent="0">
              <a:buNone/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Противопоказания: 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Анемия тяжелой степени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Выраженная тромбоцитопения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Нарушение </a:t>
            </a:r>
            <a:r>
              <a:rPr lang="ru-RU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противосвертывающей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системы крови (</a:t>
            </a:r>
            <a:r>
              <a:rPr lang="ru-RU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гиперкоагуляция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тромбоцитопения)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Состояния/заболевания связанные с повышенной кровоточивостью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Тяжелая соматическая патология</a:t>
            </a:r>
          </a:p>
          <a:p>
            <a:pPr marL="0" indent="0">
              <a:buNone/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Осложнения: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Анемия, тромбоцитопения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Гипопротеинемия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Кровотечение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ТЭЛА</a:t>
            </a:r>
          </a:p>
          <a:p>
            <a:pPr marL="0" indent="0">
              <a:buNone/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22455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39F389-9DD2-B4FA-B88C-F2C93A790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ВВИГ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4C651A-EC1A-CD09-F50C-89A557E10F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4046"/>
            <a:ext cx="11183912" cy="551638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effectLst/>
                <a:latin typeface="Times New Roman,Italic"/>
                <a:ea typeface="Times New Roman" panose="02020603050405020304" pitchFamily="18" charset="0"/>
              </a:rPr>
              <a:t>Выбор оптимального препарата: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Times New Roman,Italic"/>
                <a:ea typeface="Times New Roman" panose="02020603050405020304" pitchFamily="18" charset="0"/>
              </a:rPr>
              <a:t>Вирусная безопасность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Times New Roman,Italic"/>
                <a:ea typeface="Times New Roman" panose="02020603050405020304" pitchFamily="18" charset="0"/>
              </a:rPr>
              <a:t>Содержание </a:t>
            </a:r>
            <a:r>
              <a:rPr lang="en-US" sz="2000" dirty="0">
                <a:effectLst/>
                <a:latin typeface="Times New Roman,Italic"/>
                <a:ea typeface="Times New Roman" panose="02020603050405020304" pitchFamily="18" charset="0"/>
              </a:rPr>
              <a:t>Ig G</a:t>
            </a:r>
            <a:r>
              <a:rPr lang="ru-RU" sz="2000" dirty="0">
                <a:effectLst/>
                <a:latin typeface="Times New Roman,Italic"/>
                <a:ea typeface="Times New Roman" panose="02020603050405020304" pitchFamily="18" charset="0"/>
              </a:rPr>
              <a:t> не менее 95%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Times New Roman,Italic"/>
                <a:ea typeface="Times New Roman" panose="02020603050405020304" pitchFamily="18" charset="0"/>
              </a:rPr>
              <a:t>Минимальное содержание в препарате </a:t>
            </a:r>
            <a:r>
              <a:rPr lang="en-US" sz="2000" dirty="0">
                <a:effectLst/>
                <a:latin typeface="Times New Roman,Italic"/>
                <a:ea typeface="Times New Roman" panose="02020603050405020304" pitchFamily="18" charset="0"/>
              </a:rPr>
              <a:t>IgA </a:t>
            </a:r>
            <a:r>
              <a:rPr lang="ru-RU" sz="2000" dirty="0">
                <a:effectLst/>
                <a:latin typeface="Times New Roman,Italic"/>
                <a:ea typeface="Times New Roman" panose="02020603050405020304" pitchFamily="18" charset="0"/>
              </a:rPr>
              <a:t>(&lt;2.5 мг/мл)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Times New Roman,Italic"/>
                <a:ea typeface="Times New Roman" panose="02020603050405020304" pitchFamily="18" charset="0"/>
              </a:rPr>
              <a:t>Возможность проведения высокодозной терапии (нет ограничений по разовой и суточной дозе)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Times New Roman,Italic"/>
                <a:ea typeface="Times New Roman" panose="02020603050405020304" pitchFamily="18" charset="0"/>
              </a:rPr>
              <a:t>Условия хранения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Times New Roman,Italic"/>
                <a:ea typeface="Times New Roman" panose="02020603050405020304" pitchFamily="18" charset="0"/>
              </a:rPr>
              <a:t>Максимально допустимая скорость введения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Times New Roman,Italic"/>
                <a:ea typeface="Times New Roman" panose="02020603050405020304" pitchFamily="18" charset="0"/>
              </a:rPr>
              <a:t>Форма выпуска (</a:t>
            </a:r>
            <a:r>
              <a:rPr lang="ru-RU" sz="2000" dirty="0" err="1">
                <a:effectLst/>
                <a:latin typeface="Times New Roman,Italic"/>
                <a:ea typeface="Times New Roman" panose="02020603050405020304" pitchFamily="18" charset="0"/>
              </a:rPr>
              <a:t>лиофилизат</a:t>
            </a:r>
            <a:r>
              <a:rPr lang="ru-RU" sz="2000" dirty="0">
                <a:effectLst/>
                <a:latin typeface="Times New Roman,Italic"/>
                <a:ea typeface="Times New Roman" panose="02020603050405020304" pitchFamily="18" charset="0"/>
              </a:rPr>
              <a:t> или готовый р-р)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Times New Roman,Italic"/>
                <a:ea typeface="Times New Roman" panose="02020603050405020304" pitchFamily="18" charset="0"/>
              </a:rPr>
              <a:t>Используемый стабилизатор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90961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4DF9A8-CDE7-18FA-7701-CE4A18732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КС?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FFED89-82A9-6CA8-FE23-A6D44CF385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эффективны 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Обеспечивают дополнительную </a:t>
            </a:r>
            <a:r>
              <a:rPr lang="ru-RU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иммуносупрессию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Повышают риск возникновения эрозивно-язвенных поражений ЖКТ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Другие побочные эффекты: гипергликемия, </a:t>
            </a:r>
            <a:r>
              <a:rPr lang="ru-RU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гипокалиемия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гипертензия, синдром Кушинга</a:t>
            </a:r>
          </a:p>
          <a:p>
            <a:endParaRPr lang="ru-RU" dirty="0"/>
          </a:p>
        </p:txBody>
      </p:sp>
      <p:pic>
        <p:nvPicPr>
          <p:cNvPr id="4" name="Рисунок 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EB866FC-C070-D27E-30C4-E6E8C80656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967566"/>
            <a:ext cx="5936615" cy="135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4740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2257B4-FE9F-C214-A9F7-3100CD3E5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Ожидаемый эффект</a:t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102234-5509-5CE3-4F40-5E0B8D25E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0812"/>
            <a:ext cx="10515600" cy="4351338"/>
          </a:xfrm>
        </p:spPr>
        <p:txBody>
          <a:bodyPr/>
          <a:lstStyle/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Сокращение периода нарастания неврологической симптоматики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Укорочение длительности ИВЛ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Улучшение прогноза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Сокращение срока госпитализации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4007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B82D0A-D01D-58E2-19A4-894CCE061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Неблагоприятные прогностические факторы:</a:t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90AE5F-03EB-55B7-34CC-57FE229085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Font typeface="Symbol" pitchFamily="2" charset="2"/>
              <a:buChar char=""/>
            </a:pPr>
            <a:r>
              <a:rPr lang="ru-RU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Фульминантное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течение (развитие </a:t>
            </a:r>
            <a:r>
              <a:rPr lang="ru-RU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ДНв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течение нескольких часов 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Возраст старше 50 лет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Бульбарный синдром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ИВЛ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Аксональная форма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59224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4752CD-08A9-533F-5B92-B73F2CA74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Прогноз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60B03F-6549-EB3B-F06E-25B9125BA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80% больных – почти полное функциональное восстановление</a:t>
            </a:r>
          </a:p>
          <a:p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Рецидив – 2-5% (не менее, чем через 6 </a:t>
            </a:r>
            <a:r>
              <a:rPr lang="ru-RU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мес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Летальности при тяжелых формах – от 3 до 30%</a:t>
            </a:r>
          </a:p>
          <a:p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Причины смерти: асфиксия, ТЭЛА, инфекции, острая </a:t>
            </a:r>
            <a:r>
              <a:rPr lang="ru-RU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пандизавтономия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9106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AC896F-3AF7-2F99-899D-6449C0858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298" y="18255"/>
            <a:ext cx="10515600" cy="1325563"/>
          </a:xfrm>
        </p:spPr>
        <p:txBody>
          <a:bodyPr/>
          <a:lstStyle/>
          <a:p>
            <a:r>
              <a:rPr lang="ru-RU" dirty="0"/>
              <a:t>Вопросы вакцинации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DDD82B-0F1A-C6B5-61D0-66AFD48ED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3818"/>
            <a:ext cx="10665502" cy="5022720"/>
          </a:xfrm>
        </p:spPr>
        <p:txBody>
          <a:bodyPr>
            <a:normAutofit fontScale="77500" lnSpcReduction="20000"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ru-RU" sz="2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Отсроченная рутинная вакцинация предлагается пациентам на время от 3 месяцев и до 1 года после перенесенного СГБ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ru-RU" sz="2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Избегать вакцинации в более отсроченном периоде стоит пациентам (продолженный отвод от прививок) рекомендуется пациентам, у которых СГБ развился в течение 6 недель от предшествовавшей специфической иммунизации (т.н. вакцин-ассоциированный СГБ).</a:t>
            </a:r>
          </a:p>
          <a:p>
            <a:pPr marL="0" lvl="0" indent="0">
              <a:buNone/>
            </a:pPr>
            <a:endParaRPr lang="ru-RU" sz="2600" dirty="0"/>
          </a:p>
          <a:p>
            <a:pPr marL="0" indent="0">
              <a:buNone/>
            </a:pPr>
            <a:r>
              <a:rPr lang="ru-RU" sz="2600" dirty="0"/>
              <a:t>Актуальное: </a:t>
            </a:r>
          </a:p>
          <a:p>
            <a:r>
              <a:rPr lang="ru-RU" sz="2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 связи с возможным повышенным риском развития СГБ, ассоциированного с </a:t>
            </a:r>
            <a:r>
              <a:rPr lang="en-US" sz="2600" dirty="0">
                <a:solidFill>
                  <a:srgbClr val="940C7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Ad</a:t>
            </a:r>
            <a:r>
              <a:rPr lang="ru-RU" sz="2600" dirty="0">
                <a:solidFill>
                  <a:srgbClr val="940C7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26.</a:t>
            </a:r>
            <a:r>
              <a:rPr lang="en-US" sz="2600" dirty="0">
                <a:solidFill>
                  <a:srgbClr val="940C7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COV</a:t>
            </a:r>
            <a:r>
              <a:rPr lang="ru-RU" sz="2600" dirty="0">
                <a:solidFill>
                  <a:srgbClr val="940C7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2.</a:t>
            </a:r>
            <a:r>
              <a:rPr lang="en-US" sz="2600" dirty="0">
                <a:solidFill>
                  <a:srgbClr val="940C7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</a:t>
            </a:r>
            <a:r>
              <a:rPr lang="ru-RU" sz="2600" dirty="0">
                <a:solidFill>
                  <a:srgbClr val="232323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600" dirty="0">
                <a:solidFill>
                  <a:srgbClr val="232323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Janssen</a:t>
            </a:r>
            <a:r>
              <a:rPr lang="ru-RU" sz="2600" dirty="0">
                <a:solidFill>
                  <a:srgbClr val="232323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600" dirty="0">
                <a:solidFill>
                  <a:srgbClr val="232323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Johnson</a:t>
            </a:r>
            <a:r>
              <a:rPr lang="ru-RU" sz="2600" dirty="0">
                <a:solidFill>
                  <a:srgbClr val="232323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&amp; </a:t>
            </a:r>
            <a:r>
              <a:rPr lang="en-US" sz="2600" dirty="0">
                <a:solidFill>
                  <a:srgbClr val="232323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Johnson</a:t>
            </a:r>
            <a:r>
              <a:rPr lang="ru-RU" sz="2600" dirty="0">
                <a:solidFill>
                  <a:srgbClr val="232323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 вакциной от С</a:t>
            </a:r>
            <a:r>
              <a:rPr lang="en-US" sz="2600" dirty="0">
                <a:solidFill>
                  <a:srgbClr val="232323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OVID</a:t>
            </a:r>
            <a:r>
              <a:rPr lang="ru-RU" sz="2600" dirty="0">
                <a:solidFill>
                  <a:srgbClr val="232323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-19, пациентам с СГБ в анамнезе рекомендуется применение других вакцин.</a:t>
            </a:r>
          </a:p>
          <a:p>
            <a:r>
              <a:rPr lang="ru-RU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Принимая во внимание дополнительные данные, лицам, перенесшим ранее СГБ, предпочтительнее рассматривать применение не аденовирусных векторных вакцин. Если же доступны только варианты с векторными вакцинами, то риски развития как тяжелого течения 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ru-RU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-19 инфекции, так и рецидива ОВП должны взвешиваться индивидуально. </a:t>
            </a:r>
            <a:endParaRPr lang="ru-RU" sz="2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Мы не вакцинируем пациентов в острую фазу СГБ в связи с риском недостаточности иммунного ответа на вакцинацию на фоне проводимой противовоспалительной (иммунной) терапии (а именно ВВИГ).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54085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788B2B-F78A-3D37-B910-2F7FC2B2F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Клинический случай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8CD45-5D8E-5BCC-789E-AA28556908BA}"/>
              </a:ext>
            </a:extLst>
          </p:cNvPr>
          <p:cNvSpPr txBox="1"/>
          <p:nvPr/>
        </p:nvSpPr>
        <p:spPr>
          <a:xfrm>
            <a:off x="2351584" y="1700809"/>
            <a:ext cx="7488832" cy="4197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>
                <a:latin typeface="TimesNewRomanPSMT"/>
                <a:ea typeface="Times New Roman" panose="02020603050405020304" pitchFamily="18" charset="0"/>
              </a:rPr>
              <a:t>	Девочка, 1 год 5 мес.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С 18.02.2022 по 3.03.2022 переболела Новой коронавирусной инфекцией с тяжелым течением с поражением нижних дыхательных путей. Внебольничная очаговая правосторонняя пневмония, Д.Н. 1-2 ст.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	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Заболела остро 19.02.22, когда на фоне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COVID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-19-респираторного синдрома, протекающего с подъёмом температуры тела до 38,5С и дыхательной недостаточностью, развилась слабость в руках и ногах вплоть до тетраплегии, стала отмечаться осиплость голоса,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поперхивание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 кормлении, сухость кожных покровов.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Проводилась противовоспалительная терапия ВВИГ (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Привиджен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1,5 г/кг/курс) с 24.02.22 по 26.02.22 – с положительным эффектом в виде нарастания мышечной силы в руках до 1б, преимущественно в проксимальных отделах, в ногах – до 2б.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latin typeface="TimesNewRomanPSMT"/>
                <a:ea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4335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DED5AF-1078-7A40-B093-D0362ACC7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436" y="-144540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dirty="0"/>
              <a:t>Классификация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C68333-E227-06DD-FBBA-B67920B81A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318" y="1390884"/>
            <a:ext cx="12158272" cy="5167312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Острые (до 4 </a:t>
            </a:r>
            <a:r>
              <a:rPr lang="ru-RU" sz="2400" dirty="0" err="1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нед</a:t>
            </a:r>
            <a:r>
              <a:rPr lang="ru-RU" sz="2400" dirty="0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),</a:t>
            </a:r>
            <a:endParaRPr lang="ru-RU" sz="2400" dirty="0">
              <a:effectLst/>
              <a:ea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Подострые (4-8 </a:t>
            </a:r>
            <a:r>
              <a:rPr lang="ru-RU" sz="2400" dirty="0" err="1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нед</a:t>
            </a:r>
            <a:r>
              <a:rPr lang="ru-RU" sz="2400" dirty="0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) </a:t>
            </a:r>
            <a:endParaRPr lang="ru-RU" sz="2400" dirty="0">
              <a:effectLst/>
              <a:ea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Хронические (более 8 </a:t>
            </a:r>
            <a:r>
              <a:rPr lang="ru-RU" sz="2400" dirty="0" err="1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нед</a:t>
            </a:r>
            <a:r>
              <a:rPr lang="ru-RU" sz="2400" dirty="0">
                <a:solidFill>
                  <a:srgbClr val="1A1A1A"/>
                </a:solidFill>
                <a:effectLst/>
                <a:ea typeface="Times New Roman" panose="02020603050405020304" pitchFamily="18" charset="0"/>
              </a:rPr>
              <a:t>)</a:t>
            </a:r>
            <a:endParaRPr lang="ru-RU" sz="24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/>
          </a:p>
          <a:p>
            <a:r>
              <a:rPr lang="ru-RU" sz="2400" dirty="0">
                <a:solidFill>
                  <a:srgbClr val="1A1A1A"/>
                </a:solidFill>
                <a:effectLst/>
                <a:latin typeface="YS Text"/>
                <a:ea typeface="Times New Roman" panose="02020603050405020304" pitchFamily="18" charset="0"/>
              </a:rPr>
              <a:t>Приобретенные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1A1A1A"/>
                </a:solidFill>
                <a:effectLst/>
                <a:latin typeface="YS Text"/>
                <a:ea typeface="Times New Roman" panose="02020603050405020304" pitchFamily="18" charset="0"/>
              </a:rPr>
              <a:t>Наследственные</a:t>
            </a:r>
          </a:p>
          <a:p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 err="1">
                <a:solidFill>
                  <a:srgbClr val="1A1A1A"/>
                </a:solidFill>
                <a:effectLst/>
                <a:latin typeface="YS Text"/>
                <a:ea typeface="Times New Roman" panose="02020603050405020304" pitchFamily="18" charset="0"/>
              </a:rPr>
              <a:t>Сенсо</a:t>
            </a:r>
            <a:r>
              <a:rPr lang="ru-RU" sz="2400" dirty="0">
                <a:solidFill>
                  <a:srgbClr val="1A1A1A"/>
                </a:solidFill>
                <a:effectLst/>
                <a:latin typeface="YS Text"/>
                <a:ea typeface="Times New Roman" panose="02020603050405020304" pitchFamily="18" charset="0"/>
              </a:rPr>
              <a:t>-моторные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1A1A1A"/>
                </a:solidFill>
                <a:effectLst/>
                <a:latin typeface="YS Text"/>
                <a:ea typeface="Times New Roman" panose="02020603050405020304" pitchFamily="18" charset="0"/>
              </a:rPr>
              <a:t>Сенсорные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1A1A1A"/>
                </a:solidFill>
                <a:effectLst/>
                <a:latin typeface="YS Text"/>
                <a:ea typeface="Times New Roman" panose="02020603050405020304" pitchFamily="18" charset="0"/>
              </a:rPr>
              <a:t>Преимущественно моторные</a:t>
            </a:r>
          </a:p>
          <a:p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1A1A1A"/>
                </a:solidFill>
                <a:effectLst/>
                <a:latin typeface="YS Text"/>
                <a:ea typeface="Times New Roman" panose="02020603050405020304" pitchFamily="18" charset="0"/>
              </a:rPr>
              <a:t>Аксональные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 err="1">
                <a:solidFill>
                  <a:srgbClr val="1A1A1A"/>
                </a:solidFill>
                <a:effectLst/>
                <a:latin typeface="YS Text"/>
                <a:ea typeface="Times New Roman" panose="02020603050405020304" pitchFamily="18" charset="0"/>
              </a:rPr>
              <a:t>Демиелинизирущие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1A1A1A"/>
                </a:solidFill>
                <a:effectLst/>
                <a:latin typeface="YS Text"/>
                <a:ea typeface="Times New Roman" panose="02020603050405020304" pitchFamily="18" charset="0"/>
              </a:rPr>
              <a:t>Смешанные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91440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DD340B4-8AB0-12C8-0120-6ECB1F1AD66D}"/>
              </a:ext>
            </a:extLst>
          </p:cNvPr>
          <p:cNvSpPr txBox="1"/>
          <p:nvPr/>
        </p:nvSpPr>
        <p:spPr>
          <a:xfrm>
            <a:off x="2135560" y="1700808"/>
            <a:ext cx="759379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Неврологический статус: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Сознание ясное. Менингеальных симптомов нет. ЧН – без патологии.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Мышечная сила в руках снижена: в проксимальных отделах правой руки до 2,5б, в дистальных – до 2б, в левой руке – до 1б. В ногах отмечается снижение мышечной силы до 3б, без четкой разницы сторон. Сидит с поддержкой. Мышечная гипотония в руках, с преобладанием в дистальных отделах, в ногах мышечный тонус изменен по смешанному типу – с элементами гипотонии в проксимальных отделах и спастическим компонентом в дистальных. Глубокие рефлексы с рук - живые, равные, с ног – оживлены, симметричные, с клонусом стоп. Рефлекс Бабинского с двух сторон. Брюшные рефлексы не вызываются. Болевая чувствительность ориентировочно сохранна – в ответ на болевой раздражитель пытается отдернуть конечность. Психомоторное развитие по возрасту.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774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788B2B-F78A-3D37-B910-2F7FC2B2F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Клинический случай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8CD45-5D8E-5BCC-789E-AA28556908BA}"/>
              </a:ext>
            </a:extLst>
          </p:cNvPr>
          <p:cNvSpPr txBox="1"/>
          <p:nvPr/>
        </p:nvSpPr>
        <p:spPr>
          <a:xfrm>
            <a:off x="2351584" y="1700808"/>
            <a:ext cx="7488832" cy="2951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ликвора (24.02.22): белок 0,42 г/л,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цитоз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5/3.</a:t>
            </a:r>
          </a:p>
          <a:p>
            <a:pPr algn="just"/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Стимуляционная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ЭМГ с нервов рук и ног (12.04.22):  При исследовании сенсорных волокон нервов рук и ног, а также моторных волокон нервов рук, наблюдается значительное снижение амплитуд ответов вплоть до отсутствия достоверного ответа по моторным порциям левого срединного нерва, правого локтевого и сенсорным волокнам левого икроножного нерва, что характерно для аксональной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сенсо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-моторной полинейропатии.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latin typeface="TimesNewRomanPSMT"/>
                <a:ea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8230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24E54262-C462-BCB1-8862-5418BDDDCD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89" y="260649"/>
            <a:ext cx="6192688" cy="24925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9D9050-AA21-1FCA-9F96-BA833D6ABF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726" y="2636912"/>
            <a:ext cx="5936615" cy="339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1545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E29E3E-1493-9204-2465-407954D069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693" y="1610360"/>
            <a:ext cx="5936615" cy="363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4291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C0EB41-A661-5B0F-5DFF-9004CA6B1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3F2F50-FA85-7478-0264-164708068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645" y="476673"/>
            <a:ext cx="5936615" cy="5525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818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5F361582-0B97-080D-1CAB-09E38AA95B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693" y="1523834"/>
            <a:ext cx="5936615" cy="196532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0A96C22-9A5D-AC7E-8641-96890E8B6D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3" y="3429000"/>
            <a:ext cx="4180205" cy="249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628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E5EAB4-29B3-1902-AE6B-28FCDA1AE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8F2161-D1EA-88E2-62D2-30D52C861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645" y="404665"/>
            <a:ext cx="5936615" cy="583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6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36817" y="1368903"/>
            <a:ext cx="8136904" cy="457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ru-RU" dirty="0">
                <a:ea typeface="Palatino" pitchFamily="2" charset="0"/>
              </a:rPr>
              <a:t>	</a:t>
            </a:r>
            <a:r>
              <a:rPr lang="ru-RU" sz="2000" dirty="0">
                <a:ea typeface="Palatino" pitchFamily="2" charset="0"/>
              </a:rPr>
              <a:t>Дизиммунные </a:t>
            </a:r>
            <a:r>
              <a:rPr lang="ru-RU" sz="2000" dirty="0" err="1">
                <a:ea typeface="Palatino" pitchFamily="2" charset="0"/>
              </a:rPr>
              <a:t>нейропатии</a:t>
            </a:r>
            <a:r>
              <a:rPr lang="ru-RU" sz="2000" dirty="0">
                <a:ea typeface="Palatino" pitchFamily="2" charset="0"/>
              </a:rPr>
              <a:t> (ДН) – это гетерогенная группа приобретенных </a:t>
            </a:r>
            <a:r>
              <a:rPr lang="ru-RU" sz="2000" dirty="0" err="1">
                <a:ea typeface="Palatino" pitchFamily="2" charset="0"/>
              </a:rPr>
              <a:t>иммуноопосредованных</a:t>
            </a:r>
            <a:r>
              <a:rPr lang="ru-RU" sz="2000" dirty="0">
                <a:ea typeface="Palatino" pitchFamily="2" charset="0"/>
              </a:rPr>
              <a:t> заболеваний периферической нервной системы. </a:t>
            </a:r>
          </a:p>
          <a:p>
            <a:pPr algn="just" fontAlgn="base">
              <a:lnSpc>
                <a:spcPct val="150000"/>
              </a:lnSpc>
            </a:pPr>
            <a:r>
              <a:rPr lang="ru-RU" sz="2000" dirty="0">
                <a:ea typeface="Palatino" pitchFamily="2" charset="0"/>
              </a:rPr>
              <a:t>	ДН проявляются в острой форме как синдром </a:t>
            </a:r>
            <a:r>
              <a:rPr lang="ru-RU" sz="2000" dirty="0" err="1">
                <a:ea typeface="Palatino" pitchFamily="2" charset="0"/>
              </a:rPr>
              <a:t>Гийене</a:t>
            </a:r>
            <a:r>
              <a:rPr lang="ru-RU" sz="2000" dirty="0">
                <a:ea typeface="Palatino" pitchFamily="2" charset="0"/>
              </a:rPr>
              <a:t>-Барре (СГБ) и хронической - как типичная воспалительная демиелинизирующая полинейропатия (ХВДП) и ее варианты (дистальная, мультифокальная, фокальная, моторная, сенсорная); иммунная сенсорная </a:t>
            </a:r>
            <a:r>
              <a:rPr lang="ru-RU" sz="2000" dirty="0" err="1">
                <a:ea typeface="Palatino" pitchFamily="2" charset="0"/>
              </a:rPr>
              <a:t>полирадикулопатия</a:t>
            </a:r>
            <a:r>
              <a:rPr lang="ru-RU" sz="2000" dirty="0">
                <a:ea typeface="Palatino" pitchFamily="2" charset="0"/>
              </a:rPr>
              <a:t>; аутоиммунные </a:t>
            </a:r>
            <a:r>
              <a:rPr lang="ru-RU" sz="2000" dirty="0" err="1">
                <a:ea typeface="Palatino" pitchFamily="2" charset="0"/>
              </a:rPr>
              <a:t>нодопатии</a:t>
            </a:r>
            <a:r>
              <a:rPr lang="ru-RU" sz="2000" dirty="0">
                <a:ea typeface="Palatino" pitchFamily="2" charset="0"/>
              </a:rPr>
              <a:t> (</a:t>
            </a:r>
            <a:r>
              <a:rPr lang="en-US" sz="2000" dirty="0">
                <a:ea typeface="Palatino" pitchFamily="2" charset="0"/>
              </a:rPr>
              <a:t>EAN</a:t>
            </a:r>
            <a:r>
              <a:rPr lang="ru-RU" sz="2000" dirty="0">
                <a:ea typeface="Palatino" pitchFamily="2" charset="0"/>
              </a:rPr>
              <a:t>/</a:t>
            </a:r>
            <a:r>
              <a:rPr lang="en-US" sz="2000" dirty="0">
                <a:ea typeface="Palatino" pitchFamily="2" charset="0"/>
              </a:rPr>
              <a:t>PNS</a:t>
            </a:r>
            <a:r>
              <a:rPr lang="ru-RU" sz="2000" dirty="0">
                <a:ea typeface="Palatino" pitchFamily="2" charset="0"/>
              </a:rPr>
              <a:t>,2021). </a:t>
            </a:r>
          </a:p>
          <a:p>
            <a:pPr algn="just" fontAlgn="base">
              <a:lnSpc>
                <a:spcPct val="115000"/>
              </a:lnSpc>
            </a:pPr>
            <a:endParaRPr lang="ru-RU" sz="2000" b="1" u="sng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51424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24500" y="1556792"/>
            <a:ext cx="8136904" cy="4219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15000"/>
              </a:lnSpc>
            </a:pPr>
            <a:r>
              <a:rPr lang="ru-RU" dirty="0">
                <a:latin typeface="Palatino" pitchFamily="2" charset="0"/>
                <a:ea typeface="Palatino" pitchFamily="2" charset="0"/>
              </a:rPr>
              <a:t>	СГБ является одной из частых причин развития острого вялого паралича у здоровых младенцев и детей после успешного введения программы вакцинации от полиомиелита</a:t>
            </a:r>
            <a:r>
              <a:rPr lang="en-US" baseline="30000" dirty="0"/>
              <a:t>1</a:t>
            </a:r>
            <a:r>
              <a:rPr lang="ru-RU" dirty="0">
                <a:latin typeface="Palatino" pitchFamily="2" charset="0"/>
                <a:ea typeface="Palatino" pitchFamily="2" charset="0"/>
              </a:rPr>
              <a:t>. </a:t>
            </a:r>
          </a:p>
          <a:p>
            <a:pPr algn="just" fontAlgn="base">
              <a:lnSpc>
                <a:spcPct val="115000"/>
              </a:lnSpc>
            </a:pPr>
            <a:r>
              <a:rPr lang="ru-RU" dirty="0">
                <a:latin typeface="Palatino" pitchFamily="2" charset="0"/>
                <a:ea typeface="Palatino" pitchFamily="2" charset="0"/>
              </a:rPr>
              <a:t>	По данным эпидемиологических исследований СГБ у детей и подростков встречается с частотой 0,34–1,34 случая на 100 000 человек в год </a:t>
            </a:r>
            <a:r>
              <a:rPr lang="en-US" baseline="30000" dirty="0">
                <a:latin typeface="Palatino" pitchFamily="2" charset="0"/>
                <a:ea typeface="Palatino" pitchFamily="2" charset="0"/>
              </a:rPr>
              <a:t>2</a:t>
            </a:r>
            <a:r>
              <a:rPr lang="en-US" dirty="0">
                <a:latin typeface="Palatino" pitchFamily="2" charset="0"/>
                <a:ea typeface="Palatino" pitchFamily="2" charset="0"/>
              </a:rPr>
              <a:t>. </a:t>
            </a:r>
          </a:p>
          <a:p>
            <a:pPr algn="just" fontAlgn="base">
              <a:lnSpc>
                <a:spcPct val="115000"/>
              </a:lnSpc>
            </a:pPr>
            <a:r>
              <a:rPr lang="en-US" dirty="0">
                <a:latin typeface="Palatino" pitchFamily="2" charset="0"/>
                <a:ea typeface="Palatino" pitchFamily="2" charset="0"/>
              </a:rPr>
              <a:t>	</a:t>
            </a:r>
            <a:r>
              <a:rPr lang="ru-RU" dirty="0">
                <a:latin typeface="Palatino" pitchFamily="2" charset="0"/>
                <a:ea typeface="Palatino" pitchFamily="2" charset="0"/>
              </a:rPr>
              <a:t>Острая </a:t>
            </a:r>
            <a:r>
              <a:rPr lang="ru-RU" dirty="0" err="1">
                <a:latin typeface="Palatino" pitchFamily="2" charset="0"/>
                <a:ea typeface="Palatino" pitchFamily="2" charset="0"/>
              </a:rPr>
              <a:t>дизиммунная</a:t>
            </a:r>
            <a:r>
              <a:rPr lang="ru-RU" dirty="0">
                <a:latin typeface="Palatino" pitchFamily="2" charset="0"/>
                <a:ea typeface="Palatino" pitchFamily="2" charset="0"/>
              </a:rPr>
              <a:t> полинейропатия характеризуется монофазным течением и благоприятным прогнозом.  При ранней диагностике и своевременном назначении иммунотерапии у 90–95% детей с СГБ отмечается благоприятный исход с полным функциональным восстановлением</a:t>
            </a:r>
            <a:r>
              <a:rPr lang="en-US" baseline="30000" dirty="0">
                <a:latin typeface="Palatino" pitchFamily="2" charset="0"/>
                <a:ea typeface="Palatino" pitchFamily="2" charset="0"/>
              </a:rPr>
              <a:t>3</a:t>
            </a:r>
            <a:r>
              <a:rPr lang="ru-RU" dirty="0">
                <a:latin typeface="Palatino" pitchFamily="2" charset="0"/>
                <a:ea typeface="Palatino" pitchFamily="2" charset="0"/>
              </a:rPr>
              <a:t>. </a:t>
            </a:r>
          </a:p>
          <a:p>
            <a:pPr algn="just" fontAlgn="base">
              <a:lnSpc>
                <a:spcPct val="115000"/>
              </a:lnSpc>
            </a:pPr>
            <a:r>
              <a:rPr lang="ru-RU" dirty="0">
                <a:latin typeface="Palatino" pitchFamily="2" charset="0"/>
                <a:ea typeface="Palatino" pitchFamily="2" charset="0"/>
              </a:rPr>
              <a:t>	</a:t>
            </a:r>
          </a:p>
          <a:p>
            <a:pPr algn="just" fontAlgn="base">
              <a:lnSpc>
                <a:spcPct val="115000"/>
              </a:lnSpc>
            </a:pPr>
            <a:r>
              <a:rPr lang="ru-RU" dirty="0">
                <a:latin typeface="Palatino" pitchFamily="2" charset="0"/>
                <a:ea typeface="Palatino" pitchFamily="2" charset="0"/>
              </a:rPr>
              <a:t>	</a:t>
            </a:r>
            <a:endParaRPr lang="ru-RU" sz="2000" b="1" u="sng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D873596-4E47-4888-1FB2-895FEC02A3F5}"/>
              </a:ext>
            </a:extLst>
          </p:cNvPr>
          <p:cNvSpPr/>
          <p:nvPr/>
        </p:nvSpPr>
        <p:spPr>
          <a:xfrm>
            <a:off x="7508653" y="5718259"/>
            <a:ext cx="28664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aseline="30000" dirty="0"/>
              <a:t>1</a:t>
            </a:r>
            <a:r>
              <a:rPr lang="en-US" sz="1200" i="1" dirty="0">
                <a:latin typeface="Palatino" pitchFamily="2" charset="0"/>
                <a:ea typeface="Palatino" pitchFamily="2" charset="0"/>
              </a:rPr>
              <a:t> - 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Jones HR </a:t>
            </a:r>
            <a:r>
              <a:rPr lang="ru-RU" sz="1200" i="1" dirty="0" err="1">
                <a:latin typeface="Palatino" pitchFamily="2" charset="0"/>
                <a:ea typeface="Palatino" pitchFamily="2" charset="0"/>
              </a:rPr>
              <a:t>Jr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., 2000; </a:t>
            </a:r>
            <a:r>
              <a:rPr lang="ru-RU" sz="1200" i="1" dirty="0" err="1">
                <a:latin typeface="Palatino" pitchFamily="2" charset="0"/>
                <a:ea typeface="Palatino" pitchFamily="2" charset="0"/>
              </a:rPr>
              <a:t>Chung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 </a:t>
            </a:r>
            <a:r>
              <a:rPr lang="ru-RU" sz="1200" i="1" dirty="0" err="1">
                <a:latin typeface="Palatino" pitchFamily="2" charset="0"/>
                <a:ea typeface="Palatino" pitchFamily="2" charset="0"/>
              </a:rPr>
              <a:t>A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., 2018</a:t>
            </a:r>
            <a:endParaRPr lang="en-US" sz="1200" i="1" dirty="0">
              <a:latin typeface="Palatino" pitchFamily="2" charset="0"/>
              <a:ea typeface="Palatino" pitchFamily="2" charset="0"/>
            </a:endParaRPr>
          </a:p>
          <a:p>
            <a:pPr algn="r"/>
            <a:r>
              <a:rPr lang="en-US" sz="1200" baseline="30000" dirty="0">
                <a:latin typeface="Palatino" pitchFamily="2" charset="0"/>
                <a:ea typeface="Palatino" pitchFamily="2" charset="0"/>
              </a:rPr>
              <a:t>2</a:t>
            </a:r>
            <a:r>
              <a:rPr lang="en-US" sz="1200" i="1" dirty="0">
                <a:latin typeface="Palatino" pitchFamily="2" charset="0"/>
                <a:ea typeface="Palatino" pitchFamily="2" charset="0"/>
              </a:rPr>
              <a:t> - </a:t>
            </a:r>
            <a:r>
              <a:rPr lang="ru-RU" sz="1200" i="1" dirty="0" err="1">
                <a:latin typeface="Palatino" pitchFamily="2" charset="0"/>
                <a:ea typeface="Palatino" pitchFamily="2" charset="0"/>
              </a:rPr>
              <a:t>Sejvar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 J.J, </a:t>
            </a:r>
            <a:r>
              <a:rPr lang="ru-RU" sz="1200" i="1" dirty="0" err="1">
                <a:latin typeface="Palatino" pitchFamily="2" charset="0"/>
                <a:ea typeface="Palatino" pitchFamily="2" charset="0"/>
              </a:rPr>
              <a:t>Baughman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 A.L. </a:t>
            </a:r>
            <a:r>
              <a:rPr lang="en-US" sz="1200" i="1" dirty="0">
                <a:latin typeface="Palatino" pitchFamily="2" charset="0"/>
                <a:ea typeface="Palatino" pitchFamily="2" charset="0"/>
              </a:rPr>
              <a:t>et al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, 2011</a:t>
            </a:r>
            <a:endParaRPr lang="en-US" sz="1200" i="1" dirty="0">
              <a:latin typeface="Palatino" pitchFamily="2" charset="0"/>
              <a:ea typeface="Palatino" pitchFamily="2" charset="0"/>
            </a:endParaRPr>
          </a:p>
          <a:p>
            <a:pPr algn="r"/>
            <a:r>
              <a:rPr lang="en-US" sz="1200" baseline="30000" dirty="0">
                <a:latin typeface="Palatino" pitchFamily="2" charset="0"/>
                <a:ea typeface="Palatino" pitchFamily="2" charset="0"/>
              </a:rPr>
              <a:t>3</a:t>
            </a:r>
            <a:r>
              <a:rPr lang="en-US" sz="1200" i="1" dirty="0">
                <a:latin typeface="Palatino" pitchFamily="2" charset="0"/>
                <a:ea typeface="Palatino" pitchFamily="2" charset="0"/>
              </a:rPr>
              <a:t> - </a:t>
            </a:r>
            <a:r>
              <a:rPr lang="ru-RU" sz="1200" i="1" dirty="0" err="1">
                <a:latin typeface="Palatino" pitchFamily="2" charset="0"/>
                <a:ea typeface="Palatino" pitchFamily="2" charset="0"/>
              </a:rPr>
              <a:t>M.Reza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, </a:t>
            </a:r>
            <a:r>
              <a:rPr lang="ru-RU" sz="1200" i="1" dirty="0" err="1">
                <a:latin typeface="Palatino" pitchFamily="2" charset="0"/>
                <a:ea typeface="Palatino" pitchFamily="2" charset="0"/>
              </a:rPr>
              <a:t>A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.</a:t>
            </a:r>
            <a:r>
              <a:rPr lang="en-US" sz="1200" i="1" dirty="0" err="1">
                <a:latin typeface="Palatino" pitchFamily="2" charset="0"/>
                <a:ea typeface="Palatino" pitchFamily="2" charset="0"/>
              </a:rPr>
              <a:t>Nikkhah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, </a:t>
            </a:r>
            <a:r>
              <a:rPr lang="ru-RU" sz="1200" i="1" dirty="0" err="1">
                <a:latin typeface="Palatino" pitchFamily="2" charset="0"/>
                <a:ea typeface="Palatino" pitchFamily="2" charset="0"/>
              </a:rPr>
              <a:t>M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. </a:t>
            </a:r>
            <a:r>
              <a:rPr lang="en-US" sz="1200" i="1" dirty="0">
                <a:latin typeface="Palatino" pitchFamily="2" charset="0"/>
                <a:ea typeface="Palatino" pitchFamily="2" charset="0"/>
              </a:rPr>
              <a:t>Mahdavi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, 2016</a:t>
            </a:r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670466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24500" y="1556792"/>
            <a:ext cx="8136904" cy="2866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Palatino" pitchFamily="2" charset="0"/>
                <a:ea typeface="Palatino" pitchFamily="2" charset="0"/>
              </a:rPr>
              <a:t>	</a:t>
            </a:r>
          </a:p>
          <a:p>
            <a:pPr algn="just">
              <a:lnSpc>
                <a:spcPct val="150000"/>
              </a:lnSpc>
            </a:pPr>
            <a:r>
              <a:rPr lang="ru-RU" dirty="0">
                <a:latin typeface="Palatino" pitchFamily="2" charset="0"/>
                <a:ea typeface="Palatino" pitchFamily="2" charset="0"/>
              </a:rPr>
              <a:t>	Вместе с тем, встречаются тяжёлые формы синдрома Гийена-Барре с развитием тетраплегии, бульбарного синдрома, парезом дыхательных мышц. </a:t>
            </a:r>
          </a:p>
          <a:p>
            <a:pPr algn="just">
              <a:lnSpc>
                <a:spcPct val="150000"/>
              </a:lnSpc>
            </a:pPr>
            <a:r>
              <a:rPr lang="ru-RU" dirty="0">
                <a:latin typeface="Palatino" pitchFamily="2" charset="0"/>
                <a:ea typeface="Palatino" pitchFamily="2" charset="0"/>
              </a:rPr>
              <a:t>	У 5–10% детей могут оставаться стойкие двигательные нарушения</a:t>
            </a:r>
            <a:r>
              <a:rPr lang="ru-RU" baseline="30000" dirty="0">
                <a:latin typeface="Palatino" pitchFamily="2" charset="0"/>
                <a:ea typeface="Palatino" pitchFamily="2" charset="0"/>
              </a:rPr>
              <a:t>1</a:t>
            </a:r>
            <a:r>
              <a:rPr lang="ru-RU" dirty="0">
                <a:latin typeface="Palatino" pitchFamily="2" charset="0"/>
                <a:ea typeface="Palatino" pitchFamily="2" charset="0"/>
              </a:rPr>
              <a:t>, в 2–7% случаях из-за развития дыхательной недостаточности и сердечных аритмий наблюдается летальный исход</a:t>
            </a:r>
            <a:r>
              <a:rPr lang="ru-RU" baseline="30000" dirty="0">
                <a:latin typeface="Palatino" pitchFamily="2" charset="0"/>
                <a:ea typeface="Palatino" pitchFamily="2" charset="0"/>
              </a:rPr>
              <a:t>2</a:t>
            </a:r>
            <a:r>
              <a:rPr lang="en-US" sz="2000" dirty="0">
                <a:latin typeface="Palatino" pitchFamily="2" charset="0"/>
                <a:ea typeface="Palatino" pitchFamily="2" charset="0"/>
              </a:rPr>
              <a:t>.</a:t>
            </a:r>
            <a:endParaRPr lang="ru-RU" sz="2000" b="1" u="sng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C9ED1DD-299C-DA03-36F2-96FDEA8091B7}"/>
              </a:ext>
            </a:extLst>
          </p:cNvPr>
          <p:cNvSpPr/>
          <p:nvPr/>
        </p:nvSpPr>
        <p:spPr>
          <a:xfrm>
            <a:off x="8414426" y="5729392"/>
            <a:ext cx="17263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200" i="1" baseline="30000" dirty="0">
                <a:latin typeface="Palatino" pitchFamily="2" charset="0"/>
                <a:ea typeface="Palatino" pitchFamily="2" charset="0"/>
              </a:rPr>
              <a:t>1 - </a:t>
            </a:r>
            <a:r>
              <a:rPr lang="en-US" sz="1200" i="1" dirty="0">
                <a:latin typeface="Palatino" pitchFamily="2" charset="0"/>
                <a:ea typeface="Palatino" pitchFamily="2" charset="0"/>
              </a:rPr>
              <a:t>Suneel M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. </a:t>
            </a:r>
            <a:r>
              <a:rPr lang="en-US" sz="1200" i="1" dirty="0">
                <a:latin typeface="Palatino" pitchFamily="2" charset="0"/>
                <a:ea typeface="Palatino" pitchFamily="2" charset="0"/>
              </a:rPr>
              <a:t>et al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 2015</a:t>
            </a:r>
          </a:p>
          <a:p>
            <a:pPr algn="r"/>
            <a:r>
              <a:rPr lang="en-US" sz="1200" i="1" baseline="30000" dirty="0">
                <a:latin typeface="Palatino" pitchFamily="2" charset="0"/>
                <a:ea typeface="Palatino" pitchFamily="2" charset="0"/>
              </a:rPr>
              <a:t>2</a:t>
            </a:r>
            <a:r>
              <a:rPr lang="ru-RU" sz="1200" i="1" baseline="30000" dirty="0">
                <a:latin typeface="Palatino" pitchFamily="2" charset="0"/>
                <a:ea typeface="Palatino" pitchFamily="2" charset="0"/>
              </a:rPr>
              <a:t> - </a:t>
            </a:r>
            <a:r>
              <a:rPr lang="ru-RU" sz="1200" i="1" dirty="0" err="1">
                <a:latin typeface="Palatino" pitchFamily="2" charset="0"/>
                <a:ea typeface="Palatino" pitchFamily="2" charset="0"/>
              </a:rPr>
              <a:t>Akbayram</a:t>
            </a:r>
            <a:r>
              <a:rPr lang="ru-RU" sz="1200" i="1" dirty="0">
                <a:latin typeface="Palatino" pitchFamily="2" charset="0"/>
                <a:ea typeface="Palatino" pitchFamily="2" charset="0"/>
              </a:rPr>
              <a:t> </a:t>
            </a:r>
            <a:r>
              <a:rPr lang="ru-RU" sz="1200" i="1" dirty="0" err="1">
                <a:latin typeface="Palatino" pitchFamily="2" charset="0"/>
                <a:ea typeface="Palatino" pitchFamily="2" charset="0"/>
              </a:rPr>
              <a:t>S</a:t>
            </a:r>
            <a:r>
              <a:rPr lang="en-US" sz="1200" i="1" dirty="0">
                <a:latin typeface="Palatino" pitchFamily="2" charset="0"/>
                <a:ea typeface="Palatino" pitchFamily="2" charset="0"/>
              </a:rPr>
              <a:t> et al 2011</a:t>
            </a:r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3545723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0BC63F3F-23CE-AA08-D5E2-F82DA266CC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1212704"/>
              </p:ext>
            </p:extLst>
          </p:nvPr>
        </p:nvGraphicFramePr>
        <p:xfrm>
          <a:off x="0" y="1748589"/>
          <a:ext cx="7230979" cy="4834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E9D67C6-6D69-774E-99F1-0028A7488F20}"/>
              </a:ext>
            </a:extLst>
          </p:cNvPr>
          <p:cNvSpPr txBox="1"/>
          <p:nvPr/>
        </p:nvSpPr>
        <p:spPr>
          <a:xfrm>
            <a:off x="4086726" y="274763"/>
            <a:ext cx="6288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Вялый тетрапарез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F37CB423-F7AE-24C9-5F79-9C3E4D21EF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0996867"/>
              </p:ext>
            </p:extLst>
          </p:nvPr>
        </p:nvGraphicFramePr>
        <p:xfrm>
          <a:off x="6315242" y="1716504"/>
          <a:ext cx="6422189" cy="4389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2BFA4309-9616-F6D9-E9F8-8681E2C3EF6D}"/>
              </a:ext>
            </a:extLst>
          </p:cNvPr>
          <p:cNvCxnSpPr/>
          <p:nvPr/>
        </p:nvCxnSpPr>
        <p:spPr>
          <a:xfrm>
            <a:off x="5823284" y="4491789"/>
            <a:ext cx="16844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BD8915A-A21C-8E3F-743F-2D20D69D19F3}"/>
              </a:ext>
            </a:extLst>
          </p:cNvPr>
          <p:cNvSpPr txBox="1"/>
          <p:nvPr/>
        </p:nvSpPr>
        <p:spPr>
          <a:xfrm>
            <a:off x="9526336" y="6106248"/>
            <a:ext cx="2839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Супонева Н.А., 2013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F6BA5F-A8B4-A525-1DED-42FA84B23DEE}"/>
              </a:ext>
            </a:extLst>
          </p:cNvPr>
          <p:cNvSpPr txBox="1"/>
          <p:nvPr/>
        </p:nvSpPr>
        <p:spPr>
          <a:xfrm>
            <a:off x="9526336" y="6470771"/>
            <a:ext cx="2839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Sipila</a:t>
            </a:r>
            <a:r>
              <a:rPr lang="en-US" dirty="0"/>
              <a:t> JOT</a:t>
            </a:r>
            <a:r>
              <a:rPr lang="ru-RU" dirty="0"/>
              <a:t>, 2017</a:t>
            </a:r>
          </a:p>
        </p:txBody>
      </p:sp>
    </p:spTree>
    <p:extLst>
      <p:ext uri="{BB962C8B-B14F-4D97-AF65-F5344CB8AC3E}">
        <p14:creationId xmlns:p14="http://schemas.microsoft.com/office/powerpoint/2010/main" val="1109660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4AC56CC-EAF8-7A91-FD1C-F1688E2EBC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1472" y="454192"/>
            <a:ext cx="9236243" cy="1727188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A81F001-B122-1ED1-A753-57D44CB19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0294" y="2181380"/>
            <a:ext cx="6160169" cy="465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0735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1760</Words>
  <Application>Microsoft Macintosh PowerPoint</Application>
  <PresentationFormat>Широкоэкранный</PresentationFormat>
  <Paragraphs>214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8" baseType="lpstr">
      <vt:lpstr>Arial</vt:lpstr>
      <vt:lpstr>Calibri</vt:lpstr>
      <vt:lpstr>Calibri Light</vt:lpstr>
      <vt:lpstr>ITCSymbolStd</vt:lpstr>
      <vt:lpstr>Palatino</vt:lpstr>
      <vt:lpstr>Symbol</vt:lpstr>
      <vt:lpstr>Times New Roman</vt:lpstr>
      <vt:lpstr>Times New Roman,Italic</vt:lpstr>
      <vt:lpstr>TimesNewRomanPSMT</vt:lpstr>
      <vt:lpstr>Wingdings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Классификация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Этиология и патогенез</vt:lpstr>
      <vt:lpstr>Презентация PowerPoint</vt:lpstr>
      <vt:lpstr>Клиническая картина при СГБ</vt:lpstr>
      <vt:lpstr>Другие варианты СГБ</vt:lpstr>
      <vt:lpstr>Презентация PowerPoint</vt:lpstr>
      <vt:lpstr>Когда заподозрить СГБ? </vt:lpstr>
      <vt:lpstr>Перевод в ОРИТ: </vt:lpstr>
      <vt:lpstr>Диагностика СГБ</vt:lpstr>
      <vt:lpstr>Презентация PowerPoint</vt:lpstr>
      <vt:lpstr>Диагностические критерии (NINDS)</vt:lpstr>
      <vt:lpstr>Поддерживают диагноз: </vt:lpstr>
      <vt:lpstr>Признаки, которые ставят под сомнение СГБ </vt:lpstr>
      <vt:lpstr>ЭМГ ?</vt:lpstr>
      <vt:lpstr>Презентация PowerPoint</vt:lpstr>
      <vt:lpstr>Презентация PowerPoint</vt:lpstr>
      <vt:lpstr>Снижение амплитуды моторных ответов при сохранной амплитуде сенсорных (ОМАН)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Плазмаферез</vt:lpstr>
      <vt:lpstr>ВВИГ</vt:lpstr>
      <vt:lpstr>КС?</vt:lpstr>
      <vt:lpstr>Ожидаемый эффект </vt:lpstr>
      <vt:lpstr>Неблагоприятные прогностические факторы: </vt:lpstr>
      <vt:lpstr>Прогноз</vt:lpstr>
      <vt:lpstr>Вопросы вакцинации</vt:lpstr>
      <vt:lpstr>Клинический случай 1</vt:lpstr>
      <vt:lpstr>Презентация PowerPoint</vt:lpstr>
      <vt:lpstr>Клинический случай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Борис Козырев</dc:creator>
  <cp:lastModifiedBy>Борис Козырев</cp:lastModifiedBy>
  <cp:revision>39</cp:revision>
  <dcterms:created xsi:type="dcterms:W3CDTF">2023-01-25T23:50:13Z</dcterms:created>
  <dcterms:modified xsi:type="dcterms:W3CDTF">2023-01-26T05:36:36Z</dcterms:modified>
</cp:coreProperties>
</file>