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76" r:id="rId3"/>
    <p:sldId id="279" r:id="rId4"/>
    <p:sldId id="280" r:id="rId5"/>
    <p:sldId id="281" r:id="rId6"/>
    <p:sldId id="283" r:id="rId7"/>
    <p:sldId id="285" r:id="rId8"/>
    <p:sldId id="286" r:id="rId9"/>
    <p:sldId id="277" r:id="rId10"/>
    <p:sldId id="287" r:id="rId11"/>
    <p:sldId id="261" r:id="rId12"/>
    <p:sldId id="259" r:id="rId13"/>
    <p:sldId id="278" r:id="rId14"/>
    <p:sldId id="272" r:id="rId15"/>
    <p:sldId id="273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notesMaster" Target="notesMasters/notesMaster1.xml" /><Relationship Id="rId3" Type="http://schemas.openxmlformats.org/officeDocument/2006/relationships/slide" Target="slides/slide2.xml" /><Relationship Id="rId21" Type="http://schemas.openxmlformats.org/officeDocument/2006/relationships/theme" Target="theme/theme1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viewProps" Target="viewProp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10" Type="http://schemas.openxmlformats.org/officeDocument/2006/relationships/slide" Target="slides/slide9.xml" /><Relationship Id="rId19" Type="http://schemas.openxmlformats.org/officeDocument/2006/relationships/presProps" Target="presProps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tableStyles" Target="tableStyles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C1999-6085-4F51-BE65-1CF281861186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5336B2-6E1F-46D0-8B53-ECAF2FB4E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81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85104-5A0C-4A4B-B9D2-6A074AD12349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B47A9-9F40-44E4-913A-F630A05E03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322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85104-5A0C-4A4B-B9D2-6A074AD12349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B47A9-9F40-44E4-913A-F630A05E03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340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85104-5A0C-4A4B-B9D2-6A074AD12349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B47A9-9F40-44E4-913A-F630A05E03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453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85104-5A0C-4A4B-B9D2-6A074AD12349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B47A9-9F40-44E4-913A-F630A05E03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954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85104-5A0C-4A4B-B9D2-6A074AD12349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B47A9-9F40-44E4-913A-F630A05E03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039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85104-5A0C-4A4B-B9D2-6A074AD12349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B47A9-9F40-44E4-913A-F630A05E03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838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85104-5A0C-4A4B-B9D2-6A074AD12349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B47A9-9F40-44E4-913A-F630A05E03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637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85104-5A0C-4A4B-B9D2-6A074AD12349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B47A9-9F40-44E4-913A-F630A05E03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497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85104-5A0C-4A4B-B9D2-6A074AD12349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B47A9-9F40-44E4-913A-F630A05E03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791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85104-5A0C-4A4B-B9D2-6A074AD12349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B47A9-9F40-44E4-913A-F630A05E03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841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85104-5A0C-4A4B-B9D2-6A074AD12349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B47A9-9F40-44E4-913A-F630A05E03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269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585104-5A0C-4A4B-B9D2-6A074AD12349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B47A9-9F40-44E4-913A-F630A05E03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509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iencedirect.com/science/article/pii/S0022347683802789" TargetMode="External" /><Relationship Id="rId1" Type="http://schemas.openxmlformats.org/officeDocument/2006/relationships/slideLayout" Target="../slideLayouts/slideLayout4.xml" 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 /><Relationship Id="rId2" Type="http://schemas.openxmlformats.org/officeDocument/2006/relationships/hyperlink" Target="http://www.google.dk/url?sa=i&amp;rct=j&amp;q=&amp;esrc=s&amp;frm=1&amp;source=images&amp;cd=&amp;cad=rja&amp;uact=8&amp;docid=1basIBaZ_fmT9M&amp;tbnid=gOg7M2M3iVlQtM:&amp;ved=0CAUQjRw&amp;url=http://www.drfranklipman.com/feeling-of-compassion/&amp;ei=p5HoU67CE4P5yQP4g4CQDQ&amp;bvm=bv.72676100,d.bGQ&amp;psig=AFQjCNEYXuDKO9p3VhUGD9GCDDxoshXlJA&amp;ust=1407836960329602" TargetMode="External" /><Relationship Id="rId1" Type="http://schemas.openxmlformats.org/officeDocument/2006/relationships/slideLayout" Target="../slideLayouts/slideLayout2.xml" 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5.xml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iencedirect.com/science/journal/0264410X/32/29" TargetMode="External" /><Relationship Id="rId2" Type="http://schemas.openxmlformats.org/officeDocument/2006/relationships/hyperlink" Target="http://www.sciencedirect.com/science/article/pii/S0264410X14006367" TargetMode="External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 /><Relationship Id="rId2" Type="http://schemas.openxmlformats.org/officeDocument/2006/relationships/image" Target="../media/image3.emf" /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iencedirect.com/science/article/pii/S1474442210701071" TargetMode="External" /><Relationship Id="rId1" Type="http://schemas.openxmlformats.org/officeDocument/2006/relationships/slideLayout" Target="../slideLayouts/slideLayout4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6">
                    <a:lumMod val="75000"/>
                  </a:schemeClr>
                </a:solidFill>
              </a:rPr>
              <a:t>Вакцинация – взгляд невролога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err="1"/>
              <a:t>Джаксыбаева</a:t>
            </a:r>
            <a:r>
              <a:rPr lang="ru-RU" dirty="0"/>
              <a:t> А.Х.</a:t>
            </a:r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0055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60432" y="1600200"/>
            <a:ext cx="226368" cy="4525963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sp>
        <p:nvSpPr>
          <p:cNvPr id="5" name="Объект 6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03232" cy="4525963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у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</a:rPr>
              <a:t> 1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,4 % </a:t>
            </a:r>
            <a:r>
              <a:rPr lang="ru-RU" dirty="0"/>
              <a:t>детей в возрасте до 1 года в течении 2 недель после вакцинации АКДС (клеточной) были отмечены судороги (</a:t>
            </a:r>
            <a:r>
              <a:rPr lang="en-US" dirty="0"/>
              <a:t>M.D. </a:t>
            </a:r>
            <a:r>
              <a:rPr lang="en-US" dirty="0">
                <a:hlinkClick r:id="rId2"/>
              </a:rPr>
              <a:t>Deborah G. </a:t>
            </a:r>
            <a:r>
              <a:rPr lang="en-US" dirty="0" err="1">
                <a:hlinkClick r:id="rId2"/>
              </a:rPr>
              <a:t>Hirtz</a:t>
            </a:r>
            <a:r>
              <a:rPr lang="en-US" baseline="30000" dirty="0" err="1">
                <a:hlinkClick r:id="rId2" tooltip="Affiliation: a"/>
              </a:rPr>
              <a:t>a</a:t>
            </a:r>
            <a:r>
              <a:rPr lang="en-US" baseline="30000" dirty="0"/>
              <a:t>,</a:t>
            </a:r>
            <a:r>
              <a:rPr lang="ru-RU" baseline="30000" dirty="0"/>
              <a:t>982</a:t>
            </a:r>
            <a:r>
              <a:rPr lang="ru-RU" dirty="0"/>
              <a:t>), в большинстве случаев это дети с семейным анамнезом фебрильных приступов, никто из них не развил эпилепсию как болезнь в последующем в течение 7 лет</a:t>
            </a:r>
          </a:p>
          <a:p>
            <a:r>
              <a:rPr lang="ru-RU" dirty="0"/>
              <a:t>В целом неврологические проявления совпадают с вакцинацией современными </a:t>
            </a:r>
            <a:r>
              <a:rPr lang="ru-RU" dirty="0" err="1"/>
              <a:t>конюгироваными</a:t>
            </a:r>
            <a:r>
              <a:rPr lang="ru-RU" dirty="0"/>
              <a:t> вакцинами (через 1-2 дня) не чаще 0,8%</a:t>
            </a:r>
          </a:p>
        </p:txBody>
      </p:sp>
    </p:spTree>
    <p:extLst>
      <p:ext uri="{BB962C8B-B14F-4D97-AF65-F5344CB8AC3E}">
        <p14:creationId xmlns:p14="http://schemas.microsoft.com/office/powerpoint/2010/main" val="4296673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332656"/>
            <a:ext cx="8229600" cy="63341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accent2"/>
                </a:solidFill>
              </a:rPr>
              <a:t>Криптогенные и</a:t>
            </a:r>
            <a:r>
              <a:rPr lang="en-US" sz="2400" b="1" dirty="0">
                <a:solidFill>
                  <a:schemeClr val="accent2"/>
                </a:solidFill>
              </a:rPr>
              <a:t>/</a:t>
            </a:r>
            <a:r>
              <a:rPr lang="ru-RU" sz="2400" b="1" dirty="0">
                <a:solidFill>
                  <a:schemeClr val="accent2"/>
                </a:solidFill>
              </a:rPr>
              <a:t>или симптоматические </a:t>
            </a:r>
            <a:r>
              <a:rPr lang="ru-RU" sz="2400" b="1" dirty="0" err="1">
                <a:solidFill>
                  <a:schemeClr val="accent2"/>
                </a:solidFill>
              </a:rPr>
              <a:t>генерализованные</a:t>
            </a:r>
            <a:r>
              <a:rPr lang="ru-RU" sz="2400" b="1" dirty="0">
                <a:solidFill>
                  <a:schemeClr val="accent2"/>
                </a:solidFill>
              </a:rPr>
              <a:t> формы эпилепсии с дебютом до 5 лет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3" y="1700809"/>
            <a:ext cx="8856984" cy="4464495"/>
          </a:xfrm>
        </p:spPr>
        <p:txBody>
          <a:bodyPr>
            <a:normAutofit/>
          </a:bodyPr>
          <a:lstStyle/>
          <a:p>
            <a:r>
              <a:rPr lang="ru-RU" sz="1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Эпилептические энцефалопатии раннего детского возраста: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Ранняя </a:t>
            </a:r>
            <a:r>
              <a:rPr lang="ru-RU" sz="1600" b="1" dirty="0" err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миоклоническая</a:t>
            </a:r>
            <a:r>
              <a:rPr lang="ru-RU" sz="1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энцефалопатия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Ранняя эпилептическая </a:t>
            </a:r>
            <a:r>
              <a:rPr lang="ru-RU" sz="1600" b="1" dirty="0" err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энцефлопатия</a:t>
            </a:r>
            <a:r>
              <a:rPr lang="ru-RU" sz="1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(синдром </a:t>
            </a:r>
            <a:r>
              <a:rPr lang="ru-RU" sz="1600" b="1" dirty="0" err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Отахары</a:t>
            </a:r>
            <a:r>
              <a:rPr lang="ru-RU" sz="1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Синдром Веста (инфантильные спазмы) – криптогенные формы;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Симптоматические формы – </a:t>
            </a:r>
            <a:r>
              <a:rPr lang="ru-RU" sz="1600" b="1" dirty="0" err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мальформативные</a:t>
            </a:r>
            <a:r>
              <a:rPr lang="ru-RU" sz="1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изменения мозга (туберозный склероз, </a:t>
            </a:r>
            <a:r>
              <a:rPr lang="ru-RU" sz="1600" b="1" dirty="0" err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нейрофибраматоз</a:t>
            </a:r>
            <a:r>
              <a:rPr lang="ru-RU" sz="1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1 типа, </a:t>
            </a:r>
            <a:r>
              <a:rPr lang="ru-RU" sz="1600" b="1" dirty="0" err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ангиоматоз</a:t>
            </a:r>
            <a:r>
              <a:rPr lang="ru-RU" sz="1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1600" b="1" dirty="0" err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Штурге</a:t>
            </a:r>
            <a:r>
              <a:rPr lang="ru-RU" sz="1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-Вебера)</a:t>
            </a:r>
          </a:p>
          <a:p>
            <a:r>
              <a:rPr lang="ru-RU" sz="1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Синдром </a:t>
            </a:r>
            <a:r>
              <a:rPr lang="ru-RU" sz="1600" b="1" dirty="0" err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Леннокса-Гасто</a:t>
            </a:r>
            <a:endParaRPr lang="ru-RU" sz="1600" b="1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ru-RU" sz="1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Эпилепсия с </a:t>
            </a:r>
            <a:r>
              <a:rPr lang="ru-RU" sz="1600" b="1" dirty="0" err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миоклонически</a:t>
            </a:r>
            <a:r>
              <a:rPr lang="ru-RU" sz="1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-астатическими приступами (Синдром </a:t>
            </a:r>
            <a:r>
              <a:rPr lang="ru-RU" sz="1600" b="1" dirty="0" err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Дузе</a:t>
            </a:r>
            <a:r>
              <a:rPr lang="ru-RU" sz="1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r>
              <a:rPr lang="ru-RU" sz="1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Эпилепсия с </a:t>
            </a:r>
            <a:r>
              <a:rPr lang="ru-RU" sz="1600" b="1" dirty="0" err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миоклиническими</a:t>
            </a:r>
            <a:r>
              <a:rPr lang="ru-RU" sz="1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1600" b="1" dirty="0" err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абсансами</a:t>
            </a:r>
            <a:r>
              <a:rPr lang="ru-RU" sz="1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(синдром </a:t>
            </a:r>
            <a:r>
              <a:rPr lang="ru-RU" sz="1600" b="1" dirty="0" err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Тассинари</a:t>
            </a:r>
            <a:r>
              <a:rPr lang="ru-RU" sz="1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marL="0" indent="0">
              <a:buNone/>
            </a:pPr>
            <a:endParaRPr lang="ru-RU" sz="1600" b="1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algn="ctr">
              <a:buNone/>
            </a:pPr>
            <a:r>
              <a:rPr lang="ru-RU" sz="16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ВСЕ ЭТИ ФОРМЫ НЕ СВЯЗАНЫ С ВАКЦИНАЦИЕЙ, НО ИХ ДЕБЮТ ВОЗМОЖЕН В ДЕКРЕТИРОВАННЫЕ СРОКИ ИММУНИЗАЦИИ</a:t>
            </a:r>
          </a:p>
          <a:p>
            <a:pPr marL="0" indent="0" algn="ctr">
              <a:buNone/>
            </a:pPr>
            <a:r>
              <a:rPr lang="ru-RU" sz="16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marL="0" indent="0" algn="ctr">
              <a:buNone/>
            </a:pPr>
            <a:r>
              <a:rPr lang="ru-RU" sz="16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(2-8 </a:t>
            </a:r>
            <a:r>
              <a:rPr lang="ru-RU" sz="16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мес</a:t>
            </a:r>
            <a:r>
              <a:rPr lang="ru-RU" sz="16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и после 1 года жизни)</a:t>
            </a:r>
          </a:p>
          <a:p>
            <a:pPr>
              <a:buFontTx/>
              <a:buChar char="-"/>
            </a:pPr>
            <a:endParaRPr lang="ru-RU" sz="16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Char char="-"/>
            </a:pPr>
            <a:endParaRPr lang="ru-RU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107504" y="6525344"/>
            <a:ext cx="58326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МКБ-10. </a:t>
            </a:r>
            <a:r>
              <a:rPr lang="en-US" sz="1200" dirty="0"/>
              <a:t>http://mkb-10.com/index.php?pid=5132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7970776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Вакцинация детей до 2 лет против пневмококка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Неврологических противопоказаний практически нет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Они полностью отсутствуют в рекомендациях Американской педиатрической ассоциации и </a:t>
            </a:r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CDC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(США)!!!!!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ДЦП, включая тяжелую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гиперкинетическую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форму – нужно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Острая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нейроинфекция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– гнойный менингит (вкл. пневмококковый) – можно через </a:t>
            </a:r>
            <a:r>
              <a:rPr lang="ru-RU" b="1" dirty="0">
                <a:solidFill>
                  <a:srgbClr val="FF0000"/>
                </a:solidFill>
              </a:rPr>
              <a:t>1 </a:t>
            </a:r>
            <a:r>
              <a:rPr lang="ru-RU" b="1" dirty="0" err="1">
                <a:solidFill>
                  <a:srgbClr val="FF0000"/>
                </a:solidFill>
              </a:rPr>
              <a:t>мес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после выздоровления (необходимо)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О. ЦМВ энцефалит – можно через </a:t>
            </a:r>
            <a:r>
              <a:rPr lang="ru-RU" b="1" dirty="0">
                <a:solidFill>
                  <a:srgbClr val="FF0000"/>
                </a:solidFill>
              </a:rPr>
              <a:t>1 </a:t>
            </a:r>
            <a:r>
              <a:rPr lang="ru-RU" b="1" dirty="0" err="1">
                <a:solidFill>
                  <a:srgbClr val="FF0000"/>
                </a:solidFill>
              </a:rPr>
              <a:t>мес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после окончания острого периода (лихорадка, судороги и др.)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726" y="6525344"/>
            <a:ext cx="69415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Приказ Министра национальной экономики Республики Казахстан от 6 марта 2015 года № 190.</a:t>
            </a:r>
          </a:p>
        </p:txBody>
      </p:sp>
    </p:spTree>
    <p:extLst>
      <p:ext uri="{BB962C8B-B14F-4D97-AF65-F5344CB8AC3E}">
        <p14:creationId xmlns:p14="http://schemas.microsoft.com/office/powerpoint/2010/main" val="281282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1"/>
                </a:solidFill>
              </a:rPr>
              <a:t>Заключение </a:t>
            </a:r>
            <a:endParaRPr lang="en-GB" sz="2400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68760"/>
            <a:ext cx="8058150" cy="5112567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/>
              <a:t>Многие медицинские состояния проявляются в течении раннего детства</a:t>
            </a:r>
            <a:r>
              <a:rPr lang="en-GB" dirty="0"/>
              <a:t>. </a:t>
            </a:r>
            <a:r>
              <a:rPr lang="ru-RU" dirty="0"/>
              <a:t>Поскольку почти все дети получают вакцинацию, эта процедура будет иметь временную связь с некоторыми заболеваниями. </a:t>
            </a:r>
            <a:r>
              <a:rPr lang="en-GB" dirty="0"/>
              <a:t> </a:t>
            </a:r>
            <a:r>
              <a:rPr lang="ru-RU" sz="3400" dirty="0">
                <a:solidFill>
                  <a:srgbClr val="C00000"/>
                </a:solidFill>
              </a:rPr>
              <a:t>Корреляция может ложно быть интерпретирована как причина</a:t>
            </a:r>
            <a:r>
              <a:rPr lang="ru-RU" sz="3400" dirty="0"/>
              <a:t>.</a:t>
            </a:r>
            <a:endParaRPr lang="en-GB" dirty="0"/>
          </a:p>
          <a:p>
            <a:pPr algn="just"/>
            <a:r>
              <a:rPr lang="ru-RU" dirty="0"/>
              <a:t>Социальные и культурные факторы могут определять природу временной резистентности к вакцинации не смотря на хорошо установленный положительный эффект на здоровье. </a:t>
            </a:r>
            <a:endParaRPr lang="en-GB" dirty="0"/>
          </a:p>
          <a:p>
            <a:pPr algn="just"/>
            <a:r>
              <a:rPr lang="ru-RU" dirty="0"/>
              <a:t>КПК вакцина не является причиной аутизма </a:t>
            </a:r>
            <a:endParaRPr lang="en-GB" dirty="0"/>
          </a:p>
          <a:p>
            <a:pPr algn="just"/>
            <a:r>
              <a:rPr lang="ru-RU" dirty="0"/>
              <a:t>АКДС может стать триггером клинических проявлений генетически детерминированного синдрома </a:t>
            </a:r>
            <a:r>
              <a:rPr lang="ru-RU" dirty="0" err="1"/>
              <a:t>Драве</a:t>
            </a:r>
            <a:r>
              <a:rPr lang="ru-RU" dirty="0"/>
              <a:t>, но не влияет на его течение. </a:t>
            </a:r>
            <a:endParaRPr lang="en-GB" dirty="0"/>
          </a:p>
          <a:p>
            <a:pPr algn="just"/>
            <a:r>
              <a:rPr lang="ru-RU" dirty="0"/>
              <a:t>1 на 2,5 миллиона случаев </a:t>
            </a:r>
            <a:r>
              <a:rPr lang="ru-RU" dirty="0" err="1"/>
              <a:t>полиоассоциированных</a:t>
            </a:r>
            <a:r>
              <a:rPr lang="ru-RU" dirty="0"/>
              <a:t> параличей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16935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958552" y="116632"/>
            <a:ext cx="6781800" cy="1008112"/>
          </a:xfrm>
          <a:effectLst/>
        </p:spPr>
        <p:txBody>
          <a:bodyPr>
            <a:normAutofit/>
          </a:bodyPr>
          <a:lstStyle/>
          <a:p>
            <a:r>
              <a:rPr lang="ru-RU" sz="2400" b="1" dirty="0">
                <a:latin typeface="+mn-lt"/>
                <a:ea typeface="ＭＳ Ｐゴシック" charset="0"/>
                <a:cs typeface="Arial Rounded MT Bold"/>
              </a:rPr>
              <a:t>ВАЖНА КОММУНИКАЦИЯ!!!</a:t>
            </a:r>
            <a:br>
              <a:rPr lang="ru-RU" sz="2400" b="1" dirty="0">
                <a:latin typeface="+mn-lt"/>
                <a:ea typeface="ＭＳ Ｐゴシック" charset="0"/>
                <a:cs typeface="Arial Rounded MT Bold"/>
              </a:rPr>
            </a:br>
            <a:r>
              <a:rPr lang="ru-RU" sz="2400" b="1" dirty="0">
                <a:latin typeface="+mn-lt"/>
                <a:ea typeface="ＭＳ Ｐゴシック" charset="0"/>
                <a:cs typeface="Arial Rounded MT Bold"/>
              </a:rPr>
              <a:t>Демонстрируйте сопереживание</a:t>
            </a:r>
            <a:endParaRPr lang="en-US" sz="2400" b="1" dirty="0">
              <a:latin typeface="+mn-lt"/>
              <a:ea typeface="ＭＳ Ｐゴシック" charset="0"/>
              <a:cs typeface="Arial Rounded MT Bold"/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611560" y="1844824"/>
            <a:ext cx="3672656" cy="3384376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42900" indent="-342900">
              <a:buFont typeface="Arial"/>
              <a:buChar char="•"/>
            </a:pPr>
            <a:r>
              <a:rPr lang="ru-RU" sz="1600" dirty="0">
                <a:latin typeface="Arial" charset="0"/>
                <a:ea typeface="ＭＳ Ｐゴシック" charset="0"/>
                <a:cs typeface="ＭＳ Ｐゴシック" charset="0"/>
              </a:rPr>
              <a:t>Даже если вопрос связан с наукой и медициной </a:t>
            </a:r>
            <a:r>
              <a:rPr lang="en-US" sz="1600" dirty="0">
                <a:latin typeface="Arial" charset="0"/>
                <a:ea typeface="ＭＳ Ｐゴシック" charset="0"/>
                <a:cs typeface="ＭＳ Ｐゴシック" charset="0"/>
              </a:rPr>
              <a:t>–</a:t>
            </a:r>
            <a:r>
              <a:rPr lang="ru-RU" sz="1600" dirty="0">
                <a:latin typeface="Arial" charset="0"/>
                <a:ea typeface="ＭＳ Ｐゴシック" charset="0"/>
                <a:cs typeface="ＭＳ Ｐゴシック" charset="0"/>
              </a:rPr>
              <a:t> помните, что существуют нерациональные и очень человеческие страхи и факторы</a:t>
            </a:r>
            <a:endParaRPr lang="en-US" sz="1600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342900" indent="-342900">
              <a:buFont typeface="Arial"/>
              <a:buChar char="•"/>
            </a:pPr>
            <a:endParaRPr lang="da-DK" sz="1600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342900" indent="-342900">
              <a:buFont typeface="Arial"/>
              <a:buChar char="•"/>
            </a:pPr>
            <a:r>
              <a:rPr lang="ru-RU" sz="1600" dirty="0">
                <a:latin typeface="Arial" charset="0"/>
                <a:ea typeface="ＭＳ Ｐゴシック" charset="0"/>
                <a:cs typeface="ＭＳ Ｐゴシック" charset="0"/>
              </a:rPr>
              <a:t>Демонстрируйте понимание обеспокоенности людей </a:t>
            </a:r>
            <a:r>
              <a:rPr lang="en-US" sz="1600" dirty="0">
                <a:latin typeface="Arial" charset="0"/>
                <a:ea typeface="ＭＳ Ｐゴシック" charset="0"/>
                <a:cs typeface="ＭＳ Ｐゴシック" charset="0"/>
              </a:rPr>
              <a:t>–</a:t>
            </a:r>
            <a:r>
              <a:rPr lang="ru-RU" sz="1600" dirty="0">
                <a:latin typeface="Arial" charset="0"/>
                <a:ea typeface="ＭＳ Ｐゴシック" charset="0"/>
                <a:cs typeface="ＭＳ Ｐゴシック" charset="0"/>
              </a:rPr>
              <a:t> а не только научных вопросов</a:t>
            </a:r>
            <a:endParaRPr lang="en-US" sz="1600" dirty="0">
              <a:latin typeface="Arial" charset="0"/>
              <a:ea typeface="ＭＳ Ｐゴシック" charset="0"/>
              <a:cs typeface="ＭＳ Ｐゴシック" charset="0"/>
            </a:endParaRPr>
          </a:p>
          <a:p>
            <a:endParaRPr lang="en-US" sz="1600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342900" indent="-342900">
              <a:buFont typeface="Arial"/>
              <a:buChar char="•"/>
            </a:pPr>
            <a:r>
              <a:rPr lang="ru-RU" sz="1600" dirty="0">
                <a:latin typeface="Arial" charset="0"/>
                <a:ea typeface="ＭＳ Ｐゴシック" charset="0"/>
                <a:cs typeface="ＭＳ Ｐゴシック" charset="0"/>
              </a:rPr>
              <a:t>Говорите им, что вы понимаете их опасения и относитесь к ним очень серьезно</a:t>
            </a:r>
            <a:endParaRPr lang="en-US" sz="16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" name="AutoShape 2" descr="data:image/jpeg;base64,/9j/4AAQSkZJRgABAQAAAQABAAD/2wCEAAkGBxQQEhUUEhQUFRUUFBQUFBQUFBQUFRUUFBQXFhQUFBUYHCggGBolHBQUITEhJSkrLi4uFx8zODMtNygtLisBCgoKDg0OGxAQGiwkHCQsLCwsLCwsLCwsLCwsLCwsLCwsLCwsLCwsLCwsLCwsLCwsLCwsLCwsLCwsLCwsLC4sN//AABEIALcBEwMBIgACEQEDEQH/xAAcAAABBQEBAQAAAAAAAAAAAAAFAAMEBgcCAQj/xAA/EAABAwIDBQYEBAUDAwUAAAABAAIDBBEFITEGEkFRcQcTImGBkTKhsfBSwdHhFCNCcvEVYqIzssIkQ0RTkv/EABkBAAMBAQEAAAAAAAAAAAAAAAECAwQABf/EACMRAAICAwEAAQUBAQAAAAAAAAABAhEDEiExQQQTIlFhMzL/2gAMAwEAAhEDEQA/AKoxOppqeCRESBVsQSpZmrHUMyQeqjWiPUJ8gh7U0WqbIxR3tStFEyM4JpwUhwTL0rHGXJsp4hSqHCJZ/wDpsJHM3AQGQOXqI1uCSxatJ6AlQHxluoI6iy5HNUeBerxJcA9XiSS44SSS9XHHi9SSRCeL0BJerjjyyS9Xi44S5UilpXyuDI2ue52jWi5Potn7O+ydhj72tbd50jOjQCdfNcwIxEKRC1fQuN7BUbgWNY0G2VgFjm0+zT6GSxuWE+Enh5FCLsacWgKGrwhdrkpiY24JpwTrk2UAnFl3G25HVeAKTRtu9o8wmFLdR0XgblwSVgoaYd23okkszWBmJ5qjxlPtKQucyhDKtiKPCgVIWjH4TkCJmqLIFPnaocgRkPEiPTLwn3hMvU2UQ7hlJ30rI/xOA9OK+g9ndm2RxNAaNANPJYTsq8Nq4T/vsvqDAW3YOgSSKQ9AE+zMZv4R7Ku43sGyUWDQD0Wpuhtmo4iAOaSil2YXL2VboPicVT9otlJKW5FyB8l9N1z2gLNNvXs7t17aFHboVjtWYWkvX6nqUgnIiCS9U/CMGnq3bkEbpCNbaDqTkFxwPSR/FdjqymbvSQndAuSCDZAFyZwkl4vUTj1Gtk9nJMRqGwx5DIvdwa3n15IJdfSXY5gbKbD2S28co71x4+IAtHtZczl0nbF9ndNhzy9o3nkAbzsz525Kz4nUCNuXyTmH1AfvE8CQgmPVYcS0KUpUi0YflQKqpHOO8Cgm3NE2opSSMwCfUA5qXHO5jiDopGJ0hqKdzW8QR8kMZTN4fPhXJRDGcMfTSFjxxyPMIcVcxI5K4K7cmnFcE6ClUOT29VDBUugze3qERX4afRSeBvRJc0fwN6JJOGUAxp5pTEaeBSmk6cVDnUolRJirYiUgdOoMinTqDKnkGJFkTLk9ImXKTLIfwqTdnjPJ7fqvqXZWW8Teg+i+WcOgdJKxrBdxe23uM19S7JUpZCwO13R9EjKINzPQyqqLKfVOsq9Xy5qc3RbHG2N1Dy+6y3tKY/cJHBaZ3wAN1W8R2ckxN26zwx38T/qG+aEfSuTkTB4aVzzZrSTyAJPsEUpNlauU2ZBIT5tIHuvpbAdiqWiYGsjbe2ZIBJ8yUVDWtya0D0Co2zMkmfP+GdkFbIAZCyMXFxm424rctkNnafD6dsULc7Xc45uc7i5xUmV/JMfxBQ2DoPYjh4kBDrFpCxjbHsnl7x0lIWlpue7OWf8AtWyfxeSZkl4rroNN+ny9W7OVULt18EgPk0kehCgTUsjPiY9v9zSPqvqd8jXZOAPUJisweCdpDo2m/kFymD7f7PlhfVnZ1MJMPphw7mP/ALQsf267PDFeWnGWpYPyXfZxtw+kYIJb7rT4Ty0u0o7Jo7RqRvdeGsaSMlQsXqHb1/NSMU2hE0YLHahV04gdCoTkm6NmLE4q2FIJw610fw1wblzVKE2YN0Zoa3TNPjfbJ5ojG32zDamMuA8WoIWG1UJjcWuFi02K+maeYSN3Ssc7TsD7t/etHXotF2YZKiguK4K9K5JXAEpeHutI3qFECfpQS5tuYXAfhqVI7wN6JJqiae7b0SSmUCsKcBTLSuwUpqOyVGlKdJTMirjZOaIE6gyqfO1QZGqkgRIkiYcpEgR3YbZx1dUNFv5bCC48DyCky10Xnsi2P/8AkStzd8IPAcFtTGBjVFwehbDGGgWsFzX1XBJJ0PCNkbEKhAap9rkqZLJcqubT4iI2E8goP8jdBaojtqXVU7aePV3xEf0sGpWp0NK2CMNaLACyz/sewpxjfVyDOZ3gv/8AWPh98ytDqCrRjSM2SbkyNO8qFK+ycqJbe6HTyW/JKzonUs3JQ3zZpiefPLj9/moc1Rlceo5hI2USJ5q7ZcVFfW6+SGVM29n5X9VCdU2N765HqP8AISbD6lgEocL805BUlpzQakqUQa8ORQX4GJmCRvpmsp2y2WEUpkjHhdqORWmUkoYli1GJYyLcLhWcbVoinXGZfshTuNTGwk7hvdvDRadjGzrDHcDNUqkpXQVcZaLgkjpfUrVid6PPkl14U3akqZkFbC6N1uSVNVkKz7Q0INyqjJFulQuuGylNWWvCa7RRdvaYSwO6IfhstiiO0Ml4D0WnHKzDnhRhUjLZcsvZMuClVR8bv7j9UyqmQaCJ4JHvSBQN1Hdl4LyXXCT8NDpKbwN6JKfTDwjokpmcoYXYK4C6C40iKamdZPFRpwmg+iyRBqJVBken6hpuoz41aTFijymgdM9rGZuebBfSHZ/sw2kgaAM7XJ5nisn7I8FE1SZCLhmQ6lfRMDA1vopsrFWxmpfuiyB1L7ohWzIa6NztAoTdmvGq6QZ3WuqHjETqyqipm3/mPG9bgwZuPtl6rR3YS9+Wi72f2SZBOZzcv3bC/C+tl0YjZMiqkWChpWwRNjaLBrQAB5Cy9lcnZXWUSRyqZkC8TfYE9EMmkFjcohW5k9Db6IJM4D0NvopSKxQPrKqxIHA8b6OtY214H5KKJ8rdfqmq6XxuPO3sP8qLI/dCg300RXB90n0Q6seb+5+/l7J9r73UeQ/n7pRmiRRT5dfqOKJ085/dAQbX6fMKcJrEEffNMmBos8D75ojBLlZV+lnt7LsYoG6rRGSISg34HKHD295vH0R6WVoFslS8UxwMDA13xcuQTcWMnKxzUp51GWpWH08prYn40A69lR8RjcCclcp37+Y0OduV1Clga7UINWysJ6qiq0c9ipm0FT/J9EXbhzL8EA2xe1rCByVscaIZ5poymeO7j1KZLETLFw6JaNTz9wcrXsoxVuSJWzZRmQSy8Fm+F4h+EdEl1GMgkpEaKKF7dNhyRcuNQ4SmZV0XJmZ1kY+gZCqDZRHqRJmV4KclaatEro1zsUpAIi78TiVrrmXCyvsgmDYQ3kVqrXqMvTRB8I4owdU82nAToTdTJutJSjdYA2rxcQNAbqeKIYNO50LHP+IgH3VCxyd1VUtZqN4C3IBX1p3Ggchb5KGKTlOUvg2fUY448cI/PrH5pENqp7Hp9OCelk4cLoXUP15g26i2VvvgqtmZIZqpjcev6/kUCmkyIP8AV9cx99ETlfbxe3zQOZwvu34O8tbEfVSky8ED6pwdnzBv5c+qiVDrtB1u1ouOZCmPbqept5nh7odM6wA53bbpcg+11It4cxyZ9V64/P8AL/Kixa8vv5qSXffWxSj+njs0812VvZRjr8/y/ROseDqUTqJcdQbW5X9uCG4hOd0nqnWPsUzVsu0+YXNNnJ0VyHFHd7ZxOmV0fp8QPNVHEqZwcC0Z397KbhdUXHO4PEITx30fHlp0zY9n61skA3gDbIol/p8TxlkVS8Gqw2MAKdHiL2nI5KsciS6ZJ425Noa2ma6kzJu06FZljmKmY2utO2jqhU0r2O1AyWKb9jY8MlqxNPqMmfZcY+ubrxrkiVoMpxIFatmGZBVQq4bOmwCSfgJFuYMgkuGSZJKIDPg5ehyYDl7vIGkeLlHldde7y5bqjFdBLw7ghupfdgLyAWC7ctiXDK30s+wGKd1LuHQ6Lb8Pk32gr5np6vupGu5FfQmytc19OxwOoCz5aTs04XcaD7nWQbGq0BpF1KqaiwJPBUs1Lquo7qPMkkk8GtGrj7/MLJkyVxes24MVu34h3Zyk36hzrfDmTwz0zVoxKYRkFxA+duq9hjZT7rG6NBe4nVztBf3+Spu02M7zjY6ald/nAoovPk/haDMCLggg5g3uh1fKLjPmT/bbP6grO4dp3sf3dzb4ul9FOmxou3TnkeHEEWP5el1yyJo6eBxZY3SZ2v5ehvZBasjfB5/QA3t8koqokDnaxvzvcH/ifdQqyfTyefS7T+6RuxlGhyWQeI8yfqhNTIDxFgb/ADt9PonamouDY5Z+5H37oVVS2+/6SdOqUckh97E/ea7738lE7zn18l7v3z++qDHROoojLKyNhALza50A1JPkACfRXenpKaHwsaHHjI8BzieYvkOizIVb4JGvbmWnpe+RHtf3R6kxbvBcG/mOPk4cCuGpSLPUUULzZzGtJ0fGA2/mRofVBMUwN8I3h44/xtGYH+8cOui7jxBxtfhnn7WR3D8TFs/bW6Kauic064ZpXwWAI1vce6gSSje3gLH6rTcU2YjqPHA4Rut8B/6ZNuB1b8wsz2iopKSUMlY5hOl9HDm1wyd6KjROEuk2gxrc1GXkrVR1Inbdhz5Kl09Nv2PurNs9F3brHQ6EfmoujTrasNUNIXFwdxFllu02HdzO4DQm4W6UtILXWXdp1NuSh3M2WrAteHm/Uvbv6KKDZd76bkK5BWuzFQ7dWzAXWAVRjzIVswjIBBiyRZ2zZJKEJF6p0KUrfS7xR94r0JDXY6XruIryNikRxIr0WXg/E7JeTy2C4tZQqua61J8M1dOXybxWz9l1W51MGnhcexKxuhjvmtp7IYd6En/c76lZ88dol8EtZUWDaWpc2PcYCXP8LQNSToApOzWDihhJfYzSeKQ8ssox5D6ovFTNDt8i5GTfLmUJxuvA4rNrq9mbfuNx+2vPn+gnH8RNyQbGxB6clQsXqQ0FzjkLm3DqUYxKqJJN8lQ8YqjUS9234GnxHmeAUHcmbsX4Qs4woGR5e7+s3z4DgPkrXT09m3INudtOfkVYOzzZRu6yomZcl27CxwFsszMQddDbhx5KxbSV7RcDTTK30VHB1ZFT2lqZoagsNr6fAeY4t9Lrmqqbi4zyB9jf/wAioO15DP5kZsN4Bw4Am9nDlxBUShrg7U/tcA/kUseqxpLV0TqiTwi3E/qP091Fccs+pXLpL2Gf75/quJMiichyLL7910JLdDxT+AYRJW1DYY3boILpH2vuMBFz5nQAea0QbO0kLdxjGud+J4EhP9xP5WQaYdldGYT55H/KhtkdG7eZ6jgVfcQ2cikJAHdPGhZ8J5Hd0sqnieFS05/mN8J0eM2Hln/SfI/Ncmc0SaDFWv68WnVF6as9FSpYcwRkeBUzD8VsQ1+R4X0PT9EHD9At/Jo1BW24ou+SKojMU7GyRu1a4ZdRyPmFRqarJ0RKnrrcbH5JozolKFkbF9jnUwL6beli13dZIxyP4h56pjZ6W7vEPKxCt2HYvbI2uOWhRuDun57rb8TYBM8ak7TCs8oKpIh0LSGW4cFQO1mC8QdxC1CZgAsFl3axWAR7nFWqqMkndsyZ7kg5NuKdghLtAr2QJdCy5VoozYILQ0xbwRPvLBEnIIGoSQs1CSAtEWOmT7KNFI6ZSGU6mUsFR0akNpUTbCnREFyQrkAKmCwVfqDmrtVQZKqYpTWN1ZMVej1K6zFtPYmz/wBGTze8/wDIrCoJMrLc+xckURPDffbpvFLk8RTH/wBF2xKqsCBwBufJUXFqwuORR3G6k2cAqfUyDKxuQMysOWR6WDHYH2grNxhtmbIdsDgJq5mxknM78juTAfEepyA8yF3VSCVz22JcbNaBmSToAOa1XYjZ4YZS3kt30gvIR/SM92MHja+Z4lDFGy31L0VBbE6lsADWgANbutA0aLWFvZZrjeIbzzn0Vk2jxAG9zqqNiVQMyTln/lGc23QuBKKsre0tTcNjGe84uceQbp9+SiQDdP3nmuRL3zy45XPh/t4fqnJAQLEZj3t5c0UqVAlLaVk9gyXbzcff3ZM0lQD05j6FPyMB0KA6CuxOMfwssjcv5rA1hOQ3muvu34XGl+IHNH5sRJO9c+vDyKz6oZfXjx/VTcMxx0ZDZfGzTeObgPMf1D5rmvkKmkXhuJb9r8OP5KaJWSMLHgOa4WIOYI6KuMqWus5rgWnS2idFXyPRTbd2DjImJbJubcwu3m6hjsnAa23tD6qoYhSkXa9pa4cCLEea1PDa8HIqXiGFw1LbPaDyPEdCqRJyl8Mxijxl8B3Xm7eB4t/UKzQ1++L5EFOY52bvuXQybzdd1wzHlfiEEZhk9MbFptyGnoulFenQl8Fmo6zd4qw4dinmqI2UojQVdipXQ7jZolPihcM7rFe0PFjPUEXyaVpP+sxxxOc4gWafdYhWTd5I534nE+i1Ynt0x5468FTR7xVhw+l0QajFirLQOC1JGSRNZBkmJ4kQiCbnjRYgGcxJSnR5pIHB1jE6GrhhXYKFCWdBq63VyCvQ5MkAZqFX8TiujtS9BqoopBRWpWlpW8dkVRfDwARkXX//AEVjdVS3CP8AZ9tV/p7nxyfA83B5Hip5k1G0aMLW3TRNqKktOWmiq0tVZpUvF8VbON5hu1O7H4e2adhdmA4Gx8l5bezPXjWONss3Z5saKcCqqB/Ofcsaf/aaeNvxkeyM7RYgADnkp2LV4YLX9lnu0WJFxstUqiqRjuU5bME4xWmR3kNAqZtPV5CNpzdmfJo/Uo1ilaImF7vTryVGkqS9xe7U/IcAlhHtlpzpUTqSTK1rnIAC5N76ADj0VjdgtT3Yc6FwGouWhwHS/wAiinZxs/e1XK0E6QAjn4d8+fJXnaOoawBu8L2sd46nmCNOiE3y0NiVujGHsIcRm141acvkV0K5zfiA6/si217WvZvgDeYQLg6g6i4+8l5sPgjayQma/dxjNv4jyPkF0XasMo6ypA9mIscNQmJCL5aHkbrUMQw9jWDcZGG6BoABI5gAWsqhiOAskzj8B8rAX82oKXfBnDlgCCofC67DrqNWu6jmjtDiLJfJ3Fp1H6oFWQPhNntPkQCR+yHOmzuDnzBzCerIt0aNDVgInSYgRldZrRbSFmUviH4h8Q681YIMXZILseD6/klcWgJpl9grPO/QpydrJBYgKjx4o5ujgPXNSWY7bV2a5SpdOlFN8O8Xw0NJsq5Wy9yLnRWk1zJBcn3WebcYo2V4ZGcm62SxjtKhpTcY2CsVxeSc2v4eQUSJi5hCkNC3RikqRgnJydsdhROkmshsYUqMqiJsPwVSlCa6AwSotSuQbFaHd1JSA1eIHUSGSJ1r1HaE41PRIfBXpTYXTtFxxEqnIVKc0RqihjjmmQUegKNVUocpQXRCY4r7qmSH4XG3JXzs62pBkDHmzvqqtV0ocg0lM6N28wkEaELLlwqXTVizOPPg37aCtvbxZKmYjVAutf75qjs2tmA3ZPEAjGA17ao7uhWSUZR9NsJwdURNoA6YhrQSG/M809sxsg+ZwdKCG3ybz6rXcIwKIxNO6NM1NmhZGLAAWRV0LKUbIj3tgiaG2G4BbkLKj49XGVxJNvn7IrtBiVgWtOapdXUEm18ylfWWxS1QKxasuRG3QZnr5qXs9jZpXE2BDtQQSOtl1UYGzduddSb8UEpqVz5jEHaZ34p1TVCy2Ts0JmOulO/cuB4jP0TtPUBxJORJVUGGuhN2vIPuD1CfgxVzTZ7bW/qAy/ZK18Io5P5LTUQtk5FD6zZWOQXsLrykrgc7/NFY8RbZDwm3ZUZtj9w6XHmpFLs3unSytf8AGA+qG4vj0cAJcRflxTKV8A1XQFiGH2yCBYrUfw4GdzyTeI7XOeTuCyrlTUOkN3G5TRxu+k55VXCdU45I8bt7DyQ6914F01aFFLwzyk5ejsaksUdieYU6EZJYnmFRQ5dNlRsWibG6xRijegLJLonSSIMFB1rklCEiSWzgmHLtrkklUkOBy8kOSSS4ANqnIcX5rxJMgo7a5PApJInHjwh1UkkgwoHSQgrvD5jTyB7eGo5heJKUknwqnRp+CdozGtDXBwvyCfxHaPvb7hNrakEfJepLDKKXEboO/Stue+e5bnbW+Sj09Juk72vNJJOlwN/kM4lUBgJcTYcFSW4i9spkYbG5t080kk+JWJmk+FkotqO9G7KLHmBcIn37CP2KSSSap8GhNyXT2IN5291HrscZBwLumSSSEeumGTpWCKra6Qghgt5nMqv1NS6Q3e4uJ5lJJaFFLwzSm5ejSSSSIh6F0EklwRxpTrSkkigM73lyXJJIgHYnorSvSSXMDJwekkkgKf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14300" y="-1219200"/>
            <a:ext cx="3838575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499992" y="5622339"/>
            <a:ext cx="4572000" cy="33855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>
            <a:spAutoFit/>
          </a:bodyPr>
          <a:lstStyle/>
          <a:p>
            <a:pPr algn="ctr"/>
            <a:endParaRPr lang="en-US" sz="1600" i="1" dirty="0"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7224" y="1833984"/>
            <a:ext cx="3251200" cy="32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7996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2400" b="1" dirty="0">
                <a:ea typeface="ＭＳ Ｐゴシック" charset="0"/>
                <a:cs typeface="ＭＳ Ｐゴシック" charset="0"/>
              </a:rPr>
              <a:t>Направляйте общественность</a:t>
            </a:r>
            <a:endParaRPr lang="en-US" sz="2400" b="1" dirty="0">
              <a:ea typeface="ＭＳ Ｐゴシック" charset="0"/>
              <a:cs typeface="ＭＳ Ｐゴシック" charset="0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2708920"/>
            <a:ext cx="5472608" cy="187220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1800" dirty="0">
                <a:ea typeface="ＭＳ Ｐゴシック" charset="0"/>
              </a:rPr>
              <a:t>Если есть что-то, что люди могут сделать для снижения предполагаемых угроз, то это придаст им больше уверенности и облегчит восприятие риска</a:t>
            </a:r>
          </a:p>
        </p:txBody>
      </p:sp>
      <p:sp>
        <p:nvSpPr>
          <p:cNvPr id="3" name="Action Button: Information 2">
            <a:hlinkClick r:id="" action="ppaction://noaction" highlightClick="1"/>
          </p:cNvPr>
          <p:cNvSpPr/>
          <p:nvPr/>
        </p:nvSpPr>
        <p:spPr>
          <a:xfrm>
            <a:off x="6372200" y="2060848"/>
            <a:ext cx="2160240" cy="2952328"/>
          </a:xfrm>
          <a:prstGeom prst="actionButtonInformation">
            <a:avLst/>
          </a:prstGeom>
          <a:solidFill>
            <a:schemeClr val="tx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2788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2400" b="1" dirty="0">
                <a:latin typeface="+mn-lt"/>
              </a:rPr>
              <a:t>5 золотых правил</a:t>
            </a:r>
            <a:endParaRPr lang="en-US" sz="2400" b="1" dirty="0">
              <a:latin typeface="+mn-lt"/>
            </a:endParaRPr>
          </a:p>
        </p:txBody>
      </p:sp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>
          <a:xfrm>
            <a:off x="442539" y="1956879"/>
            <a:ext cx="8291501" cy="2408225"/>
          </a:xfrm>
          <a:prstGeom prst="rect">
            <a:avLst/>
          </a:prstGeom>
        </p:spPr>
        <p:txBody>
          <a:bodyPr lIns="80147" tIns="40074" rIns="80147" bIns="40074">
            <a:normAutofit/>
          </a:bodyPr>
          <a:lstStyle/>
          <a:p>
            <a:pPr marL="467525" indent="-467525">
              <a:buFont typeface="Wingdings" pitchFamily="2" charset="2"/>
              <a:buAutoNum type="arabicPeriod"/>
            </a:pPr>
            <a:r>
              <a:rPr lang="ru-RU" altLang="en-US" sz="1800" dirty="0"/>
              <a:t>Никогда, никогда, никогда не лгите</a:t>
            </a:r>
            <a:endParaRPr lang="en-GB" altLang="en-US" sz="1800" dirty="0"/>
          </a:p>
          <a:p>
            <a:pPr marL="467525" indent="-467525">
              <a:buFont typeface="Wingdings" pitchFamily="2" charset="2"/>
              <a:buAutoNum type="arabicPeriod"/>
            </a:pPr>
            <a:r>
              <a:rPr lang="ru-RU" altLang="en-US" sz="1800" dirty="0"/>
              <a:t>Никогда не говорите «Без комментариев»</a:t>
            </a:r>
            <a:endParaRPr lang="en-GB" altLang="en-US" sz="1800" dirty="0"/>
          </a:p>
          <a:p>
            <a:pPr marL="467525" indent="-467525">
              <a:buFont typeface="Wingdings" pitchFamily="2" charset="2"/>
              <a:buAutoNum type="arabicPeriod"/>
            </a:pPr>
            <a:r>
              <a:rPr lang="ru-RU" altLang="en-US" sz="1800" dirty="0"/>
              <a:t>«Вне протокола» не бывает никогда</a:t>
            </a:r>
            <a:endParaRPr lang="en-GB" altLang="en-US" sz="1800" dirty="0"/>
          </a:p>
          <a:p>
            <a:pPr marL="467525" indent="-467525">
              <a:buFont typeface="Wingdings" pitchFamily="2" charset="2"/>
              <a:buAutoNum type="arabicPeriod"/>
            </a:pPr>
            <a:r>
              <a:rPr lang="ru-RU" altLang="en-US" sz="1800" dirty="0"/>
              <a:t>Не спекулируйте</a:t>
            </a:r>
            <a:endParaRPr lang="en-GB" altLang="en-US" sz="1800" dirty="0"/>
          </a:p>
          <a:p>
            <a:pPr marL="467525" indent="-467525">
              <a:buFont typeface="Wingdings" pitchFamily="2" charset="2"/>
              <a:buAutoNum type="arabicPeriod"/>
            </a:pPr>
            <a:r>
              <a:rPr lang="ru-RU" altLang="en-US" sz="1800" dirty="0"/>
              <a:t>Будьте кратки, переходите к существу вопроса и всегда думайте об аудитории</a:t>
            </a:r>
            <a:endParaRPr lang="en-US" altLang="en-US" sz="1800" dirty="0"/>
          </a:p>
        </p:txBody>
      </p:sp>
      <p:sp>
        <p:nvSpPr>
          <p:cNvPr id="4" name="Rectangle 3"/>
          <p:cNvSpPr/>
          <p:nvPr/>
        </p:nvSpPr>
        <p:spPr>
          <a:xfrm>
            <a:off x="2339752" y="6093296"/>
            <a:ext cx="3995936" cy="720080"/>
          </a:xfrm>
          <a:prstGeom prst="rect">
            <a:avLst/>
          </a:prstGeom>
          <a:solidFill>
            <a:srgbClr val="00558F"/>
          </a:solidFill>
          <a:ln>
            <a:solidFill>
              <a:srgbClr val="00558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21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9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035413858"/>
              </p:ext>
            </p:extLst>
          </p:nvPr>
        </p:nvGraphicFramePr>
        <p:xfrm>
          <a:off x="4739368" y="1853971"/>
          <a:ext cx="3624943" cy="3329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4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0307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9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эпилептическая энцефалопатия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38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нервно-мышечные расстройства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315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патология белого вещества (</a:t>
                      </a:r>
                      <a:r>
                        <a:rPr lang="ru-RU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демиелинизирующие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дегенеративные)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46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детский церебральный паралич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962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генетически обусловленные состояния с неврологической манифестацией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Детская неврологическая практика на сегодня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853974"/>
            <a:ext cx="3868340" cy="814387"/>
          </a:xfrm>
        </p:spPr>
        <p:txBody>
          <a:bodyPr>
            <a:normAutofit fontScale="92500" lnSpcReduction="10000"/>
          </a:bodyPr>
          <a:lstStyle/>
          <a:p>
            <a:pPr algn="ctr"/>
            <a:endParaRPr lang="ru-RU" dirty="0"/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Педиатрия</a:t>
            </a:r>
          </a:p>
          <a:p>
            <a:endParaRPr lang="ru-RU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472737282"/>
              </p:ext>
            </p:extLst>
          </p:nvPr>
        </p:nvGraphicFramePr>
        <p:xfrm>
          <a:off x="629842" y="1851932"/>
          <a:ext cx="3868340" cy="368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83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«определение показаний к вакцинации»</a:t>
                      </a:r>
                      <a:r>
                        <a:rPr lang="ru-RU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простые</a:t>
                      </a:r>
                      <a:r>
                        <a:rPr lang="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фебрильные судороги»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«синдром вялого ребенка»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различные нарушения питания (гипотрофии)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поведение (педагогическая запущенность)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гипертермические состояния и другие  вопросы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51614" y="1853972"/>
            <a:ext cx="3764927" cy="814387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Неврология</a:t>
            </a:r>
          </a:p>
          <a:p>
            <a:r>
              <a:rPr lang="" dirty="0"/>
              <a:t>ээээээ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5229200"/>
            <a:ext cx="1685173" cy="13096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65724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1"/>
                </a:solidFill>
              </a:rPr>
              <a:t>Цель презентации</a:t>
            </a:r>
            <a:endParaRPr lang="en-GB" sz="2400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Вакцинация и аутизм</a:t>
            </a:r>
            <a:r>
              <a:rPr lang="en-GB" dirty="0"/>
              <a:t> (</a:t>
            </a:r>
            <a:r>
              <a:rPr lang="ru-RU" dirty="0"/>
              <a:t>вакцина против кори, паротита, краснухи)</a:t>
            </a:r>
            <a:endParaRPr lang="en-GB" dirty="0"/>
          </a:p>
          <a:p>
            <a:r>
              <a:rPr lang="ru-RU" dirty="0"/>
              <a:t>Вакцинация и слухи о полиомиелите </a:t>
            </a:r>
            <a:r>
              <a:rPr lang="en-GB" dirty="0"/>
              <a:t>(</a:t>
            </a:r>
            <a:r>
              <a:rPr lang="ru-RU" dirty="0"/>
              <a:t>ВПП</a:t>
            </a:r>
            <a:r>
              <a:rPr lang="en-GB" dirty="0"/>
              <a:t>)</a:t>
            </a:r>
          </a:p>
          <a:p>
            <a:r>
              <a:rPr lang="ru-RU" dirty="0"/>
              <a:t>Вакцинация и эпилептическая энцефалопатия</a:t>
            </a:r>
            <a:r>
              <a:rPr lang="en-GB" dirty="0"/>
              <a:t> (DTP)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4956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915" y="1131094"/>
            <a:ext cx="2435290" cy="1335687"/>
          </a:xfrm>
        </p:spPr>
        <p:txBody>
          <a:bodyPr>
            <a:normAutofit fontScale="90000"/>
          </a:bodyPr>
          <a:lstStyle/>
          <a:p>
            <a:r>
              <a:rPr lang="ru-RU" sz="2175" b="1" dirty="0">
                <a:solidFill>
                  <a:srgbClr val="5B9BD5"/>
                </a:solidFill>
              </a:rPr>
              <a:t>Корь, Паротит, краснуха</a:t>
            </a:r>
            <a:r>
              <a:rPr lang="en-GB" sz="2175" b="1" dirty="0">
                <a:solidFill>
                  <a:srgbClr val="5B9BD5"/>
                </a:solidFill>
              </a:rPr>
              <a:t> (</a:t>
            </a:r>
            <a:r>
              <a:rPr lang="ru-RU" sz="2175" b="1" dirty="0">
                <a:solidFill>
                  <a:srgbClr val="5B9BD5"/>
                </a:solidFill>
              </a:rPr>
              <a:t>КПК</a:t>
            </a:r>
            <a:r>
              <a:rPr lang="en-GB" sz="2175" b="1" dirty="0">
                <a:solidFill>
                  <a:srgbClr val="5B9BD5"/>
                </a:solidFill>
              </a:rPr>
              <a:t>) </a:t>
            </a:r>
            <a:r>
              <a:rPr lang="ru-RU" sz="2175" b="1" dirty="0">
                <a:solidFill>
                  <a:srgbClr val="5B9BD5"/>
                </a:solidFill>
              </a:rPr>
              <a:t>вакцинация и аутизм: обсуждения</a:t>
            </a:r>
            <a:endParaRPr lang="en-GB" sz="2400" b="1" dirty="0">
              <a:solidFill>
                <a:schemeClr val="accent1"/>
              </a:solidFill>
            </a:endParaRPr>
          </a:p>
        </p:txBody>
      </p:sp>
      <p:pic>
        <p:nvPicPr>
          <p:cNvPr id="3074" name="Picture 2" descr="http://nrvs.info/wp-content/uploads/2014/07/dallas_vs_the_moo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764704"/>
            <a:ext cx="6348756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2742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chemeClr val="accent1"/>
                </a:solidFill>
              </a:rPr>
              <a:t>Вакцины не ассоциированы с аутизмом</a:t>
            </a:r>
            <a:r>
              <a:rPr lang="en-GB" sz="2400" b="1" dirty="0">
                <a:solidFill>
                  <a:schemeClr val="accent1"/>
                </a:solidFill>
              </a:rPr>
              <a:t>:</a:t>
            </a:r>
            <a:r>
              <a:rPr lang="ru-RU" sz="2400" b="1" dirty="0">
                <a:solidFill>
                  <a:schemeClr val="accent1"/>
                </a:solidFill>
              </a:rPr>
              <a:t> основанные на доказательствах мета анализ исследований «случай-контроль» и </a:t>
            </a:r>
            <a:r>
              <a:rPr lang="ru-RU" sz="2400" b="1" dirty="0" err="1">
                <a:solidFill>
                  <a:schemeClr val="accent1"/>
                </a:solidFill>
              </a:rPr>
              <a:t>когортных</a:t>
            </a:r>
            <a:r>
              <a:rPr lang="ru-RU" sz="2400" b="1" dirty="0">
                <a:solidFill>
                  <a:schemeClr val="accent1"/>
                </a:solidFill>
              </a:rPr>
              <a:t> исследований</a:t>
            </a:r>
            <a:r>
              <a:rPr lang="en-GB" sz="2400" b="1" dirty="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/>
              <a:t>Основные моменты</a:t>
            </a:r>
            <a:endParaRPr lang="en-GB" dirty="0"/>
          </a:p>
          <a:p>
            <a:r>
              <a:rPr lang="ru-RU" dirty="0"/>
              <a:t>Не выявлено связи между вакцинацией и аутизмом</a:t>
            </a:r>
            <a:r>
              <a:rPr lang="en-GB" dirty="0"/>
              <a:t> (OR: 0.99; 95% CI: 0.92 to 1.06).</a:t>
            </a:r>
          </a:p>
          <a:p>
            <a:r>
              <a:rPr lang="ru-RU" dirty="0"/>
              <a:t>Не выявлено связи между вакцинацией и аутистическим спектром расстройств </a:t>
            </a:r>
            <a:r>
              <a:rPr lang="en-GB" dirty="0"/>
              <a:t> (OR: 0.91; 95% CI: 0.68 to 1.20).</a:t>
            </a:r>
          </a:p>
          <a:p>
            <a:r>
              <a:rPr lang="ru-RU" dirty="0"/>
              <a:t>Не выявлено связи между </a:t>
            </a:r>
            <a:r>
              <a:rPr lang="en-GB" dirty="0"/>
              <a:t>[</a:t>
            </a:r>
            <a:r>
              <a:rPr lang="ru-RU" dirty="0"/>
              <a:t>аутизмом</a:t>
            </a:r>
            <a:r>
              <a:rPr lang="en-GB" dirty="0"/>
              <a:t>/</a:t>
            </a:r>
            <a:r>
              <a:rPr lang="ru-RU" dirty="0"/>
              <a:t>РАС</a:t>
            </a:r>
            <a:r>
              <a:rPr lang="en-GB" dirty="0"/>
              <a:t>]</a:t>
            </a:r>
            <a:r>
              <a:rPr lang="ru-RU" dirty="0"/>
              <a:t> и вакциной против кори, паротита и краснухи</a:t>
            </a:r>
            <a:r>
              <a:rPr lang="en-GB" dirty="0"/>
              <a:t> (OR: 0.84; 95% CI: 0.70 to 1.01).</a:t>
            </a:r>
          </a:p>
          <a:p>
            <a:r>
              <a:rPr lang="ru-RU" dirty="0"/>
              <a:t>Не</a:t>
            </a:r>
            <a:r>
              <a:rPr lang="" dirty="0"/>
              <a:t>т</a:t>
            </a:r>
            <a:r>
              <a:rPr lang="ru-RU" dirty="0"/>
              <a:t> связи между </a:t>
            </a:r>
            <a:r>
              <a:rPr lang="en-GB" dirty="0"/>
              <a:t>[</a:t>
            </a:r>
            <a:r>
              <a:rPr lang="ru-RU" dirty="0"/>
              <a:t>аутизмом</a:t>
            </a:r>
            <a:r>
              <a:rPr lang="en-GB" dirty="0"/>
              <a:t>/</a:t>
            </a:r>
            <a:r>
              <a:rPr lang="ru-RU" dirty="0"/>
              <a:t>РАС</a:t>
            </a:r>
            <a:r>
              <a:rPr lang="en-GB" dirty="0"/>
              <a:t>] </a:t>
            </a:r>
            <a:r>
              <a:rPr lang="ru-RU" dirty="0"/>
              <a:t>и </a:t>
            </a:r>
            <a:r>
              <a:rPr lang="ru-RU" dirty="0" err="1"/>
              <a:t>тимерозалом</a:t>
            </a:r>
            <a:r>
              <a:rPr lang="ru-RU" dirty="0"/>
              <a:t> (ртуть содержащий консервант)</a:t>
            </a:r>
            <a:r>
              <a:rPr lang="en-GB" dirty="0"/>
              <a:t> (OR: 1.00; 95% CI: 0.77 to 1.31).</a:t>
            </a:r>
          </a:p>
          <a:p>
            <a:r>
              <a:rPr lang="ru-RU" dirty="0"/>
              <a:t>Нет связи между </a:t>
            </a:r>
            <a:r>
              <a:rPr lang="en-GB" dirty="0"/>
              <a:t>[</a:t>
            </a:r>
            <a:r>
              <a:rPr lang="ru-RU" dirty="0"/>
              <a:t>аутизмом</a:t>
            </a:r>
            <a:r>
              <a:rPr lang="en-GB" dirty="0"/>
              <a:t>/</a:t>
            </a:r>
            <a:r>
              <a:rPr lang="ru-RU" dirty="0"/>
              <a:t>РАС</a:t>
            </a:r>
            <a:r>
              <a:rPr lang="en-GB" dirty="0"/>
              <a:t>] </a:t>
            </a:r>
            <a:r>
              <a:rPr lang="ru-RU" dirty="0"/>
              <a:t>и медью</a:t>
            </a:r>
            <a:r>
              <a:rPr lang="en-GB" dirty="0"/>
              <a:t> (Hg) (OR: 1.00; 95% CI: 0.93 to 1.07).</a:t>
            </a:r>
          </a:p>
          <a:p>
            <a:r>
              <a:rPr lang="ru-RU" dirty="0"/>
              <a:t>Результаты этого мета анализа предполагают, что вакцинация не ассоциируется с развитием аутизма и РАС</a:t>
            </a:r>
            <a:r>
              <a:rPr lang="en-GB" dirty="0"/>
              <a:t>.</a:t>
            </a:r>
          </a:p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 flipH="1">
            <a:off x="3352022" y="5489973"/>
            <a:ext cx="5528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u="sng" dirty="0">
                <a:solidFill>
                  <a:schemeClr val="accent1"/>
                </a:solidFill>
                <a:hlinkClick r:id="rId2"/>
              </a:rPr>
              <a:t>Luke E. Taylor</a:t>
            </a:r>
            <a:r>
              <a:rPr lang="en-GB" sz="1200" dirty="0">
                <a:solidFill>
                  <a:schemeClr val="accent1"/>
                </a:solidFill>
              </a:rPr>
              <a:t>, </a:t>
            </a:r>
            <a:r>
              <a:rPr lang="en-GB" sz="1200" u="sng" dirty="0">
                <a:solidFill>
                  <a:schemeClr val="accent1"/>
                </a:solidFill>
                <a:hlinkClick r:id="rId2"/>
              </a:rPr>
              <a:t>Amy L. </a:t>
            </a:r>
            <a:r>
              <a:rPr lang="en-GB" sz="1200" u="sng" dirty="0" err="1">
                <a:solidFill>
                  <a:schemeClr val="accent1"/>
                </a:solidFill>
                <a:hlinkClick r:id="rId2"/>
              </a:rPr>
              <a:t>Swerdfeger</a:t>
            </a:r>
            <a:r>
              <a:rPr lang="en-GB" sz="1200" dirty="0">
                <a:solidFill>
                  <a:schemeClr val="accent1"/>
                </a:solidFill>
              </a:rPr>
              <a:t>, </a:t>
            </a:r>
            <a:r>
              <a:rPr lang="en-GB" sz="1200" u="sng" dirty="0">
                <a:solidFill>
                  <a:schemeClr val="accent1"/>
                </a:solidFill>
                <a:hlinkClick r:id="rId2"/>
              </a:rPr>
              <a:t>Guy D. </a:t>
            </a:r>
            <a:r>
              <a:rPr lang="en-GB" sz="1200" u="sng" dirty="0" err="1">
                <a:solidFill>
                  <a:schemeClr val="accent1"/>
                </a:solidFill>
                <a:hlinkClick r:id="rId2"/>
              </a:rPr>
              <a:t>Eslick</a:t>
            </a:r>
            <a:r>
              <a:rPr lang="en-GB" sz="1200" u="sng" dirty="0">
                <a:solidFill>
                  <a:schemeClr val="accent1"/>
                </a:solidFill>
              </a:rPr>
              <a:t> </a:t>
            </a:r>
          </a:p>
          <a:p>
            <a:pPr algn="r"/>
            <a:r>
              <a:rPr lang="en-GB" sz="1200" i="1" dirty="0">
                <a:solidFill>
                  <a:schemeClr val="accent1"/>
                </a:solidFill>
              </a:rPr>
              <a:t>Vaccine</a:t>
            </a:r>
            <a:r>
              <a:rPr lang="en-GB" sz="1200" dirty="0">
                <a:solidFill>
                  <a:schemeClr val="accent1"/>
                </a:solidFill>
              </a:rPr>
              <a:t> </a:t>
            </a:r>
            <a:r>
              <a:rPr lang="en-GB" sz="1200" u="sng" dirty="0">
                <a:solidFill>
                  <a:schemeClr val="accent1"/>
                </a:solidFill>
                <a:hlinkClick r:id="rId3" tooltip="Go to table of contents for this volume/issue"/>
              </a:rPr>
              <a:t>Volume 32, Issue 29</a:t>
            </a:r>
            <a:r>
              <a:rPr lang="en-GB" sz="1200" dirty="0">
                <a:solidFill>
                  <a:schemeClr val="accent1"/>
                </a:solidFill>
              </a:rPr>
              <a:t>, 17 June 2014, Pages 3623–3629</a:t>
            </a:r>
          </a:p>
        </p:txBody>
      </p:sp>
    </p:spTree>
    <p:extLst>
      <p:ext uri="{BB962C8B-B14F-4D97-AF65-F5344CB8AC3E}">
        <p14:creationId xmlns:p14="http://schemas.microsoft.com/office/powerpoint/2010/main" val="2944401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942149"/>
            <a:ext cx="7886700" cy="994172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1"/>
                </a:solidFill>
              </a:rPr>
              <a:t>Полиомиелит </a:t>
            </a:r>
            <a:r>
              <a:rPr lang="en-GB" dirty="0">
                <a:solidFill>
                  <a:schemeClr val="accent1"/>
                </a:solidFill>
              </a:rPr>
              <a:t> –</a:t>
            </a:r>
            <a:r>
              <a:rPr lang="ru-RU" dirty="0">
                <a:solidFill>
                  <a:schemeClr val="accent1"/>
                </a:solidFill>
              </a:rPr>
              <a:t> это проблема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48584"/>
            <a:ext cx="7886700" cy="326350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accent1"/>
                </a:solidFill>
              </a:rPr>
              <a:t>Кто подвержен риску полиомиелита</a:t>
            </a:r>
            <a:r>
              <a:rPr lang="en-GB" dirty="0">
                <a:solidFill>
                  <a:schemeClr val="accent1"/>
                </a:solidFill>
              </a:rPr>
              <a:t>?</a:t>
            </a:r>
          </a:p>
          <a:p>
            <a:r>
              <a:rPr lang="ru-RU" dirty="0"/>
              <a:t>Полиомиелит в основном поражает детей до 5 лет, хотя пожилые люди тоже подвержены риску заболевания полиомиелитом если их уровень защиты не достаточен. </a:t>
            </a:r>
            <a:endParaRPr lang="en-GB" dirty="0"/>
          </a:p>
          <a:p>
            <a:pPr marL="0" indent="0">
              <a:buNone/>
            </a:pPr>
            <a:r>
              <a:rPr lang="ru-RU" dirty="0">
                <a:solidFill>
                  <a:schemeClr val="accent1"/>
                </a:solidFill>
              </a:rPr>
              <a:t>Что делает полиомиелит</a:t>
            </a:r>
            <a:r>
              <a:rPr lang="en-GB" dirty="0">
                <a:solidFill>
                  <a:schemeClr val="accent1"/>
                </a:solidFill>
              </a:rPr>
              <a:t>?</a:t>
            </a:r>
          </a:p>
          <a:p>
            <a:r>
              <a:rPr lang="ru-RU" dirty="0"/>
              <a:t>Эффекты полиомиелита</a:t>
            </a:r>
            <a:r>
              <a:rPr lang="en-GB" dirty="0"/>
              <a:t>:</a:t>
            </a:r>
            <a:r>
              <a:rPr lang="ru-RU" dirty="0"/>
              <a:t> по меньшей мере  1 из 200 людей переболевших полиомиелитом страдают необратимым параличом ( обычно ног)</a:t>
            </a:r>
            <a:r>
              <a:rPr lang="en-GB" dirty="0"/>
              <a:t>. </a:t>
            </a:r>
          </a:p>
          <a:p>
            <a:r>
              <a:rPr lang="ru-RU" dirty="0"/>
              <a:t>Среди этих парализованных от </a:t>
            </a:r>
            <a:r>
              <a:rPr lang="en-GB" dirty="0"/>
              <a:t>5% </a:t>
            </a:r>
            <a:r>
              <a:rPr lang="ru-RU" dirty="0"/>
              <a:t>до </a:t>
            </a:r>
            <a:r>
              <a:rPr lang="en-GB" dirty="0"/>
              <a:t>10% </a:t>
            </a:r>
            <a:r>
              <a:rPr lang="ru-RU" dirty="0"/>
              <a:t>умирают от паралича дыхательной мускулатуры</a:t>
            </a:r>
            <a:r>
              <a:rPr lang="en-GB" dirty="0"/>
              <a:t>.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/>
                </a:solidFill>
              </a:rPr>
              <a:t>Можно ли лечить полиомиелит</a:t>
            </a:r>
            <a:r>
              <a:rPr lang="en-GB" dirty="0">
                <a:solidFill>
                  <a:schemeClr val="accent1"/>
                </a:solidFill>
              </a:rPr>
              <a:t>?</a:t>
            </a:r>
          </a:p>
          <a:p>
            <a:r>
              <a:rPr lang="ru-RU" dirty="0"/>
              <a:t>Нет , лекарственных средств от полиомиелита нет</a:t>
            </a:r>
            <a:r>
              <a:rPr lang="en-GB" dirty="0"/>
              <a:t>. </a:t>
            </a:r>
            <a:r>
              <a:rPr lang="ru-RU" dirty="0"/>
              <a:t>Полиомиелит может быть только предупрежден вакцинацией. </a:t>
            </a:r>
            <a:r>
              <a:rPr lang="en-GB" dirty="0"/>
              <a:t> </a:t>
            </a:r>
            <a:endParaRPr lang="en-GB" dirty="0">
              <a:effectLst/>
              <a:latin typeface="Arial" panose="020B0604020202020204" pitchFamily="34" charset="0"/>
            </a:endParaRP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278311" y="5461902"/>
            <a:ext cx="724512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350" i="1" dirty="0">
                <a:solidFill>
                  <a:schemeClr val="accent1"/>
                </a:solidFill>
              </a:rPr>
              <a:t>WHO fact sheet, 2012</a:t>
            </a:r>
          </a:p>
          <a:p>
            <a:pPr algn="r"/>
            <a:r>
              <a:rPr lang="en-GB" sz="1350" i="1" dirty="0">
                <a:solidFill>
                  <a:schemeClr val="accent1"/>
                </a:solidFill>
              </a:rPr>
              <a:t>http://who.int/immunization_standards/vaccine_quality/qa_production_control_pq_11july2012.pdf</a:t>
            </a:r>
          </a:p>
        </p:txBody>
      </p:sp>
    </p:spTree>
    <p:extLst>
      <p:ext uri="{BB962C8B-B14F-4D97-AF65-F5344CB8AC3E}">
        <p14:creationId xmlns:p14="http://schemas.microsoft.com/office/powerpoint/2010/main" val="2447451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939070"/>
            <a:ext cx="7886700" cy="398240"/>
          </a:xfrm>
        </p:spPr>
        <p:txBody>
          <a:bodyPr>
            <a:normAutofit fontScale="90000"/>
          </a:bodyPr>
          <a:lstStyle/>
          <a:p>
            <a:r>
              <a:rPr lang="ru-RU" sz="2400" b="1" dirty="0" err="1">
                <a:solidFill>
                  <a:srgbClr val="0070C0"/>
                </a:solidFill>
              </a:rPr>
              <a:t>Полимиелитный</a:t>
            </a:r>
            <a:r>
              <a:rPr lang="ru-RU" sz="2400" b="1" dirty="0">
                <a:solidFill>
                  <a:srgbClr val="0070C0"/>
                </a:solidFill>
              </a:rPr>
              <a:t> паралич и вакцинация</a:t>
            </a:r>
            <a:endParaRPr lang="en-GB" sz="2400" b="1" dirty="0">
              <a:solidFill>
                <a:srgbClr val="0070C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965" y="1972723"/>
            <a:ext cx="4507211" cy="32635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2758" y="2384718"/>
            <a:ext cx="4553888" cy="306240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20574" y="1501903"/>
            <a:ext cx="343876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50" dirty="0"/>
              <a:t>Случаев в мире</a:t>
            </a:r>
            <a:r>
              <a:rPr lang="en-GB" sz="1350" dirty="0"/>
              <a:t>: 	1988 	35,251</a:t>
            </a:r>
          </a:p>
          <a:p>
            <a:r>
              <a:rPr lang="en-GB" sz="1350" dirty="0"/>
              <a:t>		2003	     677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56004" y="1495389"/>
            <a:ext cx="500739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50" dirty="0"/>
              <a:t>Полиомиелитный паралич ассоциированный с вакциной в </a:t>
            </a:r>
            <a:r>
              <a:rPr lang="en-GB" sz="1350" dirty="0"/>
              <a:t>UK: </a:t>
            </a:r>
          </a:p>
          <a:p>
            <a:r>
              <a:rPr lang="en-GB" sz="1350" dirty="0"/>
              <a:t>30 </a:t>
            </a:r>
            <a:r>
              <a:rPr lang="ru-RU" sz="1350" dirty="0"/>
              <a:t>случаев за </a:t>
            </a:r>
            <a:r>
              <a:rPr lang="en-GB" sz="1350" dirty="0"/>
              <a:t>17</a:t>
            </a:r>
            <a:r>
              <a:rPr lang="ru-RU" sz="1350" dirty="0"/>
              <a:t> лет</a:t>
            </a:r>
            <a:r>
              <a:rPr lang="en-GB" sz="1350" dirty="0"/>
              <a:t> (1985-2002): 1 </a:t>
            </a:r>
            <a:r>
              <a:rPr lang="ru-RU" sz="1350" dirty="0"/>
              <a:t>на</a:t>
            </a:r>
            <a:r>
              <a:rPr lang="en-GB" sz="1350" dirty="0"/>
              <a:t> 2.5</a:t>
            </a:r>
            <a:r>
              <a:rPr lang="ru-RU" sz="1350" dirty="0"/>
              <a:t> миллиона вакцинаций</a:t>
            </a:r>
            <a:endParaRPr lang="en-GB" sz="1350" dirty="0"/>
          </a:p>
        </p:txBody>
      </p:sp>
      <p:sp>
        <p:nvSpPr>
          <p:cNvPr id="10" name="TextBox 9"/>
          <p:cNvSpPr txBox="1"/>
          <p:nvPr/>
        </p:nvSpPr>
        <p:spPr>
          <a:xfrm>
            <a:off x="4840876" y="5465827"/>
            <a:ext cx="42048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en-GB" sz="1350" i="1" dirty="0">
                <a:solidFill>
                  <a:prstClr val="black"/>
                </a:solidFill>
              </a:rPr>
              <a:t>Immunisation against Infectious Disease: The Green Book, </a:t>
            </a:r>
            <a:r>
              <a:rPr lang="en-GB" sz="1350" dirty="0">
                <a:solidFill>
                  <a:prstClr val="black"/>
                </a:solidFill>
              </a:rPr>
              <a:t>2013, UK Department of Health</a:t>
            </a:r>
          </a:p>
        </p:txBody>
      </p:sp>
    </p:spTree>
    <p:extLst>
      <p:ext uri="{BB962C8B-B14F-4D97-AF65-F5344CB8AC3E}">
        <p14:creationId xmlns:p14="http://schemas.microsoft.com/office/powerpoint/2010/main" val="1914265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034" y="918496"/>
            <a:ext cx="8414766" cy="126234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Неврологические противопоказания и вакцинация</a:t>
            </a:r>
            <a:endParaRPr lang="en-GB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3081" y="5150358"/>
            <a:ext cx="3055837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350" i="1" dirty="0"/>
              <a:t>Immunisation against Infectious Disease:</a:t>
            </a:r>
          </a:p>
          <a:p>
            <a:pPr algn="r"/>
            <a:r>
              <a:rPr lang="en-GB" sz="1350" i="1" dirty="0"/>
              <a:t>The Green Book </a:t>
            </a:r>
            <a:r>
              <a:rPr lang="en-GB" sz="1350" dirty="0"/>
              <a:t>2013 </a:t>
            </a:r>
          </a:p>
          <a:p>
            <a:pPr algn="r"/>
            <a:r>
              <a:rPr lang="en-GB" sz="1350" dirty="0"/>
              <a:t>UK Department of Health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17266" y="2498523"/>
            <a:ext cx="732430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b="1" dirty="0">
                <a:solidFill>
                  <a:srgbClr val="0070C0"/>
                </a:solidFill>
              </a:rPr>
              <a:t>Противопоказания к ОПВ</a:t>
            </a:r>
            <a:r>
              <a:rPr lang="en-GB" sz="1350" b="1" dirty="0">
                <a:solidFill>
                  <a:srgbClr val="0070C0"/>
                </a:solidFill>
              </a:rPr>
              <a:t>:</a:t>
            </a:r>
          </a:p>
          <a:p>
            <a:r>
              <a:rPr lang="en-GB" sz="1350" dirty="0"/>
              <a:t>1.</a:t>
            </a:r>
            <a:r>
              <a:rPr lang="ru-RU" sz="1350" dirty="0"/>
              <a:t>Анафилактическая реакция к предыдущей дозе</a:t>
            </a:r>
            <a:endParaRPr lang="en-GB" sz="1350" dirty="0"/>
          </a:p>
          <a:p>
            <a:r>
              <a:rPr lang="en-GB" sz="1350" dirty="0"/>
              <a:t>2. </a:t>
            </a:r>
            <a:r>
              <a:rPr lang="ru-RU" sz="1350" dirty="0"/>
              <a:t>Анафилактическая реакция к </a:t>
            </a:r>
            <a:r>
              <a:rPr lang="ru-RU" sz="1350" dirty="0" err="1"/>
              <a:t>неомицину</a:t>
            </a:r>
            <a:r>
              <a:rPr lang="ru-RU" sz="1350" dirty="0"/>
              <a:t>, стрептомицину или </a:t>
            </a:r>
            <a:r>
              <a:rPr lang="ru-RU" sz="1350" dirty="0" err="1"/>
              <a:t>полимиксину</a:t>
            </a:r>
            <a:r>
              <a:rPr lang="ru-RU" sz="1350" dirty="0"/>
              <a:t> В</a:t>
            </a:r>
            <a:r>
              <a:rPr lang="en-GB" sz="1350" dirty="0"/>
              <a:t> </a:t>
            </a:r>
            <a:endParaRPr lang="ru-RU" sz="1350" dirty="0"/>
          </a:p>
          <a:p>
            <a:endParaRPr lang="en-GB" sz="1350" dirty="0"/>
          </a:p>
          <a:p>
            <a:r>
              <a:rPr lang="ru-RU" sz="1350" dirty="0">
                <a:solidFill>
                  <a:srgbClr val="FF0000"/>
                </a:solidFill>
              </a:rPr>
              <a:t>!нет неврологических противопоказаний </a:t>
            </a:r>
            <a:endParaRPr lang="en-GB" sz="1350" dirty="0">
              <a:solidFill>
                <a:srgbClr val="FF0000"/>
              </a:solidFill>
            </a:endParaRPr>
          </a:p>
          <a:p>
            <a:r>
              <a:rPr lang="en-GB" sz="1350" dirty="0">
                <a:solidFill>
                  <a:srgbClr val="FF0000"/>
                </a:solidFill>
              </a:rPr>
              <a:t>(see box)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283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Вакцинация и эпилептическая энцефалопатия  </a:t>
            </a:r>
            <a:endParaRPr lang="ru-RU" sz="2400" b="1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499176" cy="4525963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Эпилепсия</a:t>
            </a:r>
            <a:r>
              <a:rPr lang="ru-RU" dirty="0"/>
              <a:t>, включая активные приступные формы – </a:t>
            </a:r>
            <a:r>
              <a:rPr lang="ru-RU" b="1" dirty="0">
                <a:solidFill>
                  <a:srgbClr val="FF0000"/>
                </a:solidFill>
              </a:rPr>
              <a:t>можно</a:t>
            </a:r>
          </a:p>
          <a:p>
            <a:pPr algn="just"/>
            <a:r>
              <a:rPr lang="ru-RU" dirty="0"/>
              <a:t>Эпилептические энцефалопатии </a:t>
            </a:r>
            <a:r>
              <a:rPr lang="en-US" dirty="0"/>
              <a:t>– </a:t>
            </a:r>
            <a:r>
              <a:rPr lang="ru-RU" dirty="0"/>
              <a:t>проанализировано развитие синдрома </a:t>
            </a:r>
            <a:r>
              <a:rPr lang="ru-RU" dirty="0" err="1"/>
              <a:t>Драве</a:t>
            </a:r>
            <a:r>
              <a:rPr lang="ru-RU" dirty="0"/>
              <a:t> (нашли ген </a:t>
            </a:r>
            <a:r>
              <a:rPr lang="en-US" dirty="0"/>
              <a:t>SCN</a:t>
            </a:r>
            <a:r>
              <a:rPr lang="ru-RU" dirty="0"/>
              <a:t>1</a:t>
            </a:r>
            <a:r>
              <a:rPr lang="en-US" dirty="0"/>
              <a:t>A</a:t>
            </a:r>
            <a:r>
              <a:rPr lang="ru-RU" dirty="0"/>
              <a:t> (2q24.3) - ионных </a:t>
            </a:r>
            <a:r>
              <a:rPr lang="ru-RU" dirty="0" err="1"/>
              <a:t>потенциалзависимых</a:t>
            </a:r>
            <a:r>
              <a:rPr lang="ru-RU" dirty="0"/>
              <a:t> натриевых каналов нейронов ) у  11 из 14 детей с  т.н. поствакцинальной энцефалопатией (</a:t>
            </a:r>
            <a:r>
              <a:rPr lang="en-US" dirty="0">
                <a:hlinkClick r:id="rId2"/>
              </a:rPr>
              <a:t>Anne M McIntosh</a:t>
            </a:r>
            <a:r>
              <a:rPr lang="ru-RU" dirty="0"/>
              <a:t>, 2010)</a:t>
            </a:r>
          </a:p>
          <a:p>
            <a:pPr algn="just"/>
            <a:r>
              <a:rPr lang="ru-RU" dirty="0"/>
              <a:t>Вакцинация провоцирует дебют, но не развитии эпилептической энцефалопатии, т.е. вакцинировать можно при достижении относительной стабилизации и отработке дозы </a:t>
            </a:r>
            <a:r>
              <a:rPr lang="ru-RU" dirty="0" err="1"/>
              <a:t>антиэпилептических</a:t>
            </a:r>
            <a:r>
              <a:rPr lang="ru-RU" dirty="0"/>
              <a:t> препаратов</a:t>
            </a:r>
            <a:endParaRPr lang="en-US" dirty="0"/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0" y="6373305"/>
            <a:ext cx="6750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buAutoNum type="arabicPeriod"/>
            </a:pPr>
            <a:r>
              <a:rPr lang="en-US" sz="1200" dirty="0"/>
              <a:t>Anne M McIntosh</a:t>
            </a:r>
            <a:r>
              <a:rPr lang="ru-RU" sz="1200" dirty="0"/>
              <a:t>. </a:t>
            </a:r>
            <a:r>
              <a:rPr lang="en-US" sz="1200" dirty="0"/>
              <a:t>The Lancet Neurology 9(12):1148-1149 · December 2010</a:t>
            </a:r>
            <a:endParaRPr lang="ru-RU" sz="1200" dirty="0"/>
          </a:p>
          <a:p>
            <a:pPr marL="228600" indent="-228600">
              <a:buAutoNum type="arabicPeriod"/>
            </a:pPr>
            <a:r>
              <a:rPr lang="en-US" sz="1200" dirty="0"/>
              <a:t>Deborah G. </a:t>
            </a:r>
            <a:r>
              <a:rPr lang="en-US" sz="1200" dirty="0" err="1"/>
              <a:t>Hirtz</a:t>
            </a:r>
            <a:r>
              <a:rPr lang="en-US" sz="1200" dirty="0"/>
              <a:t>. Journal of Pediatrics 102(1):14-8 · February 1983</a:t>
            </a:r>
            <a:endParaRPr lang="ru-RU" sz="12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8388424" y="1600200"/>
            <a:ext cx="298376" cy="4525963"/>
          </a:xfrm>
        </p:spPr>
        <p:txBody>
          <a:bodyPr>
            <a:normAutofit fontScale="85000" lnSpcReduction="1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47140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1057</Words>
  <Application>Microsoft Office PowerPoint</Application>
  <PresentationFormat>On-screen Show (4:3)</PresentationFormat>
  <Paragraphs>108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Тема Office</vt:lpstr>
      <vt:lpstr>Вакцинация – взгляд невролога</vt:lpstr>
      <vt:lpstr>Детская неврологическая практика на сегодня</vt:lpstr>
      <vt:lpstr>Цель презентации</vt:lpstr>
      <vt:lpstr>Корь, Паротит, краснуха (КПК) вакцинация и аутизм: обсуждения</vt:lpstr>
      <vt:lpstr>Вакцины не ассоциированы с аутизмом: основанные на доказательствах мета анализ исследований «случай-контроль» и когортных исследований.</vt:lpstr>
      <vt:lpstr>Полиомиелит  – это проблема</vt:lpstr>
      <vt:lpstr>Полимиелитный паралич и вакцинация</vt:lpstr>
      <vt:lpstr>Неврологические противопоказания и вакцинация</vt:lpstr>
      <vt:lpstr>Вакцинация и эпилептическая энцефалопатия  </vt:lpstr>
      <vt:lpstr>PowerPoint Presentation</vt:lpstr>
      <vt:lpstr>Криптогенные и/или симптоматические генерализованные формы эпилепсии с дебютом до 5 лет</vt:lpstr>
      <vt:lpstr>Вакцинация детей до 2 лет против пневмококка</vt:lpstr>
      <vt:lpstr>Заключение </vt:lpstr>
      <vt:lpstr>ВАЖНА КОММУНИКАЦИЯ!!! Демонстрируйте сопереживание</vt:lpstr>
      <vt:lpstr>Направляйте общественность</vt:lpstr>
      <vt:lpstr>5 золотых правил</vt:lpstr>
    </vt:vector>
  </TitlesOfParts>
  <Company>Pfizer Inc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Поствакцинальные осложнения – взгляд невропатолога</dc:title>
  <dc:creator>Karimov, Zaur</dc:creator>
  <cp:lastModifiedBy>Inkar Orazbayeva</cp:lastModifiedBy>
  <cp:revision>26</cp:revision>
  <dcterms:created xsi:type="dcterms:W3CDTF">2017-03-15T10:36:39Z</dcterms:created>
  <dcterms:modified xsi:type="dcterms:W3CDTF">2023-01-27T06:14:17Z</dcterms:modified>
</cp:coreProperties>
</file>