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0" r:id="rId5"/>
    <p:sldId id="279" r:id="rId6"/>
    <p:sldId id="262" r:id="rId7"/>
    <p:sldId id="263" r:id="rId8"/>
    <p:sldId id="264" r:id="rId9"/>
    <p:sldId id="259" r:id="rId10"/>
    <p:sldId id="261" r:id="rId11"/>
    <p:sldId id="266" r:id="rId12"/>
    <p:sldId id="267" r:id="rId13"/>
    <p:sldId id="268" r:id="rId14"/>
    <p:sldId id="269" r:id="rId15"/>
    <p:sldId id="270" r:id="rId16"/>
    <p:sldId id="287" r:id="rId17"/>
    <p:sldId id="271" r:id="rId18"/>
    <p:sldId id="272" r:id="rId19"/>
    <p:sldId id="273" r:id="rId20"/>
    <p:sldId id="274" r:id="rId21"/>
    <p:sldId id="275" r:id="rId22"/>
    <p:sldId id="278" r:id="rId23"/>
    <p:sldId id="280" r:id="rId24"/>
    <p:sldId id="265" r:id="rId25"/>
    <p:sldId id="276" r:id="rId26"/>
    <p:sldId id="282" r:id="rId27"/>
    <p:sldId id="283" r:id="rId28"/>
    <p:sldId id="284" r:id="rId29"/>
    <p:sldId id="281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viewProps" Target="view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tableStyles" Target="tableStyle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СЛУЧАЙ ТЯЖЕЛОГО ЭНЦЕФАЛИТА ПРИ ГРИППЕ ТИПА А У РЕБЕНКА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Булатова Е.Ю., зав. ОАРИТ МГДБ №3, ассистент кафедры ДАИТСМП НАО МУА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Лабораторные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ОАК (5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диф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.) на анализаторе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Гемоглобин - 108,0 г/л ; Эритроциты - 4,11 10^12/л ; Гематокрит - 31,80 % ; Тромбоциты - 358,0 10^9/л ; Лейкоциты - 16,39 10^9/л ;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СОЭ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СОЭ (по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Панченкову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- 28 мм/час ;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Подсчет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лейкоформулы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Сегментоядерные - 82,8 % ; Эозинофилы - 0,6 % ; Базофилы - 0,2 % ; Моноциты - 9,3 % ; Лимфоциты - 7,1 % 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АЛТ - 11,99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/л ;  Альбумин - 46,9 г/л ;  АСТ - 33,02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/л ;  Билирубин (общий) - 6,07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/л ;  Глюкоза (сахар крови) - 7,45 ммоль/л ; Калий - 4,0 ммоль/л ;  Креатинин - 39,897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/л ;  Мочевина - 4,14 ммоль/л ;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Натрий - 135,7 ммоль/л ;  Общий белок - 70,2 г/л ; 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С-реактивный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белок - 3,1 мг/л ;  Хлор - 103,9 ммоль/л ;</a:t>
            </a:r>
          </a:p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Прокальцитонин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19 нг/мл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Лабораторные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Исследование СМЖ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Цвет - бесцветная ; Прозрачность - прозрачная ; Количество - 1,000 мл ; Белок - 0,30 г/л ; Глюкоза - 3,8 ммоль/л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Цитоз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- 1 клеток/мл ; Калий - 2,7 ммоль/л ; Относительная плотность - 1,005 ; Натрий - 137 ммоль/л ; Хлориды - 113 ммоль/л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Ксантохромия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отрицательно 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Протромбиновое время - 15,59 сек. ; Протромбиновый индекс - 102,0 % ; МНО - 1,30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Тромбиновое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время - 13,7 сек. ; АЧТВ - 26,3 сек. ; Фибриноген - 3,31 г/л ;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04.12.2022 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Определение количественного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D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димер в плазме крови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- 0,61 мг/л 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Лабораторные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COVID-19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Антитела 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коронавирусу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положительно ; ОП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- 0,84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ОПкрит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- 0,17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Инд.поз-ти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- 4,9 ; 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COVID-19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Антитела 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коронавирусу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отрицательно ; ОП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- 0,10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ОПкрит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- 0,16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Инд.поз-ти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SARS-CoV-2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- 0,6 ;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Б/п СМЖ на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Neisseria meningitis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- Neisseria meningitidis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обнаружена 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Лабораторные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ИФА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G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 ВПГ-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I, II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Вирус герпеса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положительно ; Вирус герпеса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ОП) - 3,970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S/COI ;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Вирус герпеса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ОПкрит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- 0,244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COI ;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ИФА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 ВПГ-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I,II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Вирус герпеса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 результат - отрицательно ; Вирус герпеса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 (ОП) - 0,131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COI ;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Вирус герпеса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ОПкрит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- 0,304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COI 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ПЦР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цитомегаловируса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(ВПГ-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V)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ДНК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CMV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Отрицательно ;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ПЦР вирус простого герпеса 1 и 2 типов качественное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ДНК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Herpes simplex I, II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Отрицательно ;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ПЦР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Эпштейн-Барра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(ВПГ-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IV)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качественное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Эпштейн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(ВПГ-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IV)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методом ПЦР качественное - Отрицательно ;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ПЦР вируса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Эпштейн-Барра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(ВПГ-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IV)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количественное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Эпштейн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(ВПГ-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IV)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методом ПЦР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- 0 МЕ/мл ;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ПЦР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цитомегаловируса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(ВПГ-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V)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ДНК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CMV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.) - 0 МЕ/мл ;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ПЦР вирус простого герпеса 1 и 2 типов количественное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ДНК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Herpes simplex I, II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.) - 0 копий/мл 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Инструментальные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Компьютерная томография головного мозга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КТ-признаки умеренной асимметричной внутренней гидроцефалии,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супраселлярной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кисты по типу «пустого» турецкого седла. КТ-признаки асимметрии атлантоаксиального сочленения.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Компьютерная томография головного мозга (06.12.2022)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КТ-признаки ишемического инсульта правого полушария? (преимущественно в височно-затылочных долях), умеренной асимметричной внутренней гидроцефалии,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супраселлярной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кисты по типу «пустого» турецкого седла. КТ-признаки асимметрии атлантоаксиального сочленения. Гипертрофия слизистых оболочек левой половины основной пазухи и левой половины клеток решетчатого лабиринта.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Инструментальные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(20.12.2022)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МРТ -признаки ишемии правого полушария, хвостатого ядра и таламуса справа, 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субатрофическими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изменениями вещества головного мозга.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Р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764704"/>
            <a:ext cx="3853880" cy="580913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Инструментальные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Рентгенография обзорная органов грудной клетки (1 проекция)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Бронхитические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изменения.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Рентгенография обзорная органов грудной клетки (1 проекция)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Бронхитические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изменения. В динамике без ухудшений.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Рентгенография обзорная органов грудной клетки (1 проекция) (07.12.2022)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Двухсторонняя бронхопневмония.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Инструментальные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УЗИ гепатобилиопанкреатической области (печень, желчный пузырь, поджелудочная железа, селезенка)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Эхо-картина усиления сосудистого рисунка паренхимы печени реактивного характера.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УЗИ гепатобилиопанкреатической области (печень, желчный пузырь, поджелудочная железа, селезенка) (09.12.2022)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Эхопризнаки гепатомегалии.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Аэроколия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УЗИ почек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Эхо-картина диспропорции размеров почек. Структурных изменений не выявлено.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УЗИ почек (09.12.2022)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Структурных изменений не выявлено на момент осмотра.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Эхокардиография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МАРС. Открытое овальное окно. Полости не расширены. Насосная и сократительная функция ЛЖ удовлетворительная. ФВ 68%. РСДЛА 23 мм.рт.ст. ЛКА и ПКА не уплотнены. Свободной жидкости в полости перикарда нет.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Консультации специалистов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Невропатолог (02.12.2022)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ОНМК? Нейроинфекция? Левосторонний гемипарез.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Кардиолог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МАРС. Открытое овальное окно. СН ФК 0 Рекомендовано: Продолжить лечение основного заболевания. Повторная консультация по показаниям.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Офтальмолог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ОИ-Фоновая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ангиопатия сетчатки.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Офтальмолог (06.12.2022)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ОИ-Ангиопатия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сетчатки.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Офтальмолог (10.12.2022)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ОИ-Ангиопатия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сетчатки.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Невропатолог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Вирусный менингоэнцефалит. Левосторонний гемипарез. Отек мозга. ОНМК по ишемическому типу?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Анамнез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Ребенок А., 5 лет, поступил в клинику с жалобами на с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нижение аппетита, вялость , слабость,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температуры до 39,8С, судороги впервые в жизни.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 анамнеза известно, что заболела  остро, болеет  1 день, с 02.12.22 началось  с повышения температуры тела до  39,8С, слабость, вялость, присоединение судорог,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тонико-клонического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характера, продолжительность 10 мин, цианоз  носогубного треугольника, с фиксацией взгляда.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Консультации специалистов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Нейрохирург (03.12.2022)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Диагноз: Нейроинфекция . Внутренняя ассиметричная гидроцефалия. Левосторонний гемипарез.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Невропатолог (11.12.2022)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Вирусный менингоэнцефалит, тяжелое течение. Спастический тетрапарез. Афазия.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Невропатолог (12.12.2022)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при осмотре уровень сознания снижен, глаза открыты, взгляд не фиксирует, реакция зрачков снижена, реакции на осмотр нет, мышечный тонус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дистоничен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клонус верхних конечностей, сухожильные рефлексы повышены,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менингеальные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знаки положительны (3 пальца), гипертермия. заключение: острый вирусный энцефалит не исключается менингоэнцефалит на фоне гриппа типа 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гипертоксическая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форма,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дистония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Невропатолог (14.12.2022)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Заключение: Острый энцефалит. Гемипарез слева в следствии ОНМК по ишемическому типу правого полушария.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АБТ: цеф 3 по 1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2раза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С противовирусной целью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флувир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45 мг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 раза,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Медовир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210 мг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 раза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Противовоспалительная терапия дексаметазон по 7 мг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 раза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Гастропротекциея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квамател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40 мг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2раза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Имунокоррекция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Пентаглобин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100 мл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скорость 20 мл/час 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учетом тяжести состояния, смена АБТ на меропенем 40 мг/кг*3 р/сут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виде титрования.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Противоотечная терапия: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маннитол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 г/кг*2 р/сут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кап, дексаметазон 1 мг/кг/сут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Кормление: стол №4(протертый) +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Нутрикомп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 вода через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назогастральный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зонд.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антибактериальной терапии: меропенем по 840мг.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3раза 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Противовирусная терапия: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арпес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210мг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3р/с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синхронизации с аппаратом ИВЛ: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тиопентал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натрия 1% в дозировке 3мг/кг/час под контролем АД.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профилактики ОГМ: дексаметазон 1мг./кг/сут в 3приема.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Иммуноглобулинотерапия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Биовен 100мл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 скоростью 20мл/час.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ингибирование желудочной секреции: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квамател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20мг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2р/с в/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дегидратационной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терапии назначено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маннитол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15%- 35мл в дозировке 10,5мг/кг/сут со скоростью 70 мл/ч,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фуросемид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1%-0,5 мл через 30 мин после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маннитола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Отмена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флувира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связи с окончанием курса терапии (7 суток).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03.12.22г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Учитывая нарастание угнетения сознания, с целью нейровегетативной защиты, ребенок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переведен на ИВЛ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09.12.22г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Учитывая компенсированный КЩС, наличие постоянного спонтанного дыхания, кашлевого рефлекса, восстановление нервно-мышечной проводимости, после предварительной санации верхних дыхательных путей,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произведена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экстубация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По стабилизации состояния (15.12.22г) ребенок переведен в профильное отделение.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динамике, на фоне лечения, состояние ребёнка улучшилось: со вчерашнего дня стала сидеть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полусидячем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положении (под углом 45*), оборачивается на звуки, берет правой рукой предметы (размашистыми движениями), оборачивается на звуки, людей, предметы, улыбается при беседе с ней, хорошо кушает через ложку, пьет через соломинку. Температура максимально повышалась до 37*С. Аппетит сохранен. Дыхание через нос свободное. Сердечные тоны ясные, ритм правильный. Физиологические отправления самостоятельные.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07.12.2022 Б/п из носоглотки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en-US" dirty="0"/>
              <a:t>Streptococcus </a:t>
            </a:r>
            <a:r>
              <a:rPr lang="en-US" dirty="0" err="1"/>
              <a:t>pneumoniae</a:t>
            </a:r>
            <a:r>
              <a:rPr lang="ru-RU" dirty="0"/>
              <a:t> 1*10^5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13.12.2022 ОАК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Гемоглобин - 92,0 г/л ; Эритроциты - 3,30 10^12/л ; Гематокрит - 26,90 % ; Лейкоциты - 21,87 10^9/л ; СОЭ (по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Панченкову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- 34 мм/час ; Тромбоциты (ручной подсчет) - 670 10^9/л ; 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Палочкоядерные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- 1 % ; Сегментоядерные - 56 % ; Моноциты - 9 % ; Лимфоциты - 32 % ; Тромбоциты (ручной подсчет) - 545 10^9/л ;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06.12.2022 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АЛТ - 11,60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Альбумин - 29,9 г/л ;  АСТ - 69,71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Билирубин (общий) - 3,44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Билирубин (прямой) - 1,23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 Глюкоза (сахар крови) - 8,24 ммоль/л ;  Калий - 3,7 ммоль/л ;  Кальций (общий) - 2,05 mmol/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; 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Креатинин - 97,888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/л ;  Мочевина - 15,19 ммоль/л 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Натрий - 141,8 ммоль/л ;  Общий белок - 60,7 г/л ; 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С-реактивный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белок - 35,1 мг/л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  Хлор - 104,8 ммоль/л ;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Прокальцитонин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7 нг/мл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16.12.2022 ОАК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Микроскопия мазка - выполнено ; Гемоглобин - 93 г/л ; Эритроциты - 3,51 *10^12/л ; Цветной показатель - 0,79 ; Гематокрит - 29,5 % ;  Тромбоциты - 710 *10^9/л ;  Лейкоциты - 16,29 *10^9/л 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Палочкоядерные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- 7 % ; Нейтрофилы - 87,0 % ; Эозинофилы - 0,0 % ; Базофилы - 0,00 % ; Моноциты - 1,0 % ; Лимфоциты - 5,0 % ; СОЭ (по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Панченкову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- 16 мм/час ; СОЭ (по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Вестергрену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- 17 мм/час </a:t>
            </a:r>
            <a:r>
              <a:rPr lang="ru-RU" dirty="0"/>
              <a:t>;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21.12.2022 ОАК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Гемоглобин - 99 г/л ; Эритроциты - 3,63 *10^12/л ; Цветной показатель - 0,82 ; Гематокрит - 29,4 % ; Тромбоциты - 561 *10^9/л ; Лейкоциты - 10,85 *10^9/л ; Нейтрофилы - 26,7 % ; Эозинофилы - 1,3 % ; Базофилы - 0,70 % ; Моноциты - 7,0 % ; Лимфоциты - 64,3 % 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16.12.2022 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Общий белок - 70,10 г/л ;  Альбумин - 38,50 г/л ;  Мочевина - 6,70 ммоль/л ;  Креатинин - 31,00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Кальций (общий) - 2,46 ммоль/л ; АЛТ - 16,30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АСТ - 65,30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Билирубин (общий) - 4,90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Билирубин (непрямой) - 3,00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Билирубин (прямой) - 1,90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мкмоль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 ; 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С-реактивный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белок - 0,9 мг/л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   Хлориды - 101,2 ммоль/л 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Прокальцитонин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- 0,068 нг/мл 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Анамнез заболевания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Вызвали СМП, сделано  бригадой СМП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реланиум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2,0 мл в/м, ректально свечи цефекон 250мг , дан увлажненный кислород со скоростью 3л/мин. Доставлена в МГДБ №3, по тяжести госпитализирована в ОАРИТ.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Лечебные рекомендации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Провела в стационаре 21 к/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Диспансерное наблюдение участкового врача, невролога.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Реабилитационное лечение.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Оценка слуха и зрения.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Мед.отвод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 прививок на 6 мес.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 ЭЭГ мониторинг.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Полиоксидоний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 мг по 0,1мг через рот 3 р/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- 5 дней.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Мексидол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125 мг по 1/2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* 2 р/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- 28 дней.</a:t>
            </a:r>
            <a:r>
              <a:rPr lang="ru-RU" dirty="0"/>
              <a:t>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Катамнез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Через 3 недели после выписки из больницы состояние полностью нормализовалось.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Ребенок в сознании, разговаривает, играет, ходит, кушает самостоятельно.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Анамнез жизни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Ребенок от 1 беременности, 1 родов, физиологическим путем, в сроке  37 недель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Привита по возрасту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Перенесенные заболевания: редкие простудные заболевания, последний раз болела  в ноябре 2022г ОРВИ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Д- учет у специалистов: нет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Контакт с больными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tbc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вен.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., ВИЧ – инфекцией, ВГ: отрицает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Контакт с инфекционным больным: в семье у  младшего ребенка проявления ОРВИ с 01.12.22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Клинический диагноз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Микст-инфекция Грипп А  (H1N1), подтвержденный случай, </a:t>
            </a:r>
            <a:r>
              <a:rPr lang="ru-RU" dirty="0" err="1"/>
              <a:t>гипертоксическая</a:t>
            </a:r>
            <a:r>
              <a:rPr lang="ru-RU" dirty="0"/>
              <a:t> форма. Пневмококковая инфекция, тяжелой степени тяжести. </a:t>
            </a:r>
          </a:p>
          <a:p>
            <a:r>
              <a:rPr lang="ru-RU" dirty="0"/>
              <a:t>Осложнения: Внебольничная двусторонняя пневмония, тяжелой степени тяжести. Острый энцефалит. Гемипарез слева </a:t>
            </a:r>
            <a:r>
              <a:rPr lang="ru-RU" dirty="0" err="1"/>
              <a:t>вследствия</a:t>
            </a:r>
            <a:r>
              <a:rPr lang="ru-RU" dirty="0"/>
              <a:t> ОНМК по ишемическому типу правого полушария. ССВО. Сепсис.  Отек мозга. Внутренняя ассиметричная гидроцефалия. Афазия. </a:t>
            </a:r>
          </a:p>
          <a:p>
            <a:r>
              <a:rPr lang="ru-RU" dirty="0" err="1"/>
              <a:t>Сопутствующии</a:t>
            </a:r>
            <a:r>
              <a:rPr lang="ru-RU" dirty="0"/>
              <a:t>: МАРС. Открытое овальное окно. СН ФК 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Объективный осмотр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 поступления состояние ребенка тяжелой степени тяжести, за счет судорожного синдрома на фоне повышенной температуры тела, за счет симптомов интоксикации. Оценка сознания невозможно за счет медикаментозной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седации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реланиумом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 уровне СМП был сделан 2,0мл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реланиума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Со слов мамы у ребенка отмечались: судороги, повышение температуры тела до 39,8 С, вялость, слабость, снижение аппетита. Болевые и тактильные ощущение определяются вяло. Самочувствие страдает. Спонтанная двигательная активность несколько снижена.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Объективный осмотр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Зрачки равновеликие, медикаментозно сужены, фотореакция вялая. Температура тела периодически повышается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фебрильных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цифр. Ребенок кормится самостоятельно. Жидкость пьет не охотно. Менингеальные симптомы отрицательные. Мышцы развиты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нормотрофично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симметрично, при пальпации мышцы безболезненны, тонус и сила сохранены, одинаковы с обеих сторон. При осмотре костей деформаций, искривлений не выявлено. Голова округлой формы, симметричная. Ребенок правильного телосложения, нормального питания. Подкожно-жировая клетчатка развито удовлетворительно, распределена равномерно. Лимфатические узлы не увеличены. Кожные покровы бледно-розовые, нарушение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микроциркуляции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нет, суховатые, горячие на ощупь.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Объективный осмотр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Тургор тканей сохранен. Видимые слизистые суховатые, розовые. Саливация сохранена. Носовое дыхание свободно. Дыхание самостоятельное, адекватное, механика дыхание не нарушено. Аускультативно в легких дыхание жесткое, хрипов нет. Пульс на лучевых артериях одинаковый, ритмичный, напряжение и наполнение удовлетворительные, величина и форма не изменены, частота – 146 в минуту. Гемодинамика стабильная. Живот не вздут, мягкий, без болезненный. Мочится самостоятельно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памперс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моча светло-желтого цвета, диурез сохранен.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Нейростатус</a:t>
            </a:r>
            <a:r>
              <a:rPr lang="ru-RU" dirty="0"/>
              <a:t> при поступлении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сознании. К продуктивному контакту не доступна. На болевые  тактильные раздражители реагирует. Голова округлая. ЧМН: глазные щели симметричные, </a:t>
            </a:r>
            <a:r>
              <a:rPr lang="ru-RU" dirty="0" err="1"/>
              <a:t>мидриаз</a:t>
            </a:r>
            <a:r>
              <a:rPr lang="ru-RU" dirty="0"/>
              <a:t>, фотореакция живая. За предметом не следит. На звуковые раздражители реакции нет. Кормится через зонд. Мышечный тонус повышен по пирамидному типу, грубее в ногах. Клонусы стоп с двух сторон. Сила снижена. Голову не держит, не сидит. Сухожильные рефлексы высокие с двух сторон.</a:t>
            </a:r>
          </a:p>
          <a:p>
            <a:r>
              <a:rPr lang="ru-RU" dirty="0"/>
              <a:t>Диагноз:  Вирусный менингоэнцефалит, тяжелое течение. Спастический тетрапарез. Афазия.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362</TotalTime>
  <Words>685</Words>
  <Application>Microsoft Office PowerPoint</Application>
  <PresentationFormat>On-screen Show (4:3)</PresentationFormat>
  <Paragraphs>105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Городская</vt:lpstr>
      <vt:lpstr>СЛУЧАЙ ТЯЖЕЛОГО ЭНЦЕФАЛИТА ПРИ ГРИППЕ ТИПА А У РЕБЕНКА</vt:lpstr>
      <vt:lpstr>Анамнез заболевания</vt:lpstr>
      <vt:lpstr>Анамнез заболевания</vt:lpstr>
      <vt:lpstr>Анамнез жизни</vt:lpstr>
      <vt:lpstr>Клинический диагноз</vt:lpstr>
      <vt:lpstr>Объективный осмотр</vt:lpstr>
      <vt:lpstr>Объективный осмотр</vt:lpstr>
      <vt:lpstr>Объективный осмотр</vt:lpstr>
      <vt:lpstr>Нейростатус при поступлении</vt:lpstr>
      <vt:lpstr>Лабораторные данные</vt:lpstr>
      <vt:lpstr>Лабораторные данные</vt:lpstr>
      <vt:lpstr>Лабораторные данные</vt:lpstr>
      <vt:lpstr>Лабораторные данные</vt:lpstr>
      <vt:lpstr>Инструментальные данные</vt:lpstr>
      <vt:lpstr>Инструментальные данные</vt:lpstr>
      <vt:lpstr>PowerPoint Presentation</vt:lpstr>
      <vt:lpstr>Инструментальные данные</vt:lpstr>
      <vt:lpstr>Инструментальные данные</vt:lpstr>
      <vt:lpstr>Консультации специалистов</vt:lpstr>
      <vt:lpstr>Консультации специалистов</vt:lpstr>
      <vt:lpstr>Лечение</vt:lpstr>
      <vt:lpstr>Лечение</vt:lpstr>
      <vt:lpstr>Лечение</vt:lpstr>
      <vt:lpstr>Динамика заболевания</vt:lpstr>
      <vt:lpstr>Динамика заболевания</vt:lpstr>
      <vt:lpstr>Динамика заболевания</vt:lpstr>
      <vt:lpstr>Динамика заболевания</vt:lpstr>
      <vt:lpstr>Динамика заболевания</vt:lpstr>
      <vt:lpstr>Динамика заболевания</vt:lpstr>
      <vt:lpstr>Лечебные рекомендации</vt:lpstr>
      <vt:lpstr>Катамнез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СЛУЧАЙ ТЯЖЕЛОГО ЭНЦЕФАЛИТА ПРИ ГРИППЕ ТИПА В У РЕБЕНКА</dc:title>
  <dc:creator>RIT-ORD1</dc:creator>
  <cp:lastModifiedBy>Inkar Orazbayeva</cp:lastModifiedBy>
  <cp:revision>35</cp:revision>
  <dcterms:created xsi:type="dcterms:W3CDTF">2023-01-24T04:33:17Z</dcterms:created>
  <dcterms:modified xsi:type="dcterms:W3CDTF">2023-01-27T05:50:45Z</dcterms:modified>
</cp:coreProperties>
</file>