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5"/>
  </p:notesMasterIdLst>
  <p:sldIdLst>
    <p:sldId id="262" r:id="rId2"/>
    <p:sldId id="263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98"/>
    <p:restoredTop sz="95878"/>
  </p:normalViewPr>
  <p:slideViewPr>
    <p:cSldViewPr snapToGrid="0">
      <p:cViewPr varScale="1">
        <p:scale>
          <a:sx n="88" d="100"/>
          <a:sy n="88" d="100"/>
        </p:scale>
        <p:origin x="184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531CD3-BE9D-4C43-8B74-0274311079D4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428CA369-121F-43F0-BACA-0F771D9F600F}">
      <dgm:prSet phldrT="[Текст]"/>
      <dgm:spPr/>
      <dgm:t>
        <a:bodyPr/>
        <a:lstStyle/>
        <a:p>
          <a:r>
            <a:rPr lang="ru-RU" dirty="0"/>
            <a:t>Отчет о проделанной работы горячей линии за 2022-2023гг</a:t>
          </a:r>
        </a:p>
      </dgm:t>
    </dgm:pt>
    <dgm:pt modelId="{D6F2ADCD-E1AD-4035-AFFF-4BFBB4E8E2D1}" type="parTrans" cxnId="{407736AE-DAA7-4A29-99B3-F41911662D81}">
      <dgm:prSet/>
      <dgm:spPr/>
      <dgm:t>
        <a:bodyPr/>
        <a:lstStyle/>
        <a:p>
          <a:endParaRPr lang="ru-RU"/>
        </a:p>
      </dgm:t>
    </dgm:pt>
    <dgm:pt modelId="{268C24E0-A7B4-4D64-B5B3-1016808BDD7B}" type="sibTrans" cxnId="{407736AE-DAA7-4A29-99B3-F41911662D81}">
      <dgm:prSet/>
      <dgm:spPr/>
      <dgm:t>
        <a:bodyPr/>
        <a:lstStyle/>
        <a:p>
          <a:endParaRPr lang="ru-RU"/>
        </a:p>
      </dgm:t>
    </dgm:pt>
    <dgm:pt modelId="{6B2AC73F-234C-423F-9DDE-33F68BCD72DB}" type="pres">
      <dgm:prSet presAssocID="{FB531CD3-BE9D-4C43-8B74-0274311079D4}" presName="Name0" presStyleCnt="0">
        <dgm:presLayoutVars>
          <dgm:dir/>
          <dgm:animLvl val="lvl"/>
          <dgm:resizeHandles val="exact"/>
        </dgm:presLayoutVars>
      </dgm:prSet>
      <dgm:spPr/>
    </dgm:pt>
    <dgm:pt modelId="{1FD9BE9A-E4B0-407E-9F0E-5B20FC667F04}" type="pres">
      <dgm:prSet presAssocID="{FB531CD3-BE9D-4C43-8B74-0274311079D4}" presName="dummy" presStyleCnt="0"/>
      <dgm:spPr/>
    </dgm:pt>
    <dgm:pt modelId="{3E662171-B031-46FD-9603-A9EA88C78BE0}" type="pres">
      <dgm:prSet presAssocID="{FB531CD3-BE9D-4C43-8B74-0274311079D4}" presName="linH" presStyleCnt="0"/>
      <dgm:spPr/>
    </dgm:pt>
    <dgm:pt modelId="{E5577217-FCD6-46B6-9E66-3922D254A945}" type="pres">
      <dgm:prSet presAssocID="{FB531CD3-BE9D-4C43-8B74-0274311079D4}" presName="padding1" presStyleCnt="0"/>
      <dgm:spPr/>
    </dgm:pt>
    <dgm:pt modelId="{BC2A950D-55AA-4619-8521-C0AD5522FD04}" type="pres">
      <dgm:prSet presAssocID="{428CA369-121F-43F0-BACA-0F771D9F600F}" presName="linV" presStyleCnt="0"/>
      <dgm:spPr/>
    </dgm:pt>
    <dgm:pt modelId="{B977E72F-F93B-45C0-8FF9-C8B1DCFF8FBD}" type="pres">
      <dgm:prSet presAssocID="{428CA369-121F-43F0-BACA-0F771D9F600F}" presName="spVertical1" presStyleCnt="0"/>
      <dgm:spPr/>
    </dgm:pt>
    <dgm:pt modelId="{47266486-5B0A-4DFA-9977-4ECF1528CC46}" type="pres">
      <dgm:prSet presAssocID="{428CA369-121F-43F0-BACA-0F771D9F600F}" presName="parTx" presStyleLbl="revTx" presStyleIdx="0" presStyleCnt="1" custScaleX="79945" custLinFactNeighborX="-24994" custLinFactNeighborY="17042">
        <dgm:presLayoutVars>
          <dgm:chMax val="0"/>
          <dgm:chPref val="0"/>
          <dgm:bulletEnabled val="1"/>
        </dgm:presLayoutVars>
      </dgm:prSet>
      <dgm:spPr/>
    </dgm:pt>
    <dgm:pt modelId="{670AC0A6-6752-40D3-94A3-3D3D9B79B24E}" type="pres">
      <dgm:prSet presAssocID="{428CA369-121F-43F0-BACA-0F771D9F600F}" presName="spVertical2" presStyleCnt="0"/>
      <dgm:spPr/>
    </dgm:pt>
    <dgm:pt modelId="{27B55282-FF3A-4BE8-8748-035529B65EE8}" type="pres">
      <dgm:prSet presAssocID="{428CA369-121F-43F0-BACA-0F771D9F600F}" presName="spVertical3" presStyleCnt="0"/>
      <dgm:spPr/>
    </dgm:pt>
    <dgm:pt modelId="{3822FADC-8CF9-4095-800E-0C3E20079DCD}" type="pres">
      <dgm:prSet presAssocID="{FB531CD3-BE9D-4C43-8B74-0274311079D4}" presName="padding2" presStyleCnt="0"/>
      <dgm:spPr/>
    </dgm:pt>
    <dgm:pt modelId="{1E2E75B5-6140-47A6-AC37-FC11344DA8B1}" type="pres">
      <dgm:prSet presAssocID="{FB531CD3-BE9D-4C43-8B74-0274311079D4}" presName="negArrow" presStyleCnt="0"/>
      <dgm:spPr/>
    </dgm:pt>
    <dgm:pt modelId="{E65004D6-0D03-4993-847E-FA34529ABC39}" type="pres">
      <dgm:prSet presAssocID="{FB531CD3-BE9D-4C43-8B74-0274311079D4}" presName="backgroundArrow" presStyleLbl="node1" presStyleIdx="0" presStyleCnt="1" custLinFactNeighborX="2095" custLinFactNeighborY="1715"/>
      <dgm:spPr>
        <a:solidFill>
          <a:schemeClr val="accent4">
            <a:lumMod val="75000"/>
          </a:schemeClr>
        </a:solidFill>
        <a:ln>
          <a:solidFill>
            <a:schemeClr val="accent4">
              <a:lumMod val="75000"/>
            </a:schemeClr>
          </a:solidFill>
        </a:ln>
      </dgm:spPr>
    </dgm:pt>
  </dgm:ptLst>
  <dgm:cxnLst>
    <dgm:cxn modelId="{73A6EA3B-7165-46E0-9461-565592E16B0F}" type="presOf" srcId="{FB531CD3-BE9D-4C43-8B74-0274311079D4}" destId="{6B2AC73F-234C-423F-9DDE-33F68BCD72DB}" srcOrd="0" destOrd="0" presId="urn:microsoft.com/office/officeart/2005/8/layout/hProcess3"/>
    <dgm:cxn modelId="{407736AE-DAA7-4A29-99B3-F41911662D81}" srcId="{FB531CD3-BE9D-4C43-8B74-0274311079D4}" destId="{428CA369-121F-43F0-BACA-0F771D9F600F}" srcOrd="0" destOrd="0" parTransId="{D6F2ADCD-E1AD-4035-AFFF-4BFBB4E8E2D1}" sibTransId="{268C24E0-A7B4-4D64-B5B3-1016808BDD7B}"/>
    <dgm:cxn modelId="{7ED2FCDE-CCC9-47AD-8224-F6C584BC635A}" type="presOf" srcId="{428CA369-121F-43F0-BACA-0F771D9F600F}" destId="{47266486-5B0A-4DFA-9977-4ECF1528CC46}" srcOrd="0" destOrd="0" presId="urn:microsoft.com/office/officeart/2005/8/layout/hProcess3"/>
    <dgm:cxn modelId="{657128E7-37D4-4E05-829B-3E9090160A2F}" type="presParOf" srcId="{6B2AC73F-234C-423F-9DDE-33F68BCD72DB}" destId="{1FD9BE9A-E4B0-407E-9F0E-5B20FC667F04}" srcOrd="0" destOrd="0" presId="urn:microsoft.com/office/officeart/2005/8/layout/hProcess3"/>
    <dgm:cxn modelId="{6D6223DD-1865-4AE8-9139-DF346E3E5780}" type="presParOf" srcId="{6B2AC73F-234C-423F-9DDE-33F68BCD72DB}" destId="{3E662171-B031-46FD-9603-A9EA88C78BE0}" srcOrd="1" destOrd="0" presId="urn:microsoft.com/office/officeart/2005/8/layout/hProcess3"/>
    <dgm:cxn modelId="{7FF5BAD7-5050-42FB-A7B5-51C1F64E2C09}" type="presParOf" srcId="{3E662171-B031-46FD-9603-A9EA88C78BE0}" destId="{E5577217-FCD6-46B6-9E66-3922D254A945}" srcOrd="0" destOrd="0" presId="urn:microsoft.com/office/officeart/2005/8/layout/hProcess3"/>
    <dgm:cxn modelId="{7E2DD4A8-5500-45E3-A85B-983FC20AA25E}" type="presParOf" srcId="{3E662171-B031-46FD-9603-A9EA88C78BE0}" destId="{BC2A950D-55AA-4619-8521-C0AD5522FD04}" srcOrd="1" destOrd="0" presId="urn:microsoft.com/office/officeart/2005/8/layout/hProcess3"/>
    <dgm:cxn modelId="{CB0C7EB8-9354-499D-841F-2DD4C61DAC05}" type="presParOf" srcId="{BC2A950D-55AA-4619-8521-C0AD5522FD04}" destId="{B977E72F-F93B-45C0-8FF9-C8B1DCFF8FBD}" srcOrd="0" destOrd="0" presId="urn:microsoft.com/office/officeart/2005/8/layout/hProcess3"/>
    <dgm:cxn modelId="{B13C513F-4ABD-463F-8216-55A957778BA7}" type="presParOf" srcId="{BC2A950D-55AA-4619-8521-C0AD5522FD04}" destId="{47266486-5B0A-4DFA-9977-4ECF1528CC46}" srcOrd="1" destOrd="0" presId="urn:microsoft.com/office/officeart/2005/8/layout/hProcess3"/>
    <dgm:cxn modelId="{68059FAA-E66F-482C-AD61-A25F127758C4}" type="presParOf" srcId="{BC2A950D-55AA-4619-8521-C0AD5522FD04}" destId="{670AC0A6-6752-40D3-94A3-3D3D9B79B24E}" srcOrd="2" destOrd="0" presId="urn:microsoft.com/office/officeart/2005/8/layout/hProcess3"/>
    <dgm:cxn modelId="{BB8F8D55-8017-44C9-8009-184DE2A76EB6}" type="presParOf" srcId="{BC2A950D-55AA-4619-8521-C0AD5522FD04}" destId="{27B55282-FF3A-4BE8-8748-035529B65EE8}" srcOrd="3" destOrd="0" presId="urn:microsoft.com/office/officeart/2005/8/layout/hProcess3"/>
    <dgm:cxn modelId="{B03A0E60-DC9E-4785-8706-62B3860A39E1}" type="presParOf" srcId="{3E662171-B031-46FD-9603-A9EA88C78BE0}" destId="{3822FADC-8CF9-4095-800E-0C3E20079DCD}" srcOrd="2" destOrd="0" presId="urn:microsoft.com/office/officeart/2005/8/layout/hProcess3"/>
    <dgm:cxn modelId="{DBFCE518-27A4-4A01-AAAE-B6EB89821F97}" type="presParOf" srcId="{3E662171-B031-46FD-9603-A9EA88C78BE0}" destId="{1E2E75B5-6140-47A6-AC37-FC11344DA8B1}" srcOrd="3" destOrd="0" presId="urn:microsoft.com/office/officeart/2005/8/layout/hProcess3"/>
    <dgm:cxn modelId="{046BADA1-9017-4C93-8FBB-F9902A4ADAD6}" type="presParOf" srcId="{3E662171-B031-46FD-9603-A9EA88C78BE0}" destId="{E65004D6-0D03-4993-847E-FA34529ABC39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850E7F-6A6C-4289-B094-A7F617577C0A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32351B-F59F-4A80-B1BF-AD58744582F0}">
      <dgm:prSet/>
      <dgm:spPr/>
      <dgm:t>
        <a:bodyPr/>
        <a:lstStyle/>
        <a:p>
          <a:pPr rtl="0"/>
          <a:r>
            <a:rPr lang="ru-RU" b="1" dirty="0"/>
            <a:t>Инциденты </a:t>
          </a:r>
          <a:r>
            <a:rPr lang="x-none" b="1" dirty="0"/>
            <a:t>за период работы горячей линии</a:t>
          </a:r>
          <a:endParaRPr lang="ru-RU" dirty="0"/>
        </a:p>
      </dgm:t>
    </dgm:pt>
    <dgm:pt modelId="{7806F23F-BF38-41B8-9F16-D12F99A13B16}" type="parTrans" cxnId="{7451C79B-8780-406A-ACE1-0B76629D49E3}">
      <dgm:prSet/>
      <dgm:spPr/>
      <dgm:t>
        <a:bodyPr/>
        <a:lstStyle/>
        <a:p>
          <a:endParaRPr lang="ru-RU"/>
        </a:p>
      </dgm:t>
    </dgm:pt>
    <dgm:pt modelId="{92AEC9E6-F24A-41F7-9FED-4CBA2603D4D0}" type="sibTrans" cxnId="{7451C79B-8780-406A-ACE1-0B76629D49E3}">
      <dgm:prSet/>
      <dgm:spPr/>
      <dgm:t>
        <a:bodyPr/>
        <a:lstStyle/>
        <a:p>
          <a:endParaRPr lang="ru-RU"/>
        </a:p>
      </dgm:t>
    </dgm:pt>
    <dgm:pt modelId="{501B926A-45FE-41BF-B4AE-853E2DC18062}" type="pres">
      <dgm:prSet presAssocID="{29850E7F-6A6C-4289-B094-A7F617577C0A}" presName="Name0" presStyleCnt="0">
        <dgm:presLayoutVars>
          <dgm:dir/>
          <dgm:animLvl val="lvl"/>
          <dgm:resizeHandles val="exact"/>
        </dgm:presLayoutVars>
      </dgm:prSet>
      <dgm:spPr/>
    </dgm:pt>
    <dgm:pt modelId="{9D72500B-8972-4252-BE20-0B1EA8CEC741}" type="pres">
      <dgm:prSet presAssocID="{29850E7F-6A6C-4289-B094-A7F617577C0A}" presName="dummy" presStyleCnt="0"/>
      <dgm:spPr/>
    </dgm:pt>
    <dgm:pt modelId="{22A0D782-A547-40B7-A680-C67BDC7BE206}" type="pres">
      <dgm:prSet presAssocID="{29850E7F-6A6C-4289-B094-A7F617577C0A}" presName="linH" presStyleCnt="0"/>
      <dgm:spPr/>
    </dgm:pt>
    <dgm:pt modelId="{2CDA41B6-F1CA-4EE4-9C8F-0BC14FD96EB1}" type="pres">
      <dgm:prSet presAssocID="{29850E7F-6A6C-4289-B094-A7F617577C0A}" presName="padding1" presStyleCnt="0"/>
      <dgm:spPr/>
    </dgm:pt>
    <dgm:pt modelId="{D987BC8C-C414-4DD2-AE7E-F0C9C65F085B}" type="pres">
      <dgm:prSet presAssocID="{4A32351B-F59F-4A80-B1BF-AD58744582F0}" presName="linV" presStyleCnt="0"/>
      <dgm:spPr/>
    </dgm:pt>
    <dgm:pt modelId="{3F4BFC6D-73C9-4CA1-A62A-7E21A383B0B9}" type="pres">
      <dgm:prSet presAssocID="{4A32351B-F59F-4A80-B1BF-AD58744582F0}" presName="spVertical1" presStyleCnt="0"/>
      <dgm:spPr/>
    </dgm:pt>
    <dgm:pt modelId="{63FCBA4B-F2B1-4AD5-B4CF-5B861CAAD530}" type="pres">
      <dgm:prSet presAssocID="{4A32351B-F59F-4A80-B1BF-AD58744582F0}" presName="parTx" presStyleLbl="revTx" presStyleIdx="0" presStyleCnt="1" custScaleY="108787">
        <dgm:presLayoutVars>
          <dgm:chMax val="0"/>
          <dgm:chPref val="0"/>
          <dgm:bulletEnabled val="1"/>
        </dgm:presLayoutVars>
      </dgm:prSet>
      <dgm:spPr/>
    </dgm:pt>
    <dgm:pt modelId="{16CD885B-C03D-4820-9DBE-6D23F7A61738}" type="pres">
      <dgm:prSet presAssocID="{4A32351B-F59F-4A80-B1BF-AD58744582F0}" presName="spVertical2" presStyleCnt="0"/>
      <dgm:spPr/>
    </dgm:pt>
    <dgm:pt modelId="{4378B0B3-F41A-47CA-B70E-3ECD0FF83F67}" type="pres">
      <dgm:prSet presAssocID="{4A32351B-F59F-4A80-B1BF-AD58744582F0}" presName="spVertical3" presStyleCnt="0"/>
      <dgm:spPr/>
    </dgm:pt>
    <dgm:pt modelId="{586FB3B8-D784-45B4-BC60-FCE82D2B6A69}" type="pres">
      <dgm:prSet presAssocID="{29850E7F-6A6C-4289-B094-A7F617577C0A}" presName="padding2" presStyleCnt="0"/>
      <dgm:spPr/>
    </dgm:pt>
    <dgm:pt modelId="{9C7E9015-2492-4DCD-A4E6-25BC355C6420}" type="pres">
      <dgm:prSet presAssocID="{29850E7F-6A6C-4289-B094-A7F617577C0A}" presName="negArrow" presStyleCnt="0"/>
      <dgm:spPr/>
    </dgm:pt>
    <dgm:pt modelId="{FB24E2A6-73EC-45DB-A3FA-567C91AE7FC8}" type="pres">
      <dgm:prSet presAssocID="{29850E7F-6A6C-4289-B094-A7F617577C0A}" presName="backgroundArrow" presStyleLbl="node1" presStyleIdx="0" presStyleCnt="1" custLinFactNeighborY="-8926"/>
      <dgm:spPr>
        <a:solidFill>
          <a:schemeClr val="accent4">
            <a:lumMod val="75000"/>
          </a:schemeClr>
        </a:solidFill>
      </dgm:spPr>
    </dgm:pt>
  </dgm:ptLst>
  <dgm:cxnLst>
    <dgm:cxn modelId="{D87C4554-8F6B-4473-B11C-086E0A9474B2}" type="presOf" srcId="{29850E7F-6A6C-4289-B094-A7F617577C0A}" destId="{501B926A-45FE-41BF-B4AE-853E2DC18062}" srcOrd="0" destOrd="0" presId="urn:microsoft.com/office/officeart/2005/8/layout/hProcess3"/>
    <dgm:cxn modelId="{1C257E74-D276-4CD7-8ADB-FA1CE1AB8CAB}" type="presOf" srcId="{4A32351B-F59F-4A80-B1BF-AD58744582F0}" destId="{63FCBA4B-F2B1-4AD5-B4CF-5B861CAAD530}" srcOrd="0" destOrd="0" presId="urn:microsoft.com/office/officeart/2005/8/layout/hProcess3"/>
    <dgm:cxn modelId="{7451C79B-8780-406A-ACE1-0B76629D49E3}" srcId="{29850E7F-6A6C-4289-B094-A7F617577C0A}" destId="{4A32351B-F59F-4A80-B1BF-AD58744582F0}" srcOrd="0" destOrd="0" parTransId="{7806F23F-BF38-41B8-9F16-D12F99A13B16}" sibTransId="{92AEC9E6-F24A-41F7-9FED-4CBA2603D4D0}"/>
    <dgm:cxn modelId="{96DFC17C-E24D-478B-8A39-DFB296D71CC6}" type="presParOf" srcId="{501B926A-45FE-41BF-B4AE-853E2DC18062}" destId="{9D72500B-8972-4252-BE20-0B1EA8CEC741}" srcOrd="0" destOrd="0" presId="urn:microsoft.com/office/officeart/2005/8/layout/hProcess3"/>
    <dgm:cxn modelId="{1A10F479-7182-4051-8FD2-48FC107C5EA4}" type="presParOf" srcId="{501B926A-45FE-41BF-B4AE-853E2DC18062}" destId="{22A0D782-A547-40B7-A680-C67BDC7BE206}" srcOrd="1" destOrd="0" presId="urn:microsoft.com/office/officeart/2005/8/layout/hProcess3"/>
    <dgm:cxn modelId="{2229282D-C941-40C7-AE74-906532B57750}" type="presParOf" srcId="{22A0D782-A547-40B7-A680-C67BDC7BE206}" destId="{2CDA41B6-F1CA-4EE4-9C8F-0BC14FD96EB1}" srcOrd="0" destOrd="0" presId="urn:microsoft.com/office/officeart/2005/8/layout/hProcess3"/>
    <dgm:cxn modelId="{61A67960-0100-428C-8901-DC0A305FEA25}" type="presParOf" srcId="{22A0D782-A547-40B7-A680-C67BDC7BE206}" destId="{D987BC8C-C414-4DD2-AE7E-F0C9C65F085B}" srcOrd="1" destOrd="0" presId="urn:microsoft.com/office/officeart/2005/8/layout/hProcess3"/>
    <dgm:cxn modelId="{87D09852-BD80-4949-A627-2EA096894D28}" type="presParOf" srcId="{D987BC8C-C414-4DD2-AE7E-F0C9C65F085B}" destId="{3F4BFC6D-73C9-4CA1-A62A-7E21A383B0B9}" srcOrd="0" destOrd="0" presId="urn:microsoft.com/office/officeart/2005/8/layout/hProcess3"/>
    <dgm:cxn modelId="{8902D927-1A4F-4436-88AE-192FB14912B2}" type="presParOf" srcId="{D987BC8C-C414-4DD2-AE7E-F0C9C65F085B}" destId="{63FCBA4B-F2B1-4AD5-B4CF-5B861CAAD530}" srcOrd="1" destOrd="0" presId="urn:microsoft.com/office/officeart/2005/8/layout/hProcess3"/>
    <dgm:cxn modelId="{CA2F604F-DD57-4BF0-93D2-6780396451C4}" type="presParOf" srcId="{D987BC8C-C414-4DD2-AE7E-F0C9C65F085B}" destId="{16CD885B-C03D-4820-9DBE-6D23F7A61738}" srcOrd="2" destOrd="0" presId="urn:microsoft.com/office/officeart/2005/8/layout/hProcess3"/>
    <dgm:cxn modelId="{4D18CF57-848A-446D-B7C5-B8686D153A9D}" type="presParOf" srcId="{D987BC8C-C414-4DD2-AE7E-F0C9C65F085B}" destId="{4378B0B3-F41A-47CA-B70E-3ECD0FF83F67}" srcOrd="3" destOrd="0" presId="urn:microsoft.com/office/officeart/2005/8/layout/hProcess3"/>
    <dgm:cxn modelId="{99A3414C-60C2-4ABB-92EE-8EC479E00E98}" type="presParOf" srcId="{22A0D782-A547-40B7-A680-C67BDC7BE206}" destId="{586FB3B8-D784-45B4-BC60-FCE82D2B6A69}" srcOrd="2" destOrd="0" presId="urn:microsoft.com/office/officeart/2005/8/layout/hProcess3"/>
    <dgm:cxn modelId="{B96FA77C-0AD7-4F66-BCD2-12364E2F4FD8}" type="presParOf" srcId="{22A0D782-A547-40B7-A680-C67BDC7BE206}" destId="{9C7E9015-2492-4DCD-A4E6-25BC355C6420}" srcOrd="3" destOrd="0" presId="urn:microsoft.com/office/officeart/2005/8/layout/hProcess3"/>
    <dgm:cxn modelId="{426649AA-17F2-416B-854F-3C7FF4F40BAD}" type="presParOf" srcId="{22A0D782-A547-40B7-A680-C67BDC7BE206}" destId="{FB24E2A6-73EC-45DB-A3FA-567C91AE7FC8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004D6-0D03-4993-847E-FA34529ABC39}">
      <dsp:nvSpPr>
        <dsp:cNvPr id="0" name=""/>
        <dsp:cNvSpPr/>
      </dsp:nvSpPr>
      <dsp:spPr>
        <a:xfrm>
          <a:off x="0" y="51863"/>
          <a:ext cx="10855956" cy="1512000"/>
        </a:xfrm>
        <a:prstGeom prst="rightArrow">
          <a:avLst/>
        </a:prstGeom>
        <a:solidFill>
          <a:schemeClr val="accent4">
            <a:lumMod val="75000"/>
          </a:schemeClr>
        </a:solidFill>
        <a:ln w="10795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266486-5B0A-4DFA-9977-4ECF1528CC46}">
      <dsp:nvSpPr>
        <dsp:cNvPr id="0" name=""/>
        <dsp:cNvSpPr/>
      </dsp:nvSpPr>
      <dsp:spPr>
        <a:xfrm>
          <a:off x="0" y="468351"/>
          <a:ext cx="7670223" cy="75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13360" rIns="0" bIns="21336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/>
            <a:t>Отчет о проделанной работы горячей линии за 2022-2023гг</a:t>
          </a:r>
        </a:p>
      </dsp:txBody>
      <dsp:txXfrm>
        <a:off x="0" y="468351"/>
        <a:ext cx="7670223" cy="75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4E2A6-73EC-45DB-A3FA-567C91AE7FC8}">
      <dsp:nvSpPr>
        <dsp:cNvPr id="0" name=""/>
        <dsp:cNvSpPr/>
      </dsp:nvSpPr>
      <dsp:spPr>
        <a:xfrm>
          <a:off x="0" y="0"/>
          <a:ext cx="8752093" cy="1224000"/>
        </a:xfrm>
        <a:prstGeom prst="rightArrow">
          <a:avLst/>
        </a:prstGeom>
        <a:solidFill>
          <a:schemeClr val="accent4">
            <a:lumMod val="7500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FCBA4B-F2B1-4AD5-B4CF-5B861CAAD530}">
      <dsp:nvSpPr>
        <dsp:cNvPr id="0" name=""/>
        <dsp:cNvSpPr/>
      </dsp:nvSpPr>
      <dsp:spPr>
        <a:xfrm>
          <a:off x="701673" y="332130"/>
          <a:ext cx="7717910" cy="665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72720" rIns="0" bIns="17272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Инциденты </a:t>
          </a:r>
          <a:r>
            <a:rPr lang="x-none" sz="1700" b="1" kern="1200" dirty="0"/>
            <a:t>за период работы горячей линии</a:t>
          </a:r>
          <a:endParaRPr lang="ru-RU" sz="1700" kern="1200" dirty="0"/>
        </a:p>
      </dsp:txBody>
      <dsp:txXfrm>
        <a:off x="701673" y="332130"/>
        <a:ext cx="7717910" cy="66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F3FDF-AAAE-7041-97DA-276EC15E78CB}" type="datetimeFigureOut">
              <a:rPr lang="ru-KZ" smtClean="0"/>
              <a:t>13.03.2023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08293-B603-7D4E-A29B-A75425C54E01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20055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F2A1F-0089-486D-B1CF-F69E9269C93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049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3/13/23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11698" y="1496747"/>
            <a:ext cx="11406679" cy="2262537"/>
            <a:chOff x="3908387" y="726374"/>
            <a:chExt cx="7174751" cy="2291081"/>
          </a:xfrm>
        </p:grpSpPr>
        <p:sp>
          <p:nvSpPr>
            <p:cNvPr id="3" name="Прямоугольник с двумя скругленными соседними углами 2"/>
            <p:cNvSpPr/>
            <p:nvPr/>
          </p:nvSpPr>
          <p:spPr>
            <a:xfrm rot="5400000">
              <a:off x="6373100" y="-1692582"/>
              <a:ext cx="2291081" cy="712899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" name="Прямоугольник 3"/>
            <p:cNvSpPr/>
            <p:nvPr/>
          </p:nvSpPr>
          <p:spPr>
            <a:xfrm>
              <a:off x="3908387" y="782043"/>
              <a:ext cx="7017153" cy="2067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0" lvl="1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b="1" u="sng" kern="1200" dirty="0"/>
                <a:t>Работа горячей линии включает в себя: </a:t>
              </a:r>
            </a:p>
            <a:p>
              <a:pPr marL="285750" lvl="1" indent="-28575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ru-RU" sz="1600" dirty="0"/>
                <a:t>Помощь в оформлении документации участковым врачам и неврологам ( формирование направления, письмо - подтверждение о безопасной перевозке)</a:t>
              </a:r>
            </a:p>
            <a:p>
              <a:pPr marL="285750" lvl="1" indent="-28575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ru-RU" sz="1600" dirty="0"/>
                <a:t>П</a:t>
              </a:r>
              <a:r>
                <a:rPr lang="x-none" sz="1600" dirty="0"/>
                <a:t>ояснение о заборе крови </a:t>
              </a:r>
              <a:r>
                <a:rPr lang="ru-RU" sz="1600" dirty="0"/>
                <a:t> - техника забора крови, вид пробирки с указанием фамилии на ней, температурный режим хранения</a:t>
              </a:r>
            </a:p>
            <a:p>
              <a:pPr marL="285750" lvl="1" indent="-28575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ru-RU" sz="1600" kern="1200" dirty="0"/>
                <a:t>Оформление онлайн заявки на вызов курьера для отправки бокса из пункта А ( из города Нурсултан</a:t>
              </a:r>
              <a:r>
                <a:rPr lang="ru-RU" sz="1600" dirty="0"/>
                <a:t>) </a:t>
              </a:r>
              <a:r>
                <a:rPr lang="ru-RU" sz="1600" kern="1200" dirty="0"/>
                <a:t>в пункт В</a:t>
              </a:r>
              <a:r>
                <a:rPr lang="x-none" sz="1600" kern="1200" dirty="0"/>
                <a:t> </a:t>
              </a:r>
              <a:r>
                <a:rPr lang="ru-RU" sz="1600" kern="1200" dirty="0"/>
                <a:t>(в регион) </a:t>
              </a:r>
              <a:r>
                <a:rPr lang="x-none" sz="1600" kern="1200" dirty="0"/>
                <a:t>по </a:t>
              </a:r>
              <a:r>
                <a:rPr lang="ru-RU" sz="1600" kern="1200" dirty="0"/>
                <a:t>требуемому </a:t>
              </a:r>
              <a:r>
                <a:rPr lang="x-none" sz="1600" kern="1200" dirty="0"/>
                <a:t>адресу</a:t>
              </a:r>
              <a:r>
                <a:rPr lang="ru-RU" sz="1600" kern="1200" dirty="0"/>
                <a:t> (отслеживание транзита)</a:t>
              </a:r>
              <a:endParaRPr lang="ru-RU" sz="1600" dirty="0"/>
            </a:p>
            <a:p>
              <a:pPr marL="285750" lvl="1" indent="-28575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ru-RU" sz="1600" kern="1200" dirty="0"/>
                <a:t>Интерпретация полученных результатов ( при необходимости)</a:t>
              </a:r>
              <a:endParaRPr lang="x-none" sz="1600" kern="1200" dirty="0"/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584436" y="3938023"/>
            <a:ext cx="11333940" cy="2179241"/>
            <a:chOff x="4010057" y="3293500"/>
            <a:chExt cx="7128997" cy="2291081"/>
          </a:xfrm>
        </p:grpSpPr>
        <p:sp>
          <p:nvSpPr>
            <p:cNvPr id="6" name="Прямоугольник с двумя скругленными соседними углами 5"/>
            <p:cNvSpPr/>
            <p:nvPr/>
          </p:nvSpPr>
          <p:spPr>
            <a:xfrm rot="5400000">
              <a:off x="6429016" y="874544"/>
              <a:ext cx="2291081" cy="712899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Прямоугольник 6"/>
            <p:cNvSpPr/>
            <p:nvPr/>
          </p:nvSpPr>
          <p:spPr>
            <a:xfrm>
              <a:off x="4010057" y="3474913"/>
              <a:ext cx="7017153" cy="20673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/>
            </a:p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/>
            </a:p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600" b="1" u="sng" kern="1200" dirty="0"/>
                <a:t>Дополнительные обращения:</a:t>
              </a:r>
            </a:p>
            <a:p>
              <a:pPr marL="285750" lvl="1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x-none" sz="1600" kern="1200" dirty="0"/>
                <a:t>Помощь в молекулярно-генетическом исследовании на панель либо полно-экзомное секвенировани</a:t>
              </a:r>
              <a:r>
                <a:rPr lang="ru-RU" sz="1600" kern="1200" dirty="0"/>
                <a:t>я</a:t>
              </a:r>
              <a:r>
                <a:rPr lang="x-none" sz="1600" kern="1200" dirty="0"/>
                <a:t> </a:t>
              </a:r>
              <a:endParaRPr lang="ru-RU" sz="1600" kern="1200" dirty="0"/>
            </a:p>
            <a:p>
              <a:pPr marL="285750" lvl="1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ru-RU" sz="1600" kern="1200" dirty="0"/>
                <a:t>П</a:t>
              </a:r>
              <a:r>
                <a:rPr lang="x-none" sz="1600" kern="1200" dirty="0"/>
                <a:t>омощь в диагностики Шарко – Мари</a:t>
              </a:r>
              <a:endParaRPr lang="ru-RU" sz="1600" dirty="0"/>
            </a:p>
            <a:p>
              <a:pPr marL="285750" lvl="1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ru-RU" sz="1600" kern="1200" dirty="0"/>
                <a:t>Диагностика взрослых пациентов со СМА</a:t>
              </a:r>
              <a:endParaRPr lang="ru-RU" sz="1600" dirty="0"/>
            </a:p>
            <a:p>
              <a:pPr marL="285750" lvl="1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ru-RU" sz="1600" kern="1200" dirty="0"/>
                <a:t>Как отправить пациента на ЭКС, какие дальнейшие действия врача с пациентом со СМА</a:t>
              </a:r>
              <a:endParaRPr lang="ru-RU" sz="1600" dirty="0"/>
            </a:p>
            <a:p>
              <a:pPr marL="285750" lvl="1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ru-RU" sz="1600" kern="1200" dirty="0"/>
                <a:t>Как направить ребенка на ТМС</a:t>
              </a:r>
              <a:endParaRPr lang="ru-RU" sz="1600" dirty="0"/>
            </a:p>
            <a:p>
              <a:pPr marL="285750" lvl="1" indent="-28575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n-US" sz="1600" kern="1200" dirty="0" err="1"/>
                <a:t>Centogen</a:t>
              </a:r>
              <a:r>
                <a:rPr lang="en-US" sz="1600" kern="1200" dirty="0"/>
                <a:t> </a:t>
              </a:r>
              <a:r>
                <a:rPr lang="ru-RU" sz="1600" kern="1200" dirty="0"/>
                <a:t> - обследование пациентов с </a:t>
              </a:r>
              <a:r>
                <a:rPr lang="ru-RU" sz="1600" kern="1200" dirty="0" err="1"/>
                <a:t>М.Дюшена</a:t>
              </a:r>
              <a:r>
                <a:rPr lang="ru-RU" sz="1600" kern="1200" dirty="0"/>
                <a:t> </a:t>
              </a:r>
              <a:endParaRPr lang="x-none" sz="1600" kern="1200" dirty="0"/>
            </a:p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/>
            </a:p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kern="1200" dirty="0"/>
            </a:p>
            <a:p>
              <a:pPr marL="0" lvl="1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sz="1400" kern="1200" dirty="0"/>
                <a:t>Исполнитель: Абилхадирова Асель Баяхметовна </a:t>
              </a:r>
              <a:endParaRPr lang="x-none" sz="1400" kern="1200" dirty="0"/>
            </a:p>
          </p:txBody>
        </p:sp>
      </p:grp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501977661"/>
              </p:ext>
            </p:extLst>
          </p:nvPr>
        </p:nvGraphicFramePr>
        <p:xfrm>
          <a:off x="584436" y="-12143"/>
          <a:ext cx="10855956" cy="156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7706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трелка вправо 1">
            <a:extLst>
              <a:ext uri="{FF2B5EF4-FFF2-40B4-BE49-F238E27FC236}">
                <a16:creationId xmlns:a16="http://schemas.microsoft.com/office/drawing/2014/main" id="{6D727F56-3CB8-B0DF-0D94-D84F3430B2A8}"/>
              </a:ext>
            </a:extLst>
          </p:cNvPr>
          <p:cNvSpPr/>
          <p:nvPr/>
        </p:nvSpPr>
        <p:spPr>
          <a:xfrm>
            <a:off x="551543" y="146370"/>
            <a:ext cx="9869715" cy="1595344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тчет о проделанной работы горячей линии за 2022-2023 гг</a:t>
            </a:r>
          </a:p>
        </p:txBody>
      </p:sp>
      <p:sp>
        <p:nvSpPr>
          <p:cNvPr id="3" name="Прямоугольник с двумя скругленными соседними углами 2">
            <a:extLst>
              <a:ext uri="{FF2B5EF4-FFF2-40B4-BE49-F238E27FC236}">
                <a16:creationId xmlns:a16="http://schemas.microsoft.com/office/drawing/2014/main" id="{6350944D-ABA9-FCFC-CF7B-CB9584E1504D}"/>
              </a:ext>
            </a:extLst>
          </p:cNvPr>
          <p:cNvSpPr/>
          <p:nvPr/>
        </p:nvSpPr>
        <p:spPr>
          <a:xfrm rot="16200000">
            <a:off x="5120141" y="-3038950"/>
            <a:ext cx="2262537" cy="11333933"/>
          </a:xfrm>
          <a:prstGeom prst="round2Same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vert="vert"/>
          <a:lstStyle/>
          <a:p>
            <a:pPr marL="285750" indent="-285750">
              <a:buFontTx/>
              <a:buChar char="-"/>
            </a:pPr>
            <a:r>
              <a:rPr lang="ru-RU" dirty="0"/>
              <a:t>О</a:t>
            </a:r>
            <a:r>
              <a:rPr lang="ru-KZ" dirty="0"/>
              <a:t>бращаемость средняя за месяц 30-50  </a:t>
            </a:r>
          </a:p>
          <a:p>
            <a:pPr marL="285750" indent="-285750">
              <a:buFontTx/>
              <a:buChar char="-"/>
            </a:pPr>
            <a:r>
              <a:rPr lang="ru-RU" dirty="0"/>
              <a:t>З</a:t>
            </a:r>
            <a:r>
              <a:rPr lang="ru-KZ" dirty="0"/>
              <a:t>акуплены дополнительные боксы , сократились ожидания отправки груза</a:t>
            </a:r>
          </a:p>
          <a:p>
            <a:pPr marL="285750" indent="-285750">
              <a:buFontTx/>
              <a:buChar char="-"/>
            </a:pPr>
            <a:r>
              <a:rPr lang="ru-RU" dirty="0"/>
              <a:t>З</a:t>
            </a:r>
            <a:r>
              <a:rPr lang="ru-KZ" dirty="0"/>
              <a:t>а 2022 год выполняно 45 заявок</a:t>
            </a:r>
          </a:p>
          <a:p>
            <a:pPr marL="285750" indent="-285750">
              <a:buFontTx/>
              <a:buChar char="-"/>
            </a:pPr>
            <a:r>
              <a:rPr lang="ru-RU" dirty="0"/>
              <a:t>З</a:t>
            </a:r>
            <a:r>
              <a:rPr lang="ru-KZ" dirty="0"/>
              <a:t>а 2023 годы (2,5 месяца) выполнены 18 заявок</a:t>
            </a:r>
          </a:p>
          <a:p>
            <a:pPr marL="285750" indent="-285750">
              <a:buFontTx/>
              <a:buChar char="-"/>
            </a:pPr>
            <a:r>
              <a:rPr lang="ru-KZ" dirty="0"/>
              <a:t>Компания </a:t>
            </a:r>
            <a:r>
              <a:rPr lang="en-US" dirty="0"/>
              <a:t>DHL </a:t>
            </a:r>
            <a:r>
              <a:rPr lang="ru-RU" dirty="0"/>
              <a:t>расширила свои границы обслуживая город Жанаозен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26839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651677" y="342900"/>
          <a:ext cx="8752093" cy="13300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31480" y="1397675"/>
            <a:ext cx="113290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ru-RU" dirty="0"/>
              <a:t>Проблемы с логистикой в городе Актобе (требуют сертификат </a:t>
            </a:r>
            <a:r>
              <a:rPr lang="ru-RU" dirty="0" err="1"/>
              <a:t>термобокса</a:t>
            </a:r>
            <a:r>
              <a:rPr lang="ru-RU" dirty="0"/>
              <a:t> для перевозки анализов крови)</a:t>
            </a:r>
          </a:p>
          <a:p>
            <a:pPr lvl="0"/>
            <a:r>
              <a:rPr lang="ru-RU" dirty="0"/>
              <a:t>Связи с этим ни одна услуга не была выполнена компанией </a:t>
            </a:r>
            <a:r>
              <a:rPr lang="ru-RU" dirty="0" err="1"/>
              <a:t>D</a:t>
            </a:r>
            <a:r>
              <a:rPr lang="en-US" dirty="0"/>
              <a:t>HL</a:t>
            </a:r>
            <a:endParaRPr lang="ru-RU" dirty="0"/>
          </a:p>
          <a:p>
            <a:pPr marL="285750" lvl="0" indent="-285750">
              <a:buFontTx/>
              <a:buChar char="-"/>
            </a:pPr>
            <a:r>
              <a:rPr lang="ru-RU" dirty="0"/>
              <a:t>Участились вопросы по получению результатов генетического анализа , требуя быстрого выполнения его в кратчайшие сроки манипулируя тем что родители возмущаются</a:t>
            </a:r>
          </a:p>
          <a:p>
            <a:pPr marL="285750" lvl="0" indent="-285750">
              <a:buFontTx/>
              <a:buChar char="-"/>
            </a:pPr>
            <a:r>
              <a:rPr lang="ru-RU" dirty="0"/>
              <a:t>Был инцидент в городе Шымкент, врач за два дня поменяла 3 адреса (связи с этим курьер не смог забрать анализы во время)</a:t>
            </a:r>
          </a:p>
          <a:p>
            <a:pPr marL="285750" lvl="0" indent="-285750"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641272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120</TotalTime>
  <Words>280</Words>
  <Application>Microsoft Macintosh PowerPoint</Application>
  <PresentationFormat>Широкоэкранный</PresentationFormat>
  <Paragraphs>30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Corbel</vt:lpstr>
      <vt:lpstr>Times New Roman</vt:lpstr>
      <vt:lpstr>Wingdings 2</vt:lpstr>
      <vt:lpstr>Рамка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1</cp:revision>
  <dcterms:created xsi:type="dcterms:W3CDTF">2023-03-13T16:10:15Z</dcterms:created>
  <dcterms:modified xsi:type="dcterms:W3CDTF">2023-03-13T18:10:18Z</dcterms:modified>
</cp:coreProperties>
</file>