
<file path=[Content_Types].xml><?xml version="1.0" encoding="utf-8"?>
<Types xmlns="http://schemas.openxmlformats.org/package/2006/content-types">
  <Default Extension="jfif" ContentType="image/jpe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5" r:id="rId1"/>
  </p:sldMasterIdLst>
  <p:sldIdLst>
    <p:sldId id="256" r:id="rId2"/>
    <p:sldId id="257" r:id="rId3"/>
    <p:sldId id="258" r:id="rId4"/>
    <p:sldId id="259" r:id="rId5"/>
    <p:sldId id="260" r:id="rId6"/>
    <p:sldId id="261" r:id="rId7"/>
    <p:sldId id="262" r:id="rId8"/>
    <p:sldId id="263" r:id="rId9"/>
    <p:sldId id="264" r:id="rId10"/>
    <p:sldId id="265" r:id="rId11"/>
    <p:sldId id="269" r:id="rId12"/>
    <p:sldId id="266" r:id="rId13"/>
    <p:sldId id="267" r:id="rId14"/>
    <p:sldId id="268" r:id="rId15"/>
    <p:sldId id="270" r:id="rId16"/>
    <p:sldId id="271" r:id="rId17"/>
    <p:sldId id="275" r:id="rId18"/>
    <p:sldId id="272" r:id="rId19"/>
    <p:sldId id="273" r:id="rId20"/>
    <p:sldId id="274"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92" d="100"/>
          <a:sy n="92" d="100"/>
        </p:scale>
        <p:origin x="307" y="-8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 /><Relationship Id="rId13" Type="http://schemas.openxmlformats.org/officeDocument/2006/relationships/slide" Target="slides/slide12.xml" /><Relationship Id="rId18" Type="http://schemas.openxmlformats.org/officeDocument/2006/relationships/slide" Target="slides/slide17.xml" /><Relationship Id="rId3" Type="http://schemas.openxmlformats.org/officeDocument/2006/relationships/slide" Target="slides/slide2.xml" /><Relationship Id="rId21" Type="http://schemas.openxmlformats.org/officeDocument/2006/relationships/slide" Target="slides/slide20.xml" /><Relationship Id="rId7" Type="http://schemas.openxmlformats.org/officeDocument/2006/relationships/slide" Target="slides/slide6.xml" /><Relationship Id="rId12" Type="http://schemas.openxmlformats.org/officeDocument/2006/relationships/slide" Target="slides/slide11.xml" /><Relationship Id="rId17" Type="http://schemas.openxmlformats.org/officeDocument/2006/relationships/slide" Target="slides/slide16.xml" /><Relationship Id="rId25" Type="http://schemas.openxmlformats.org/officeDocument/2006/relationships/tableStyles" Target="tableStyles.xml" /><Relationship Id="rId2" Type="http://schemas.openxmlformats.org/officeDocument/2006/relationships/slide" Target="slides/slide1.xml" /><Relationship Id="rId16" Type="http://schemas.openxmlformats.org/officeDocument/2006/relationships/slide" Target="slides/slide15.xml" /><Relationship Id="rId20" Type="http://schemas.openxmlformats.org/officeDocument/2006/relationships/slide" Target="slides/slide19.xml" /><Relationship Id="rId1" Type="http://schemas.openxmlformats.org/officeDocument/2006/relationships/slideMaster" Target="slideMasters/slideMaster1.xml" /><Relationship Id="rId6" Type="http://schemas.openxmlformats.org/officeDocument/2006/relationships/slide" Target="slides/slide5.xml" /><Relationship Id="rId11" Type="http://schemas.openxmlformats.org/officeDocument/2006/relationships/slide" Target="slides/slide10.xml" /><Relationship Id="rId24" Type="http://schemas.openxmlformats.org/officeDocument/2006/relationships/theme" Target="theme/theme1.xml" /><Relationship Id="rId5" Type="http://schemas.openxmlformats.org/officeDocument/2006/relationships/slide" Target="slides/slide4.xml" /><Relationship Id="rId15" Type="http://schemas.openxmlformats.org/officeDocument/2006/relationships/slide" Target="slides/slide14.xml" /><Relationship Id="rId23" Type="http://schemas.openxmlformats.org/officeDocument/2006/relationships/viewProps" Target="viewProps.xml" /><Relationship Id="rId10" Type="http://schemas.openxmlformats.org/officeDocument/2006/relationships/slide" Target="slides/slide9.xml" /><Relationship Id="rId19" Type="http://schemas.openxmlformats.org/officeDocument/2006/relationships/slide" Target="slides/slide18.xml" /><Relationship Id="rId4" Type="http://schemas.openxmlformats.org/officeDocument/2006/relationships/slide" Target="slides/slide3.xml" /><Relationship Id="rId9" Type="http://schemas.openxmlformats.org/officeDocument/2006/relationships/slide" Target="slides/slide8.xml" /><Relationship Id="rId14" Type="http://schemas.openxmlformats.org/officeDocument/2006/relationships/slide" Target="slides/slide13.xml" /><Relationship Id="rId22" Type="http://schemas.openxmlformats.org/officeDocument/2006/relationships/presProps" Target="presProps.xml" /></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 /><Relationship Id="rId1" Type="http://schemas.openxmlformats.org/officeDocument/2006/relationships/slideMaster" Target="../slideMasters/slideMaster1.xml" /></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 /><Relationship Id="rId1" Type="http://schemas.openxmlformats.org/officeDocument/2006/relationships/slideMaster" Target="../slideMasters/slideMaster1.xml" /></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 /><Relationship Id="rId1" Type="http://schemas.openxmlformats.org/officeDocument/2006/relationships/slideMaster" Target="../slideMasters/slideMaster1.xml" /></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 /><Relationship Id="rId1" Type="http://schemas.openxmlformats.org/officeDocument/2006/relationships/slideMaster" Target="../slideMasters/slideMaster1.xml" /></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 /><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 /><Relationship Id="rId1" Type="http://schemas.openxmlformats.org/officeDocument/2006/relationships/slideMaster" Target="../slideMasters/slideMaster1.xml" /></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8" name="Picture 7"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ru-RU"/>
              <a:t>Образец заголовка</a:t>
            </a:r>
            <a:endParaRPr lang="en-US" dirty="0"/>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a:xfrm>
            <a:off x="7909561" y="4314328"/>
            <a:ext cx="2910840" cy="374642"/>
          </a:xfrm>
        </p:spPr>
        <p:txBody>
          <a:bodyPr/>
          <a:lstStyle/>
          <a:p>
            <a:fld id="{11EAACC7-3B3F-47D1-959A-EF58926E955E}" type="datetimeFigureOut">
              <a:rPr lang="en-US" smtClean="0"/>
              <a:t>1/26/2023</a:t>
            </a:fld>
            <a:endParaRPr lang="en-US"/>
          </a:p>
        </p:txBody>
      </p:sp>
      <p:sp>
        <p:nvSpPr>
          <p:cNvPr id="5" name="Footer Placeholder 4"/>
          <p:cNvSpPr>
            <a:spLocks noGrp="1"/>
          </p:cNvSpPr>
          <p:nvPr>
            <p:ph type="ftr" sz="quarter" idx="11"/>
          </p:nvPr>
        </p:nvSpPr>
        <p:spPr>
          <a:xfrm>
            <a:off x="1371600" y="4323845"/>
            <a:ext cx="6400800" cy="365125"/>
          </a:xfrm>
        </p:spPr>
        <p:txBody>
          <a:bodyPr/>
          <a:lstStyle/>
          <a:p>
            <a:endParaRPr lang="en-US" dirty="0"/>
          </a:p>
        </p:txBody>
      </p:sp>
      <p:sp>
        <p:nvSpPr>
          <p:cNvPr id="6" name="Slide Number Placeholder 5"/>
          <p:cNvSpPr>
            <a:spLocks noGrp="1"/>
          </p:cNvSpPr>
          <p:nvPr>
            <p:ph type="sldNum" sz="quarter" idx="12"/>
          </p:nvPr>
        </p:nvSpPr>
        <p:spPr>
          <a:xfrm>
            <a:off x="8077200" y="1430866"/>
            <a:ext cx="2743200" cy="365125"/>
          </a:xfrm>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5311092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0"/>
            <a:ext cx="10822034" cy="819355"/>
          </a:xfrm>
        </p:spPr>
        <p:txBody>
          <a:bodyPr anchor="b"/>
          <a:lstStyle>
            <a:lvl1pPr algn="l">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681727" y="941439"/>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685800" y="5516715"/>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11EAACC7-3B3F-47D1-959A-EF58926E955E}" type="datetimeFigureOut">
              <a:rPr lang="en-US" smtClean="0"/>
              <a:t>1/26/2023</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35885452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Заголовок и подпись">
    <p:spTree>
      <p:nvGrpSpPr>
        <p:cNvPr id="1" name=""/>
        <p:cNvGrpSpPr/>
        <p:nvPr/>
      </p:nvGrpSpPr>
      <p:grpSpPr>
        <a:xfrm>
          <a:off x="0" y="0"/>
          <a:ext cx="0" cy="0"/>
          <a:chOff x="0" y="0"/>
          <a:chExt cx="0" cy="0"/>
        </a:xfrm>
      </p:grpSpPr>
      <p:pic>
        <p:nvPicPr>
          <p:cNvPr id="9" name="Picture 8"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2"/>
            <a:ext cx="10820400" cy="2802467"/>
          </a:xfrm>
        </p:spPr>
        <p:txBody>
          <a:bodyPr anchor="ctr"/>
          <a:lstStyle>
            <a:lvl1pPr algn="l">
              <a:defRPr sz="3200"/>
            </a:lvl1pPr>
          </a:lstStyle>
          <a:p>
            <a:r>
              <a:rPr lang="ru-RU"/>
              <a:t>Образец заголовка</a:t>
            </a:r>
            <a:endParaRPr lang="en-US" dirty="0"/>
          </a:p>
        </p:txBody>
      </p:sp>
      <p:sp>
        <p:nvSpPr>
          <p:cNvPr id="4" name="Text Placeholder 3"/>
          <p:cNvSpPr>
            <a:spLocks noGrp="1"/>
          </p:cNvSpPr>
          <p:nvPr>
            <p:ph type="body" sz="half" idx="2"/>
          </p:nvPr>
        </p:nvSpPr>
        <p:spPr>
          <a:xfrm>
            <a:off x="1024467" y="3649133"/>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11EAACC7-3B3F-47D1-959A-EF58926E955E}" type="datetimeFigureOut">
              <a:rPr lang="en-US" smtClean="0"/>
              <a:t>1/26/2023</a:t>
            </a:fld>
            <a:endParaRPr lang="en-US"/>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10462798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Цитата с подписью">
    <p:spTree>
      <p:nvGrpSpPr>
        <p:cNvPr id="1" name=""/>
        <p:cNvGrpSpPr/>
        <p:nvPr/>
      </p:nvGrpSpPr>
      <p:grpSpPr>
        <a:xfrm>
          <a:off x="0" y="0"/>
          <a:ext cx="0" cy="0"/>
          <a:chOff x="0" y="0"/>
          <a:chExt cx="0" cy="0"/>
        </a:xfrm>
      </p:grpSpPr>
      <p:pic>
        <p:nvPicPr>
          <p:cNvPr id="11" name="Picture 10"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7" y="753533"/>
            <a:ext cx="10151533" cy="2604495"/>
          </a:xfrm>
        </p:spPr>
        <p:txBody>
          <a:bodyPr anchor="ctr"/>
          <a:lstStyle>
            <a:lvl1pPr algn="l">
              <a:defRPr sz="3200"/>
            </a:lvl1pPr>
          </a:lstStyle>
          <a:p>
            <a:r>
              <a:rPr lang="ru-RU"/>
              <a:t>Образец заголовка</a:t>
            </a:r>
            <a:endParaRPr lang="en-US" dirty="0"/>
          </a:p>
        </p:txBody>
      </p:sp>
      <p:sp>
        <p:nvSpPr>
          <p:cNvPr id="12" name="Text Placeholder 3"/>
          <p:cNvSpPr>
            <a:spLocks noGrp="1"/>
          </p:cNvSpPr>
          <p:nvPr>
            <p:ph type="body" sz="half" idx="13"/>
          </p:nvPr>
        </p:nvSpPr>
        <p:spPr>
          <a:xfrm>
            <a:off x="1303865" y="3365556"/>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4" name="Text Placeholder 3"/>
          <p:cNvSpPr>
            <a:spLocks noGrp="1"/>
          </p:cNvSpPr>
          <p:nvPr>
            <p:ph type="body" sz="half" idx="2"/>
          </p:nvPr>
        </p:nvSpPr>
        <p:spPr>
          <a:xfrm>
            <a:off x="1024467" y="3959862"/>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11EAACC7-3B3F-47D1-959A-EF58926E955E}" type="datetimeFigureOut">
              <a:rPr lang="en-US" smtClean="0"/>
              <a:t>1/26/2023</a:t>
            </a:fld>
            <a:endParaRPr lang="en-US"/>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312CC964-A50B-4C29-B4E4-2C30BB34CCF3}" type="slidenum">
              <a:rPr lang="en-US" smtClean="0"/>
              <a:t>‹#›</a:t>
            </a:fld>
            <a:endParaRPr lang="en-US"/>
          </a:p>
        </p:txBody>
      </p:sp>
      <p:sp>
        <p:nvSpPr>
          <p:cNvPr id="9" name="TextBox 8"/>
          <p:cNvSpPr txBox="1"/>
          <p:nvPr/>
        </p:nvSpPr>
        <p:spPr>
          <a:xfrm>
            <a:off x="476250"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984230"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9652633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Карточка имени">
    <p:spTree>
      <p:nvGrpSpPr>
        <p:cNvPr id="1" name=""/>
        <p:cNvGrpSpPr/>
        <p:nvPr/>
      </p:nvGrpSpPr>
      <p:grpSpPr>
        <a:xfrm>
          <a:off x="0" y="0"/>
          <a:ext cx="0" cy="0"/>
          <a:chOff x="0" y="0"/>
          <a:chExt cx="0" cy="0"/>
        </a:xfrm>
      </p:grpSpPr>
      <p:pic>
        <p:nvPicPr>
          <p:cNvPr id="8" name="Picture 7"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1"/>
            <a:ext cx="10146186" cy="2511835"/>
          </a:xfrm>
        </p:spPr>
        <p:txBody>
          <a:bodyPr anchor="b"/>
          <a:lstStyle>
            <a:lvl1pPr algn="l">
              <a:defRPr sz="3200"/>
            </a:lvl1pPr>
          </a:lstStyle>
          <a:p>
            <a:r>
              <a:rPr lang="ru-RU"/>
              <a:t>Образец заголовка</a:t>
            </a:r>
            <a:endParaRPr lang="en-US" dirty="0"/>
          </a:p>
        </p:txBody>
      </p:sp>
      <p:sp>
        <p:nvSpPr>
          <p:cNvPr id="4" name="Text Placeholder 3"/>
          <p:cNvSpPr>
            <a:spLocks noGrp="1"/>
          </p:cNvSpPr>
          <p:nvPr>
            <p:ph type="body" sz="half" idx="2"/>
          </p:nvPr>
        </p:nvSpPr>
        <p:spPr>
          <a:xfrm>
            <a:off x="1024467" y="3648315"/>
            <a:ext cx="10144654"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a:xfrm>
            <a:off x="7814452" y="378883"/>
            <a:ext cx="2910840" cy="365125"/>
          </a:xfrm>
        </p:spPr>
        <p:txBody>
          <a:bodyPr/>
          <a:lstStyle>
            <a:lvl1pPr algn="r">
              <a:defRPr/>
            </a:lvl1pPr>
          </a:lstStyle>
          <a:p>
            <a:fld id="{11EAACC7-3B3F-47D1-959A-EF58926E955E}" type="datetimeFigureOut">
              <a:rPr lang="en-US" smtClean="0"/>
              <a:t>1/26/2023</a:t>
            </a:fld>
            <a:endParaRPr lang="en-US"/>
          </a:p>
        </p:txBody>
      </p:sp>
      <p:sp>
        <p:nvSpPr>
          <p:cNvPr id="6" name="Footer Placeholder 5"/>
          <p:cNvSpPr>
            <a:spLocks noGrp="1"/>
          </p:cNvSpPr>
          <p:nvPr>
            <p:ph type="ftr" sz="quarter" idx="11"/>
          </p:nvPr>
        </p:nvSpPr>
        <p:spPr>
          <a:xfrm>
            <a:off x="685800" y="378883"/>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7481115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sp>
        <p:nvSpPr>
          <p:cNvPr id="15" name="Title 1"/>
          <p:cNvSpPr>
            <a:spLocks noGrp="1"/>
          </p:cNvSpPr>
          <p:nvPr>
            <p:ph type="title"/>
          </p:nvPr>
        </p:nvSpPr>
        <p:spPr>
          <a:xfrm>
            <a:off x="2895600" y="761999"/>
            <a:ext cx="8610599" cy="1303867"/>
          </a:xfrm>
        </p:spPr>
        <p:txBody>
          <a:bodyPr/>
          <a:lstStyle/>
          <a:p>
            <a:r>
              <a:rPr lang="ru-RU"/>
              <a:t>Образец заголовка</a:t>
            </a:r>
            <a:endParaRPr lang="en-US" dirty="0"/>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10" name="Text Placeholder 3"/>
          <p:cNvSpPr>
            <a:spLocks noGrp="1"/>
          </p:cNvSpPr>
          <p:nvPr>
            <p:ph type="body" sz="half" idx="16"/>
          </p:nvPr>
        </p:nvSpPr>
        <p:spPr>
          <a:xfrm>
            <a:off x="4366858"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3" name="Date Placeholder 2"/>
          <p:cNvSpPr>
            <a:spLocks noGrp="1"/>
          </p:cNvSpPr>
          <p:nvPr>
            <p:ph type="dt" sz="half" idx="10"/>
          </p:nvPr>
        </p:nvSpPr>
        <p:spPr/>
        <p:txBody>
          <a:bodyPr/>
          <a:lstStyle/>
          <a:p>
            <a:fld id="{11EAACC7-3B3F-47D1-959A-EF58926E955E}" type="datetimeFigureOut">
              <a:rPr lang="en-US" smtClean="0"/>
              <a:t>1/26/2023</a:t>
            </a:fld>
            <a:endParaRPr lang="en-US"/>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16767174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sp>
        <p:nvSpPr>
          <p:cNvPr id="30" name="Title 1"/>
          <p:cNvSpPr>
            <a:spLocks noGrp="1"/>
          </p:cNvSpPr>
          <p:nvPr>
            <p:ph type="title"/>
          </p:nvPr>
        </p:nvSpPr>
        <p:spPr>
          <a:xfrm>
            <a:off x="2895600" y="762000"/>
            <a:ext cx="8610599" cy="1295400"/>
          </a:xfrm>
        </p:spPr>
        <p:txBody>
          <a:bodyPr/>
          <a:lstStyle/>
          <a:p>
            <a:r>
              <a:rPr lang="ru-RU"/>
              <a:t>Образец заголовка</a:t>
            </a:r>
            <a:endParaRPr lang="en-US" dirty="0"/>
          </a:p>
        </p:txBody>
      </p:sp>
      <p:sp>
        <p:nvSpPr>
          <p:cNvPr id="19" name="Text Placeholder 2"/>
          <p:cNvSpPr>
            <a:spLocks noGrp="1"/>
          </p:cNvSpPr>
          <p:nvPr>
            <p:ph type="body" idx="1"/>
          </p:nvPr>
        </p:nvSpPr>
        <p:spPr>
          <a:xfrm>
            <a:off x="688618" y="4191000"/>
            <a:ext cx="345158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20" name="Picture Placeholder 2"/>
          <p:cNvSpPr>
            <a:spLocks noGrp="1" noChangeAspect="1"/>
          </p:cNvSpPr>
          <p:nvPr>
            <p:ph type="pic" idx="15"/>
          </p:nvPr>
        </p:nvSpPr>
        <p:spPr>
          <a:xfrm>
            <a:off x="688618" y="2362200"/>
            <a:ext cx="345158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21" name="Text Placeholder 3"/>
          <p:cNvSpPr>
            <a:spLocks noGrp="1"/>
          </p:cNvSpPr>
          <p:nvPr>
            <p:ph type="body" sz="half" idx="18"/>
          </p:nvPr>
        </p:nvSpPr>
        <p:spPr>
          <a:xfrm>
            <a:off x="688618" y="4873764"/>
            <a:ext cx="3451582"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22" name="Text Placeholder 4"/>
          <p:cNvSpPr>
            <a:spLocks noGrp="1"/>
          </p:cNvSpPr>
          <p:nvPr>
            <p:ph type="body" sz="quarter" idx="3"/>
          </p:nvPr>
        </p:nvSpPr>
        <p:spPr>
          <a:xfrm>
            <a:off x="4374263" y="4191000"/>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24" name="Text Placeholder 3"/>
          <p:cNvSpPr>
            <a:spLocks noGrp="1"/>
          </p:cNvSpPr>
          <p:nvPr>
            <p:ph type="body" sz="half" idx="19"/>
          </p:nvPr>
        </p:nvSpPr>
        <p:spPr>
          <a:xfrm>
            <a:off x="4374264" y="4873763"/>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25" name="Text Placeholder 4"/>
          <p:cNvSpPr>
            <a:spLocks noGrp="1"/>
          </p:cNvSpPr>
          <p:nvPr>
            <p:ph type="body" sz="quarter" idx="13"/>
          </p:nvPr>
        </p:nvSpPr>
        <p:spPr>
          <a:xfrm>
            <a:off x="8049731" y="4191000"/>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26" name="Picture Placeholder 2"/>
          <p:cNvSpPr>
            <a:spLocks noGrp="1" noChangeAspect="1"/>
          </p:cNvSpPr>
          <p:nvPr>
            <p:ph type="pic" idx="22"/>
          </p:nvPr>
        </p:nvSpPr>
        <p:spPr>
          <a:xfrm>
            <a:off x="8049855" y="2362200"/>
            <a:ext cx="3447878"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27" name="Text Placeholder 3"/>
          <p:cNvSpPr>
            <a:spLocks noGrp="1"/>
          </p:cNvSpPr>
          <p:nvPr>
            <p:ph type="body" sz="half" idx="20"/>
          </p:nvPr>
        </p:nvSpPr>
        <p:spPr>
          <a:xfrm>
            <a:off x="8049731" y="4873761"/>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3" name="Date Placeholder 2"/>
          <p:cNvSpPr>
            <a:spLocks noGrp="1"/>
          </p:cNvSpPr>
          <p:nvPr>
            <p:ph type="dt" sz="half" idx="10"/>
          </p:nvPr>
        </p:nvSpPr>
        <p:spPr/>
        <p:txBody>
          <a:bodyPr/>
          <a:lstStyle/>
          <a:p>
            <a:fld id="{11EAACC7-3B3F-47D1-959A-EF58926E955E}" type="datetimeFigureOut">
              <a:rPr lang="en-US" smtClean="0"/>
              <a:t>1/26/2023</a:t>
            </a:fld>
            <a:endParaRPr lang="en-US"/>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5915906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a:xfrm>
            <a:off x="685800" y="2194559"/>
            <a:ext cx="10820400" cy="40241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11EAACC7-3B3F-47D1-959A-EF58926E955E}" type="datetimeFigureOut">
              <a:rPr lang="en-US" smtClean="0"/>
              <a:t>1/26/2023</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38040487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pic>
        <p:nvPicPr>
          <p:cNvPr id="9" name="Picture 8"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6"/>
            <a:ext cx="2057400" cy="3903133"/>
          </a:xfrm>
        </p:spPr>
        <p:txBody>
          <a:bodyPr vert="eaVert"/>
          <a:lstStyle>
            <a:lvl1pPr algn="l">
              <a:defRPr/>
            </a:lvl1pPr>
          </a:lstStyle>
          <a:p>
            <a:r>
              <a:rPr lang="ru-RU"/>
              <a:t>Образец заголовка</a:t>
            </a:r>
            <a:endParaRPr lang="en-US" dirty="0"/>
          </a:p>
        </p:txBody>
      </p:sp>
      <p:sp>
        <p:nvSpPr>
          <p:cNvPr id="3" name="Vertical Text Placeholder 2"/>
          <p:cNvSpPr>
            <a:spLocks noGrp="1"/>
          </p:cNvSpPr>
          <p:nvPr>
            <p:ph type="body" orient="vert" idx="1"/>
          </p:nvPr>
        </p:nvSpPr>
        <p:spPr>
          <a:xfrm>
            <a:off x="1024466" y="745067"/>
            <a:ext cx="8204201" cy="3903133"/>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a:xfrm>
            <a:off x="7814452" y="379941"/>
            <a:ext cx="2910840" cy="365125"/>
          </a:xfrm>
        </p:spPr>
        <p:txBody>
          <a:bodyPr/>
          <a:lstStyle>
            <a:lvl1pPr algn="r">
              <a:defRPr/>
            </a:lvl1pPr>
          </a:lstStyle>
          <a:p>
            <a:fld id="{11EAACC7-3B3F-47D1-959A-EF58926E955E}" type="datetimeFigureOut">
              <a:rPr lang="en-US" smtClean="0"/>
              <a:t>1/26/2023</a:t>
            </a:fld>
            <a:endParaRPr lang="en-US"/>
          </a:p>
        </p:txBody>
      </p:sp>
      <p:sp>
        <p:nvSpPr>
          <p:cNvPr id="5" name="Footer Placeholder 4"/>
          <p:cNvSpPr>
            <a:spLocks noGrp="1"/>
          </p:cNvSpPr>
          <p:nvPr>
            <p:ph type="ftr" sz="quarter" idx="11"/>
          </p:nvPr>
        </p:nvSpPr>
        <p:spPr>
          <a:xfrm>
            <a:off x="685800" y="381000"/>
            <a:ext cx="6991492" cy="36512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16672448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11EAACC7-3B3F-47D1-959A-EF58926E955E}" type="datetimeFigureOut">
              <a:rPr lang="en-US" smtClean="0"/>
              <a:t>1/26/2023</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1729558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pic>
        <p:nvPicPr>
          <p:cNvPr id="8" name="Picture 7"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3"/>
            <a:ext cx="10820399" cy="2801935"/>
          </a:xfrm>
        </p:spPr>
        <p:txBody>
          <a:bodyPr anchor="b">
            <a:normAutofit/>
          </a:bodyPr>
          <a:lstStyle>
            <a:lvl1pPr algn="r">
              <a:defRPr sz="4000"/>
            </a:lvl1pPr>
          </a:lstStyle>
          <a:p>
            <a:r>
              <a:rPr lang="ru-RU"/>
              <a:t>Образец заголовка</a:t>
            </a:r>
            <a:endParaRPr lang="en-US" dirty="0"/>
          </a:p>
        </p:txBody>
      </p:sp>
      <p:sp>
        <p:nvSpPr>
          <p:cNvPr id="3" name="Text Placeholder 2"/>
          <p:cNvSpPr>
            <a:spLocks noGrp="1"/>
          </p:cNvSpPr>
          <p:nvPr>
            <p:ph type="body" idx="1"/>
          </p:nvPr>
        </p:nvSpPr>
        <p:spPr>
          <a:xfrm>
            <a:off x="1024467" y="3641725"/>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a:xfrm>
            <a:off x="7814452" y="381000"/>
            <a:ext cx="2910840" cy="365125"/>
          </a:xfrm>
        </p:spPr>
        <p:txBody>
          <a:bodyPr/>
          <a:lstStyle>
            <a:lvl1pPr algn="r">
              <a:defRPr/>
            </a:lvl1pPr>
          </a:lstStyle>
          <a:p>
            <a:fld id="{11EAACC7-3B3F-47D1-959A-EF58926E955E}" type="datetimeFigureOut">
              <a:rPr lang="en-US" smtClean="0"/>
              <a:t>1/26/2023</a:t>
            </a:fld>
            <a:endParaRPr lang="en-US"/>
          </a:p>
        </p:txBody>
      </p:sp>
      <p:sp>
        <p:nvSpPr>
          <p:cNvPr id="5" name="Footer Placeholder 4"/>
          <p:cNvSpPr>
            <a:spLocks noGrp="1"/>
          </p:cNvSpPr>
          <p:nvPr>
            <p:ph type="ftr" sz="quarter" idx="11"/>
          </p:nvPr>
        </p:nvSpPr>
        <p:spPr>
          <a:xfrm>
            <a:off x="685800" y="381001"/>
            <a:ext cx="6991492" cy="36406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24131103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85800" y="2194559"/>
            <a:ext cx="5334000" cy="4024125"/>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172200" y="2194559"/>
            <a:ext cx="5334000" cy="4024125"/>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11EAACC7-3B3F-47D1-959A-EF58926E955E}" type="datetimeFigureOut">
              <a:rPr lang="en-US" smtClean="0"/>
              <a:t>1/26/2023</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1371112127"/>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ru-RU"/>
              <a:t>Образец заголовка</a:t>
            </a:r>
            <a:endParaRPr lang="en-US" dirty="0"/>
          </a:p>
        </p:txBody>
      </p:sp>
      <p:sp>
        <p:nvSpPr>
          <p:cNvPr id="3" name="Text Placeholder 2"/>
          <p:cNvSpPr>
            <a:spLocks noGrp="1"/>
          </p:cNvSpPr>
          <p:nvPr>
            <p:ph type="body" idx="1"/>
          </p:nvPr>
        </p:nvSpPr>
        <p:spPr>
          <a:xfrm>
            <a:off x="914409"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85800" y="3132666"/>
            <a:ext cx="5311775" cy="3086019"/>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172200" y="3132666"/>
            <a:ext cx="5334000" cy="3086019"/>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11EAACC7-3B3F-47D1-959A-EF58926E955E}" type="datetimeFigureOut">
              <a:rPr lang="en-US" smtClean="0"/>
              <a:t>1/26/2023</a:t>
            </a:fld>
            <a:endParaRPr lang="en-US"/>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1868556096"/>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11EAACC7-3B3F-47D1-959A-EF58926E955E}" type="datetimeFigureOut">
              <a:rPr lang="en-US" smtClean="0"/>
              <a:t>1/26/2023</a:t>
            </a:fld>
            <a:endParaRPr lang="en-US"/>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36965074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1EAACC7-3B3F-47D1-959A-EF58926E955E}" type="datetimeFigureOut">
              <a:rPr lang="en-US" smtClean="0"/>
              <a:t>1/26/2023</a:t>
            </a:fld>
            <a:endParaRPr lang="en-US"/>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42784033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ru-RU"/>
              <a:t>Образец заголовка</a:t>
            </a:r>
            <a:endParaRPr lang="en-US" dirty="0"/>
          </a:p>
        </p:txBody>
      </p:sp>
      <p:sp>
        <p:nvSpPr>
          <p:cNvPr id="3" name="Content Placeholder 2"/>
          <p:cNvSpPr>
            <a:spLocks noGrp="1"/>
          </p:cNvSpPr>
          <p:nvPr>
            <p:ph idx="1"/>
          </p:nvPr>
        </p:nvSpPr>
        <p:spPr>
          <a:xfrm>
            <a:off x="4995582" y="746759"/>
            <a:ext cx="6510618" cy="5471925"/>
          </a:xfrm>
        </p:spPr>
        <p:txBody>
          <a:bodyPr anchor="ct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85800" y="3124199"/>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11EAACC7-3B3F-47D1-959A-EF58926E955E}" type="datetimeFigureOut">
              <a:rPr lang="en-US" smtClean="0"/>
              <a:t>1/26/2023</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415815445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7861238" y="751241"/>
            <a:ext cx="364496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685800" y="3124199"/>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11EAACC7-3B3F-47D1-959A-EF58926E955E}" type="datetimeFigureOut">
              <a:rPr lang="en-US" smtClean="0"/>
              <a:t>1/26/2023</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21356512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13" Type="http://schemas.openxmlformats.org/officeDocument/2006/relationships/slideLayout" Target="../slideLayouts/slideLayout13.xml" /><Relationship Id="rId18" Type="http://schemas.openxmlformats.org/officeDocument/2006/relationships/theme" Target="../theme/theme1.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slideLayout" Target="../slideLayouts/slideLayout12.xml" /><Relationship Id="rId17" Type="http://schemas.openxmlformats.org/officeDocument/2006/relationships/slideLayout" Target="../slideLayouts/slideLayout17.xml" /><Relationship Id="rId2" Type="http://schemas.openxmlformats.org/officeDocument/2006/relationships/slideLayout" Target="../slideLayouts/slideLayout2.xml" /><Relationship Id="rId16" Type="http://schemas.openxmlformats.org/officeDocument/2006/relationships/slideLayout" Target="../slideLayouts/slideLayout16.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5" Type="http://schemas.openxmlformats.org/officeDocument/2006/relationships/slideLayout" Target="../slideLayouts/slideLayout15.xml" /><Relationship Id="rId10" Type="http://schemas.openxmlformats.org/officeDocument/2006/relationships/slideLayout" Target="../slideLayouts/slideLayout10.xml" /><Relationship Id="rId19" Type="http://schemas.openxmlformats.org/officeDocument/2006/relationships/image" Target="../media/image1.png" /><Relationship Id="rId4" Type="http://schemas.openxmlformats.org/officeDocument/2006/relationships/slideLayout" Target="../slideLayouts/slideLayout4.xml" /><Relationship Id="rId9" Type="http://schemas.openxmlformats.org/officeDocument/2006/relationships/slideLayout" Target="../slideLayouts/slideLayout9.xml" /><Relationship Id="rId14" Type="http://schemas.openxmlformats.org/officeDocument/2006/relationships/slideLayout" Target="../slideLayouts/slideLayout14.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C3-HD-TOP.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685800" y="2194560"/>
            <a:ext cx="10820400" cy="4024125"/>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8595360" y="6356350"/>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11EAACC7-3B3F-47D1-959A-EF58926E955E}" type="datetimeFigureOut">
              <a:rPr lang="en-US" smtClean="0"/>
              <a:t>1/26/2023</a:t>
            </a:fld>
            <a:endParaRPr lang="en-US"/>
          </a:p>
        </p:txBody>
      </p:sp>
      <p:sp>
        <p:nvSpPr>
          <p:cNvPr id="5" name="Footer Placeholder 4"/>
          <p:cNvSpPr>
            <a:spLocks noGrp="1"/>
          </p:cNvSpPr>
          <p:nvPr>
            <p:ph type="ftr" sz="quarter" idx="3"/>
          </p:nvPr>
        </p:nvSpPr>
        <p:spPr>
          <a:xfrm>
            <a:off x="685800" y="6355845"/>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63000" y="38100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312CC964-A50B-4C29-B4E4-2C30BB34CCF3}" type="slidenum">
              <a:rPr lang="en-US" smtClean="0"/>
              <a:t>‹#›</a:t>
            </a:fld>
            <a:endParaRPr lang="en-US"/>
          </a:p>
        </p:txBody>
      </p:sp>
    </p:spTree>
    <p:extLst>
      <p:ext uri="{BB962C8B-B14F-4D97-AF65-F5344CB8AC3E}">
        <p14:creationId xmlns:p14="http://schemas.microsoft.com/office/powerpoint/2010/main" val="2296496911"/>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35" r:id="rId10"/>
    <p:sldLayoutId id="2147483836" r:id="rId11"/>
    <p:sldLayoutId id="2147483837" r:id="rId12"/>
    <p:sldLayoutId id="2147483838" r:id="rId13"/>
    <p:sldLayoutId id="2147483839" r:id="rId14"/>
    <p:sldLayoutId id="2147483840" r:id="rId15"/>
    <p:sldLayoutId id="2147483841" r:id="rId16"/>
    <p:sldLayoutId id="2147483842" r:id="rId17"/>
  </p:sldLayoutIdLst>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jpeg" /><Relationship Id="rId1" Type="http://schemas.openxmlformats.org/officeDocument/2006/relationships/slideLayout" Target="../slideLayouts/slideLayout1.xml" /></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1.xml.rels><?xml version="1.0" encoding="UTF-8" standalone="yes"?>
<Relationships xmlns="http://schemas.openxmlformats.org/package/2006/relationships"><Relationship Id="rId3" Type="http://schemas.openxmlformats.org/officeDocument/2006/relationships/image" Target="../media/image4.jfif" /><Relationship Id="rId2" Type="http://schemas.openxmlformats.org/officeDocument/2006/relationships/image" Target="../media/image1.png" /><Relationship Id="rId1" Type="http://schemas.openxmlformats.org/officeDocument/2006/relationships/slideLayout" Target="../slideLayouts/slideLayout2.xml" /></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A7244538-290E-40DA-A93A-14BB3E6CF1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1999" cy="45437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Заголовок 1">
            <a:extLst>
              <a:ext uri="{FF2B5EF4-FFF2-40B4-BE49-F238E27FC236}">
                <a16:creationId xmlns:a16="http://schemas.microsoft.com/office/drawing/2014/main" id="{D152F9CE-DD39-9626-E938-D44B2E1FA73D}"/>
              </a:ext>
            </a:extLst>
          </p:cNvPr>
          <p:cNvSpPr>
            <a:spLocks noGrp="1"/>
          </p:cNvSpPr>
          <p:nvPr>
            <p:ph type="ctrTitle"/>
          </p:nvPr>
        </p:nvSpPr>
        <p:spPr>
          <a:xfrm>
            <a:off x="5615888" y="673240"/>
            <a:ext cx="5951914" cy="3446373"/>
          </a:xfrm>
          <a:noFill/>
          <a:ln w="19050">
            <a:noFill/>
            <a:prstDash val="dash"/>
          </a:ln>
        </p:spPr>
        <p:txBody>
          <a:bodyPr>
            <a:normAutofit/>
          </a:bodyPr>
          <a:lstStyle/>
          <a:p>
            <a:pPr algn="r"/>
            <a:r>
              <a:rPr lang="ru-RU" sz="4100" dirty="0"/>
              <a:t>СЛУЧАЙ острого РАССЕЯННОГО ЭНЦЕФАЛОМИЕЛИТА тяжелой степени У РЕБЕНКА</a:t>
            </a:r>
            <a:endParaRPr lang="ru-KZ" sz="4100" dirty="0"/>
          </a:p>
        </p:txBody>
      </p:sp>
      <p:sp>
        <p:nvSpPr>
          <p:cNvPr id="3" name="Подзаголовок 2">
            <a:extLst>
              <a:ext uri="{FF2B5EF4-FFF2-40B4-BE49-F238E27FC236}">
                <a16:creationId xmlns:a16="http://schemas.microsoft.com/office/drawing/2014/main" id="{0DB70254-8DEA-4481-9FF4-5B8C896FD859}"/>
              </a:ext>
            </a:extLst>
          </p:cNvPr>
          <p:cNvSpPr>
            <a:spLocks noGrp="1"/>
          </p:cNvSpPr>
          <p:nvPr>
            <p:ph type="subTitle" idx="1"/>
          </p:nvPr>
        </p:nvSpPr>
        <p:spPr>
          <a:xfrm>
            <a:off x="5632265" y="4119613"/>
            <a:ext cx="5935535" cy="2058765"/>
          </a:xfrm>
          <a:noFill/>
          <a:ln w="19050">
            <a:noFill/>
            <a:prstDash val="dash"/>
          </a:ln>
        </p:spPr>
        <p:txBody>
          <a:bodyPr>
            <a:normAutofit/>
          </a:bodyPr>
          <a:lstStyle/>
          <a:p>
            <a:pPr algn="r"/>
            <a:r>
              <a:rPr lang="ru-RU" dirty="0"/>
              <a:t>Булатова Е.Ю., зав. ОАРИТ МГДБ №3 г. Астана, ассистент кафедры ДАИТСМП НАО МУА </a:t>
            </a:r>
            <a:endParaRPr lang="ru-KZ" dirty="0"/>
          </a:p>
        </p:txBody>
      </p:sp>
      <p:sp useBgFill="1">
        <p:nvSpPr>
          <p:cNvPr id="23" name="Rectangle 22">
            <a:extLst>
              <a:ext uri="{FF2B5EF4-FFF2-40B4-BE49-F238E27FC236}">
                <a16:creationId xmlns:a16="http://schemas.microsoft.com/office/drawing/2014/main" id="{AB1DF3B3-9DBC-445D-AE4E-A62E5A9B85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96638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3" descr="Розовые и синие облака">
            <a:extLst>
              <a:ext uri="{FF2B5EF4-FFF2-40B4-BE49-F238E27FC236}">
                <a16:creationId xmlns:a16="http://schemas.microsoft.com/office/drawing/2014/main" id="{C143E47B-7C1E-CF73-A803-CE9987BA788B}"/>
              </a:ext>
            </a:extLst>
          </p:cNvPr>
          <p:cNvPicPr>
            <a:picLocks noChangeAspect="1"/>
          </p:cNvPicPr>
          <p:nvPr/>
        </p:nvPicPr>
        <p:blipFill rotWithShape="1">
          <a:blip r:embed="rId2"/>
          <a:srcRect l="31358" r="24020"/>
          <a:stretch/>
        </p:blipFill>
        <p:spPr>
          <a:xfrm>
            <a:off x="-4" y="10"/>
            <a:ext cx="4654291" cy="6857990"/>
          </a:xfrm>
          <a:prstGeom prst="rect">
            <a:avLst/>
          </a:prstGeom>
        </p:spPr>
      </p:pic>
      <p:sp>
        <p:nvSpPr>
          <p:cNvPr id="25" name="Rectangle 24">
            <a:extLst>
              <a:ext uri="{FF2B5EF4-FFF2-40B4-BE49-F238E27FC236}">
                <a16:creationId xmlns:a16="http://schemas.microsoft.com/office/drawing/2014/main" id="{F51F80E8-0CAC-410E-B59A-29FDDC357E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46782" y="-1"/>
            <a:ext cx="4245218" cy="5367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563992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9EDC7C6-0563-1E5B-5B0E-6E804BBAA86D}"/>
              </a:ext>
            </a:extLst>
          </p:cNvPr>
          <p:cNvSpPr>
            <a:spLocks noGrp="1"/>
          </p:cNvSpPr>
          <p:nvPr>
            <p:ph type="title"/>
          </p:nvPr>
        </p:nvSpPr>
        <p:spPr/>
        <p:txBody>
          <a:bodyPr/>
          <a:lstStyle/>
          <a:p>
            <a:r>
              <a:rPr lang="ru-RU" dirty="0"/>
              <a:t>Инструментальные данные</a:t>
            </a:r>
            <a:endParaRPr lang="ru-KZ" dirty="0"/>
          </a:p>
        </p:txBody>
      </p:sp>
      <p:sp>
        <p:nvSpPr>
          <p:cNvPr id="3" name="Объект 2">
            <a:extLst>
              <a:ext uri="{FF2B5EF4-FFF2-40B4-BE49-F238E27FC236}">
                <a16:creationId xmlns:a16="http://schemas.microsoft.com/office/drawing/2014/main" id="{38115C22-1498-1AEA-FC11-9DCB1DD7A74A}"/>
              </a:ext>
            </a:extLst>
          </p:cNvPr>
          <p:cNvSpPr>
            <a:spLocks noGrp="1"/>
          </p:cNvSpPr>
          <p:nvPr>
            <p:ph idx="1"/>
          </p:nvPr>
        </p:nvSpPr>
        <p:spPr/>
        <p:txBody>
          <a:bodyPr>
            <a:normAutofit fontScale="92500"/>
          </a:bodyPr>
          <a:lstStyle/>
          <a:p>
            <a:pPr marL="0" indent="0">
              <a:buNone/>
            </a:pPr>
            <a:r>
              <a:rPr lang="ru-KZ" sz="1800" b="1" dirty="0">
                <a:effectLst/>
                <a:latin typeface="Times New Roman" panose="02020603050405020304" pitchFamily="18" charset="0"/>
                <a:ea typeface="Times New Roman" panose="02020603050405020304" pitchFamily="18" charset="0"/>
              </a:rPr>
              <a:t>Магниторезонансная томография позвоночника с контрастированием (шейный отдел) (07.04.2022 14:07)</a:t>
            </a:r>
            <a:br>
              <a:rPr lang="ru-KZ" sz="1800" dirty="0">
                <a:effectLst/>
                <a:latin typeface="Times New Roman" panose="02020603050405020304" pitchFamily="18" charset="0"/>
                <a:ea typeface="Times New Roman" panose="02020603050405020304" pitchFamily="18" charset="0"/>
              </a:rPr>
            </a:br>
            <a:r>
              <a:rPr lang="ru-KZ" sz="1800" dirty="0">
                <a:effectLst/>
                <a:latin typeface="Times New Roman" panose="02020603050405020304" pitchFamily="18" charset="0"/>
                <a:ea typeface="Times New Roman" panose="02020603050405020304" pitchFamily="18" charset="0"/>
              </a:rPr>
              <a:t>Заключение:</a:t>
            </a:r>
            <a:r>
              <a:rPr lang="ru-RU" sz="1800" dirty="0">
                <a:effectLst/>
                <a:latin typeface="Times New Roman" panose="02020603050405020304" pitchFamily="18" charset="0"/>
                <a:ea typeface="Times New Roman" panose="02020603050405020304" pitchFamily="18" charset="0"/>
              </a:rPr>
              <a:t> </a:t>
            </a:r>
            <a:r>
              <a:rPr lang="ru-KZ" sz="1800" dirty="0">
                <a:effectLst/>
                <a:latin typeface="Times New Roman" panose="02020603050405020304" pitchFamily="18" charset="0"/>
                <a:ea typeface="Times New Roman" panose="02020603050405020304" pitchFamily="18" charset="0"/>
              </a:rPr>
              <a:t>МРТ- картина наиболее характерная для поперечного миелита</a:t>
            </a:r>
            <a:br>
              <a:rPr lang="ru-KZ" sz="1800" dirty="0">
                <a:effectLst/>
                <a:latin typeface="Times New Roman" panose="02020603050405020304" pitchFamily="18" charset="0"/>
                <a:ea typeface="Times New Roman" panose="02020603050405020304" pitchFamily="18" charset="0"/>
              </a:rPr>
            </a:br>
            <a:br>
              <a:rPr lang="ru-KZ" sz="1800" dirty="0">
                <a:effectLst/>
                <a:latin typeface="Times New Roman" panose="02020603050405020304" pitchFamily="18" charset="0"/>
                <a:ea typeface="Times New Roman" panose="02020603050405020304" pitchFamily="18" charset="0"/>
              </a:rPr>
            </a:br>
            <a:r>
              <a:rPr lang="ru-KZ" sz="1800" b="1" dirty="0">
                <a:effectLst/>
                <a:latin typeface="Times New Roman" panose="02020603050405020304" pitchFamily="18" charset="0"/>
                <a:ea typeface="Times New Roman" panose="02020603050405020304" pitchFamily="18" charset="0"/>
              </a:rPr>
              <a:t>Магниторезонансная томография позвоночника с контрастированием (грудной отдел) (07.04.2022 14:07)</a:t>
            </a:r>
            <a:br>
              <a:rPr lang="ru-KZ" sz="1800" dirty="0">
                <a:effectLst/>
                <a:latin typeface="Times New Roman" panose="02020603050405020304" pitchFamily="18" charset="0"/>
                <a:ea typeface="Times New Roman" panose="02020603050405020304" pitchFamily="18" charset="0"/>
              </a:rPr>
            </a:br>
            <a:r>
              <a:rPr lang="ru-KZ" sz="1800" dirty="0">
                <a:effectLst/>
                <a:latin typeface="Times New Roman" panose="02020603050405020304" pitchFamily="18" charset="0"/>
                <a:ea typeface="Times New Roman" panose="02020603050405020304" pitchFamily="18" charset="0"/>
              </a:rPr>
              <a:t>Заключение: МРТ - картина наиболее характерная для миелита</a:t>
            </a:r>
            <a:br>
              <a:rPr lang="ru-KZ" sz="1800" dirty="0">
                <a:effectLst/>
                <a:latin typeface="Times New Roman" panose="02020603050405020304" pitchFamily="18" charset="0"/>
                <a:ea typeface="Times New Roman" panose="02020603050405020304" pitchFamily="18" charset="0"/>
              </a:rPr>
            </a:br>
            <a:br>
              <a:rPr lang="ru-KZ" sz="1800" dirty="0">
                <a:effectLst/>
                <a:latin typeface="Times New Roman" panose="02020603050405020304" pitchFamily="18" charset="0"/>
                <a:ea typeface="Times New Roman" panose="02020603050405020304" pitchFamily="18" charset="0"/>
              </a:rPr>
            </a:br>
            <a:r>
              <a:rPr lang="ru-KZ" sz="1800" b="1" dirty="0">
                <a:effectLst/>
                <a:latin typeface="Times New Roman" panose="02020603050405020304" pitchFamily="18" charset="0"/>
                <a:ea typeface="Times New Roman" panose="02020603050405020304" pitchFamily="18" charset="0"/>
              </a:rPr>
              <a:t>Магниторезонансная томография позвоночника с контрастированием (поясничный отдел) (07.04.2022 14:07)</a:t>
            </a:r>
            <a:br>
              <a:rPr lang="ru-KZ" sz="1800" dirty="0">
                <a:effectLst/>
                <a:latin typeface="Times New Roman" panose="02020603050405020304" pitchFamily="18" charset="0"/>
                <a:ea typeface="Times New Roman" panose="02020603050405020304" pitchFamily="18" charset="0"/>
              </a:rPr>
            </a:br>
            <a:r>
              <a:rPr lang="ru-KZ" sz="1800" dirty="0">
                <a:effectLst/>
                <a:latin typeface="Times New Roman" panose="02020603050405020304" pitchFamily="18" charset="0"/>
                <a:ea typeface="Times New Roman" panose="02020603050405020304" pitchFamily="18" charset="0"/>
              </a:rPr>
              <a:t>Заключение:</a:t>
            </a:r>
            <a:r>
              <a:rPr lang="ru-RU" sz="1800" dirty="0">
                <a:effectLst/>
                <a:latin typeface="Times New Roman" panose="02020603050405020304" pitchFamily="18" charset="0"/>
                <a:ea typeface="Times New Roman" panose="02020603050405020304" pitchFamily="18" charset="0"/>
              </a:rPr>
              <a:t> </a:t>
            </a:r>
            <a:r>
              <a:rPr lang="ru-KZ" sz="1800" dirty="0">
                <a:effectLst/>
                <a:latin typeface="Times New Roman" panose="02020603050405020304" pitchFamily="18" charset="0"/>
                <a:ea typeface="Times New Roman" panose="02020603050405020304" pitchFamily="18" charset="0"/>
              </a:rPr>
              <a:t>МРТ - картина без патологических изменений</a:t>
            </a:r>
            <a:br>
              <a:rPr lang="ru-KZ" sz="1800" dirty="0">
                <a:effectLst/>
                <a:latin typeface="Times New Roman" panose="02020603050405020304" pitchFamily="18" charset="0"/>
                <a:ea typeface="Times New Roman" panose="02020603050405020304" pitchFamily="18" charset="0"/>
              </a:rPr>
            </a:br>
            <a:br>
              <a:rPr lang="ru-KZ" sz="1800" dirty="0">
                <a:effectLst/>
                <a:latin typeface="Times New Roman" panose="02020603050405020304" pitchFamily="18" charset="0"/>
                <a:ea typeface="Times New Roman" panose="02020603050405020304" pitchFamily="18" charset="0"/>
              </a:rPr>
            </a:br>
            <a:r>
              <a:rPr lang="ru-KZ" sz="1800" b="1" dirty="0">
                <a:effectLst/>
                <a:latin typeface="Times New Roman" panose="02020603050405020304" pitchFamily="18" charset="0"/>
                <a:ea typeface="Times New Roman" panose="02020603050405020304" pitchFamily="18" charset="0"/>
              </a:rPr>
              <a:t>Магниторезонансная томография головного мозга с контрастированием (07.04.2022 14:11)</a:t>
            </a:r>
            <a:br>
              <a:rPr lang="ru-KZ" sz="1800" dirty="0">
                <a:effectLst/>
                <a:latin typeface="Times New Roman" panose="02020603050405020304" pitchFamily="18" charset="0"/>
                <a:ea typeface="Times New Roman" panose="02020603050405020304" pitchFamily="18" charset="0"/>
              </a:rPr>
            </a:br>
            <a:r>
              <a:rPr lang="ru-KZ" sz="1800" dirty="0">
                <a:effectLst/>
                <a:latin typeface="Times New Roman" panose="02020603050405020304" pitchFamily="18" charset="0"/>
                <a:ea typeface="Times New Roman" panose="02020603050405020304" pitchFamily="18" charset="0"/>
              </a:rPr>
              <a:t>Заключение:</a:t>
            </a:r>
            <a:r>
              <a:rPr lang="ru-RU" sz="1800" dirty="0">
                <a:effectLst/>
                <a:latin typeface="Times New Roman" panose="02020603050405020304" pitchFamily="18" charset="0"/>
                <a:ea typeface="Times New Roman" panose="02020603050405020304" pitchFamily="18" charset="0"/>
              </a:rPr>
              <a:t> </a:t>
            </a:r>
            <a:r>
              <a:rPr lang="ru-KZ" sz="1800" dirty="0">
                <a:effectLst/>
                <a:latin typeface="Times New Roman" panose="02020603050405020304" pitchFamily="18" charset="0"/>
                <a:ea typeface="Times New Roman" panose="02020603050405020304" pitchFamily="18" charset="0"/>
              </a:rPr>
              <a:t>МРТ - признаки диффузно-очаговых поражений вещества головного мозга лобно-теменно-височно-затылочных долей обоих полушарий с </a:t>
            </a:r>
            <a:r>
              <a:rPr lang="ru-KZ" sz="1800" dirty="0" err="1">
                <a:effectLst/>
                <a:latin typeface="Times New Roman" panose="02020603050405020304" pitchFamily="18" charset="0"/>
                <a:ea typeface="Times New Roman" panose="02020603050405020304" pitchFamily="18" charset="0"/>
              </a:rPr>
              <a:t>цитотоксиче</a:t>
            </a:r>
            <a:r>
              <a:rPr lang="ru-RU" sz="1800" dirty="0" err="1">
                <a:effectLst/>
                <a:latin typeface="Times New Roman" panose="02020603050405020304" pitchFamily="18" charset="0"/>
                <a:ea typeface="Times New Roman" panose="02020603050405020304" pitchFamily="18" charset="0"/>
              </a:rPr>
              <a:t>ск</a:t>
            </a:r>
            <a:r>
              <a:rPr lang="ru-KZ" sz="1800" dirty="0">
                <a:effectLst/>
                <a:latin typeface="Times New Roman" panose="02020603050405020304" pitchFamily="18" charset="0"/>
                <a:ea typeface="Times New Roman" panose="02020603050405020304" pitchFamily="18" charset="0"/>
              </a:rPr>
              <a:t>им отеком, в проекции моста, мозолистого тела, в проекции базальных ядер, ножек мозжечка (</a:t>
            </a:r>
            <a:r>
              <a:rPr lang="ru-KZ" sz="1800" dirty="0" err="1">
                <a:effectLst/>
                <a:latin typeface="Times New Roman" panose="02020603050405020304" pitchFamily="18" charset="0"/>
                <a:ea typeface="Times New Roman" panose="02020603050405020304" pitchFamily="18" charset="0"/>
              </a:rPr>
              <a:t>демилиенизирующего</a:t>
            </a:r>
            <a:r>
              <a:rPr lang="ru-KZ" sz="1800" dirty="0">
                <a:effectLst/>
                <a:latin typeface="Times New Roman" panose="02020603050405020304" pitchFamily="18" charset="0"/>
                <a:ea typeface="Times New Roman" panose="02020603050405020304" pitchFamily="18" charset="0"/>
              </a:rPr>
              <a:t> генеза, наиболее характерные для ОРЭМ, острого рассеянного энцефаломиелита).</a:t>
            </a:r>
            <a:br>
              <a:rPr lang="ru-KZ" sz="1800" dirty="0">
                <a:effectLst/>
                <a:latin typeface="Times New Roman" panose="02020603050405020304" pitchFamily="18" charset="0"/>
                <a:ea typeface="Times New Roman" panose="02020603050405020304" pitchFamily="18" charset="0"/>
              </a:rPr>
            </a:br>
            <a:br>
              <a:rPr lang="ru-KZ" sz="1800" dirty="0">
                <a:effectLst/>
                <a:latin typeface="Times New Roman" panose="02020603050405020304" pitchFamily="18" charset="0"/>
                <a:ea typeface="Times New Roman" panose="02020603050405020304" pitchFamily="18" charset="0"/>
              </a:rPr>
            </a:br>
            <a:endParaRPr lang="ru-KZ" dirty="0"/>
          </a:p>
        </p:txBody>
      </p:sp>
    </p:spTree>
    <p:extLst>
      <p:ext uri="{BB962C8B-B14F-4D97-AF65-F5344CB8AC3E}">
        <p14:creationId xmlns:p14="http://schemas.microsoft.com/office/powerpoint/2010/main" val="2930648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1CCE1968-3EE3-434D-ADC1-B9117837F5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F536D28F-37AD-4F3A-9DE3-5DB42C78AF6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p:nvSpPr>
          <p:cNvPr id="2" name="Заголовок 1">
            <a:extLst>
              <a:ext uri="{FF2B5EF4-FFF2-40B4-BE49-F238E27FC236}">
                <a16:creationId xmlns:a16="http://schemas.microsoft.com/office/drawing/2014/main" id="{58BAC2BA-00B0-9183-696C-1EA7351FDBE7}"/>
              </a:ext>
            </a:extLst>
          </p:cNvPr>
          <p:cNvSpPr>
            <a:spLocks noGrp="1"/>
          </p:cNvSpPr>
          <p:nvPr>
            <p:ph type="title"/>
          </p:nvPr>
        </p:nvSpPr>
        <p:spPr>
          <a:xfrm>
            <a:off x="685800" y="975055"/>
            <a:ext cx="3306744" cy="1293028"/>
          </a:xfrm>
        </p:spPr>
        <p:txBody>
          <a:bodyPr anchor="b">
            <a:normAutofit/>
          </a:bodyPr>
          <a:lstStyle/>
          <a:p>
            <a:r>
              <a:rPr lang="ru-RU" sz="2700"/>
              <a:t>МРТ головного мозга</a:t>
            </a:r>
            <a:endParaRPr lang="ru-KZ" sz="2700"/>
          </a:p>
        </p:txBody>
      </p:sp>
      <p:sp>
        <p:nvSpPr>
          <p:cNvPr id="9" name="Content Placeholder 8">
            <a:extLst>
              <a:ext uri="{FF2B5EF4-FFF2-40B4-BE49-F238E27FC236}">
                <a16:creationId xmlns:a16="http://schemas.microsoft.com/office/drawing/2014/main" id="{FA9C5EDE-0B82-4EA6-7052-E55BD7F4D212}"/>
              </a:ext>
            </a:extLst>
          </p:cNvPr>
          <p:cNvSpPr>
            <a:spLocks noGrp="1"/>
          </p:cNvSpPr>
          <p:nvPr>
            <p:ph idx="1"/>
          </p:nvPr>
        </p:nvSpPr>
        <p:spPr>
          <a:xfrm>
            <a:off x="685801" y="2413262"/>
            <a:ext cx="3306742" cy="3805423"/>
          </a:xfrm>
        </p:spPr>
        <p:txBody>
          <a:bodyPr>
            <a:normAutofit/>
          </a:bodyPr>
          <a:lstStyle/>
          <a:p>
            <a:r>
              <a:rPr lang="ru-KZ" sz="1600" dirty="0">
                <a:effectLst/>
                <a:latin typeface="Times New Roman" panose="02020603050405020304" pitchFamily="18" charset="0"/>
                <a:ea typeface="Times New Roman" panose="02020603050405020304" pitchFamily="18" charset="0"/>
              </a:rPr>
              <a:t>Заключение:</a:t>
            </a:r>
            <a:r>
              <a:rPr lang="ru-RU" sz="1600" dirty="0">
                <a:effectLst/>
                <a:latin typeface="Times New Roman" panose="02020603050405020304" pitchFamily="18" charset="0"/>
                <a:ea typeface="Times New Roman" panose="02020603050405020304" pitchFamily="18" charset="0"/>
              </a:rPr>
              <a:t> </a:t>
            </a:r>
            <a:r>
              <a:rPr lang="ru-KZ" sz="1600" dirty="0">
                <a:effectLst/>
                <a:latin typeface="Times New Roman" panose="02020603050405020304" pitchFamily="18" charset="0"/>
                <a:ea typeface="Times New Roman" panose="02020603050405020304" pitchFamily="18" charset="0"/>
              </a:rPr>
              <a:t>МРТ - признаки диффузно-очаговых поражений вещества головного мозга лобно-теменно-височно-затылочных долей обоих полушарий с </a:t>
            </a:r>
            <a:r>
              <a:rPr lang="ru-KZ" sz="1600" dirty="0" err="1">
                <a:effectLst/>
                <a:latin typeface="Times New Roman" panose="02020603050405020304" pitchFamily="18" charset="0"/>
                <a:ea typeface="Times New Roman" panose="02020603050405020304" pitchFamily="18" charset="0"/>
              </a:rPr>
              <a:t>цитотоксиче</a:t>
            </a:r>
            <a:r>
              <a:rPr lang="ru-RU" sz="1600" dirty="0" err="1">
                <a:effectLst/>
                <a:latin typeface="Times New Roman" panose="02020603050405020304" pitchFamily="18" charset="0"/>
                <a:ea typeface="Times New Roman" panose="02020603050405020304" pitchFamily="18" charset="0"/>
              </a:rPr>
              <a:t>ск</a:t>
            </a:r>
            <a:r>
              <a:rPr lang="ru-KZ" sz="1600" dirty="0">
                <a:effectLst/>
                <a:latin typeface="Times New Roman" panose="02020603050405020304" pitchFamily="18" charset="0"/>
                <a:ea typeface="Times New Roman" panose="02020603050405020304" pitchFamily="18" charset="0"/>
              </a:rPr>
              <a:t>им отеком, в проекции моста, мозолистого тела, в проекции базальных ядер, ножек мозжечка (</a:t>
            </a:r>
            <a:r>
              <a:rPr lang="ru-KZ" sz="1600" dirty="0" err="1">
                <a:effectLst/>
                <a:latin typeface="Times New Roman" panose="02020603050405020304" pitchFamily="18" charset="0"/>
                <a:ea typeface="Times New Roman" panose="02020603050405020304" pitchFamily="18" charset="0"/>
              </a:rPr>
              <a:t>демилиенизирующего</a:t>
            </a:r>
            <a:r>
              <a:rPr lang="ru-KZ" sz="1600" dirty="0">
                <a:effectLst/>
                <a:latin typeface="Times New Roman" panose="02020603050405020304" pitchFamily="18" charset="0"/>
                <a:ea typeface="Times New Roman" panose="02020603050405020304" pitchFamily="18" charset="0"/>
              </a:rPr>
              <a:t> генеза, наиболее характерные для ОРЭМ, острого рассеянного энцефаломиелита).</a:t>
            </a:r>
            <a:endParaRPr lang="en-US" sz="1500" dirty="0"/>
          </a:p>
        </p:txBody>
      </p:sp>
      <p:sp>
        <p:nvSpPr>
          <p:cNvPr id="16" name="Rounded Rectangle 14">
            <a:extLst>
              <a:ext uri="{FF2B5EF4-FFF2-40B4-BE49-F238E27FC236}">
                <a16:creationId xmlns:a16="http://schemas.microsoft.com/office/drawing/2014/main" id="{0A460548-61E6-441F-A0E8-C3A05EAADE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6008" y="1066164"/>
            <a:ext cx="6765949" cy="5148371"/>
          </a:xfrm>
          <a:prstGeom prst="roundRect">
            <a:avLst>
              <a:gd name="adj" fmla="val 2403"/>
            </a:avLst>
          </a:prstGeom>
          <a:solidFill>
            <a:srgbClr val="FFFFFF"/>
          </a:solidFill>
          <a:ln>
            <a:noFill/>
          </a:ln>
          <a:effectLst>
            <a:innerShdw blurRad="114300">
              <a:srgbClr val="40404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Объект 4">
            <a:extLst>
              <a:ext uri="{FF2B5EF4-FFF2-40B4-BE49-F238E27FC236}">
                <a16:creationId xmlns:a16="http://schemas.microsoft.com/office/drawing/2014/main" id="{DE1C3597-ABA8-4E81-4FE4-9D6F65CF5391}"/>
              </a:ext>
            </a:extLst>
          </p:cNvPr>
          <p:cNvPicPr>
            <a:picLocks noChangeAspect="1"/>
          </p:cNvPicPr>
          <p:nvPr/>
        </p:nvPicPr>
        <p:blipFill rotWithShape="1">
          <a:blip r:embed="rId3">
            <a:extLst>
              <a:ext uri="{28A0092B-C50C-407E-A947-70E740481C1C}">
                <a14:useLocalDpi xmlns:a14="http://schemas.microsoft.com/office/drawing/2010/main" val="0"/>
              </a:ext>
            </a:extLst>
          </a:blip>
          <a:srcRect t="23244" r="-1" b="20357"/>
          <a:stretch/>
        </p:blipFill>
        <p:spPr>
          <a:xfrm>
            <a:off x="4955339" y="1336566"/>
            <a:ext cx="6127287" cy="4607567"/>
          </a:xfrm>
          <a:prstGeom prst="rect">
            <a:avLst/>
          </a:prstGeom>
        </p:spPr>
      </p:pic>
    </p:spTree>
    <p:extLst>
      <p:ext uri="{BB962C8B-B14F-4D97-AF65-F5344CB8AC3E}">
        <p14:creationId xmlns:p14="http://schemas.microsoft.com/office/powerpoint/2010/main" val="22138529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9E2A192-ED06-16B9-4DE1-50B700EE2DF3}"/>
              </a:ext>
            </a:extLst>
          </p:cNvPr>
          <p:cNvSpPr>
            <a:spLocks noGrp="1"/>
          </p:cNvSpPr>
          <p:nvPr>
            <p:ph type="title"/>
          </p:nvPr>
        </p:nvSpPr>
        <p:spPr/>
        <p:txBody>
          <a:bodyPr/>
          <a:lstStyle/>
          <a:p>
            <a:r>
              <a:rPr lang="ru-RU" dirty="0"/>
              <a:t>Инструментальные данные</a:t>
            </a:r>
            <a:endParaRPr lang="ru-KZ" dirty="0"/>
          </a:p>
        </p:txBody>
      </p:sp>
      <p:sp>
        <p:nvSpPr>
          <p:cNvPr id="3" name="Объект 2">
            <a:extLst>
              <a:ext uri="{FF2B5EF4-FFF2-40B4-BE49-F238E27FC236}">
                <a16:creationId xmlns:a16="http://schemas.microsoft.com/office/drawing/2014/main" id="{BEE0CFD1-F929-E5E0-0D55-F52E227B0BCD}"/>
              </a:ext>
            </a:extLst>
          </p:cNvPr>
          <p:cNvSpPr>
            <a:spLocks noGrp="1"/>
          </p:cNvSpPr>
          <p:nvPr>
            <p:ph idx="1"/>
          </p:nvPr>
        </p:nvSpPr>
        <p:spPr/>
        <p:txBody>
          <a:bodyPr/>
          <a:lstStyle/>
          <a:p>
            <a:r>
              <a:rPr lang="ru-KZ" sz="1800" b="1" dirty="0">
                <a:effectLst/>
                <a:latin typeface="Times New Roman" panose="02020603050405020304" pitchFamily="18" charset="0"/>
                <a:ea typeface="Times New Roman" panose="02020603050405020304" pitchFamily="18" charset="0"/>
              </a:rPr>
              <a:t>УЗИ </a:t>
            </a:r>
            <a:r>
              <a:rPr lang="ru-KZ" sz="1800" b="1" dirty="0" err="1">
                <a:effectLst/>
                <a:latin typeface="Times New Roman" panose="02020603050405020304" pitchFamily="18" charset="0"/>
                <a:ea typeface="Times New Roman" panose="02020603050405020304" pitchFamily="18" charset="0"/>
              </a:rPr>
              <a:t>гепатобилиопанкреатической</a:t>
            </a:r>
            <a:r>
              <a:rPr lang="ru-KZ" sz="1800" b="1" dirty="0">
                <a:effectLst/>
                <a:latin typeface="Times New Roman" panose="02020603050405020304" pitchFamily="18" charset="0"/>
                <a:ea typeface="Times New Roman" panose="02020603050405020304" pitchFamily="18" charset="0"/>
              </a:rPr>
              <a:t> области (печень, желчный пузырь, поджелудочная железа, селезенка) (05.04.2022 10:00)</a:t>
            </a:r>
            <a:br>
              <a:rPr lang="ru-KZ" sz="1800" dirty="0">
                <a:effectLst/>
                <a:latin typeface="Times New Roman" panose="02020603050405020304" pitchFamily="18" charset="0"/>
                <a:ea typeface="Times New Roman" panose="02020603050405020304" pitchFamily="18" charset="0"/>
              </a:rPr>
            </a:br>
            <a:r>
              <a:rPr lang="ru-KZ" sz="1800" dirty="0">
                <a:effectLst/>
                <a:latin typeface="Times New Roman" panose="02020603050405020304" pitchFamily="18" charset="0"/>
                <a:ea typeface="Times New Roman" panose="02020603050405020304" pitchFamily="18" charset="0"/>
              </a:rPr>
              <a:t>Заключение:</a:t>
            </a:r>
            <a:r>
              <a:rPr lang="ru-RU" sz="1800" dirty="0">
                <a:effectLst/>
                <a:latin typeface="Times New Roman" panose="02020603050405020304" pitchFamily="18" charset="0"/>
                <a:ea typeface="Times New Roman" panose="02020603050405020304" pitchFamily="18" charset="0"/>
              </a:rPr>
              <a:t> </a:t>
            </a:r>
            <a:r>
              <a:rPr lang="ru-KZ" sz="1800" dirty="0" err="1">
                <a:effectLst/>
                <a:latin typeface="Times New Roman" panose="02020603050405020304" pitchFamily="18" charset="0"/>
                <a:ea typeface="Times New Roman" panose="02020603050405020304" pitchFamily="18" charset="0"/>
              </a:rPr>
              <a:t>Эхопризнаки</a:t>
            </a:r>
            <a:r>
              <a:rPr lang="ru-KZ" sz="1800" dirty="0">
                <a:effectLst/>
                <a:latin typeface="Times New Roman" panose="02020603050405020304" pitchFamily="18" charset="0"/>
                <a:ea typeface="Times New Roman" panose="02020603050405020304" pitchFamily="18" charset="0"/>
              </a:rPr>
              <a:t> </a:t>
            </a:r>
            <a:r>
              <a:rPr lang="ru-KZ" sz="1800" dirty="0" err="1">
                <a:effectLst/>
                <a:latin typeface="Times New Roman" panose="02020603050405020304" pitchFamily="18" charset="0"/>
                <a:ea typeface="Times New Roman" panose="02020603050405020304" pitchFamily="18" charset="0"/>
              </a:rPr>
              <a:t>гепатомегалии</a:t>
            </a:r>
            <a:r>
              <a:rPr lang="ru-KZ" sz="1800" dirty="0">
                <a:effectLst/>
                <a:latin typeface="Times New Roman" panose="02020603050405020304" pitchFamily="18" charset="0"/>
                <a:ea typeface="Times New Roman" panose="02020603050405020304" pitchFamily="18" charset="0"/>
              </a:rPr>
              <a:t> с реактивными изменениями паренхимы печени.</a:t>
            </a:r>
            <a:br>
              <a:rPr lang="ru-KZ" sz="1800" dirty="0">
                <a:effectLst/>
                <a:latin typeface="Times New Roman" panose="02020603050405020304" pitchFamily="18" charset="0"/>
                <a:ea typeface="Times New Roman" panose="02020603050405020304" pitchFamily="18" charset="0"/>
              </a:rPr>
            </a:br>
            <a:br>
              <a:rPr lang="ru-KZ" sz="1800" dirty="0">
                <a:effectLst/>
                <a:latin typeface="Times New Roman" panose="02020603050405020304" pitchFamily="18" charset="0"/>
                <a:ea typeface="Times New Roman" panose="02020603050405020304" pitchFamily="18" charset="0"/>
              </a:rPr>
            </a:br>
            <a:r>
              <a:rPr lang="ru-KZ" sz="1800" b="1" dirty="0">
                <a:effectLst/>
                <a:latin typeface="Times New Roman" panose="02020603050405020304" pitchFamily="18" charset="0"/>
                <a:ea typeface="Times New Roman" panose="02020603050405020304" pitchFamily="18" charset="0"/>
              </a:rPr>
              <a:t>УЗИ почек, мочевого пузыря с определением остаточной мочи (05.04.2022 10:00)</a:t>
            </a:r>
            <a:br>
              <a:rPr lang="ru-KZ" sz="1800" dirty="0">
                <a:effectLst/>
                <a:latin typeface="Times New Roman" panose="02020603050405020304" pitchFamily="18" charset="0"/>
                <a:ea typeface="Times New Roman" panose="02020603050405020304" pitchFamily="18" charset="0"/>
              </a:rPr>
            </a:br>
            <a:r>
              <a:rPr lang="ru-KZ" sz="1800" dirty="0">
                <a:effectLst/>
                <a:latin typeface="Times New Roman" panose="02020603050405020304" pitchFamily="18" charset="0"/>
                <a:ea typeface="Times New Roman" panose="02020603050405020304" pitchFamily="18" charset="0"/>
              </a:rPr>
              <a:t>Заключение:</a:t>
            </a:r>
            <a:r>
              <a:rPr lang="ru-RU" sz="1800" dirty="0">
                <a:effectLst/>
                <a:latin typeface="Times New Roman" panose="02020603050405020304" pitchFamily="18" charset="0"/>
                <a:ea typeface="Times New Roman" panose="02020603050405020304" pitchFamily="18" charset="0"/>
              </a:rPr>
              <a:t> </a:t>
            </a:r>
            <a:r>
              <a:rPr lang="ru-KZ" sz="1800" dirty="0" err="1">
                <a:effectLst/>
                <a:latin typeface="Times New Roman" panose="02020603050405020304" pitchFamily="18" charset="0"/>
                <a:ea typeface="Times New Roman" panose="02020603050405020304" pitchFamily="18" charset="0"/>
              </a:rPr>
              <a:t>Эхопатологии</a:t>
            </a:r>
            <a:r>
              <a:rPr lang="ru-KZ" sz="1800" dirty="0">
                <a:effectLst/>
                <a:latin typeface="Times New Roman" panose="02020603050405020304" pitchFamily="18" charset="0"/>
                <a:ea typeface="Times New Roman" panose="02020603050405020304" pitchFamily="18" charset="0"/>
              </a:rPr>
              <a:t> почек  не выявлено.</a:t>
            </a:r>
            <a:br>
              <a:rPr lang="ru-KZ" sz="1800" dirty="0">
                <a:effectLst/>
                <a:latin typeface="Times New Roman" panose="02020603050405020304" pitchFamily="18" charset="0"/>
                <a:ea typeface="Times New Roman" panose="02020603050405020304" pitchFamily="18" charset="0"/>
              </a:rPr>
            </a:br>
            <a:br>
              <a:rPr lang="ru-KZ" sz="1800" dirty="0">
                <a:effectLst/>
                <a:latin typeface="Times New Roman" panose="02020603050405020304" pitchFamily="18" charset="0"/>
                <a:ea typeface="Times New Roman" panose="02020603050405020304" pitchFamily="18" charset="0"/>
              </a:rPr>
            </a:br>
            <a:r>
              <a:rPr lang="ru-KZ" sz="1800" b="1" dirty="0">
                <a:effectLst/>
                <a:latin typeface="Times New Roman" panose="02020603050405020304" pitchFamily="18" charset="0"/>
                <a:ea typeface="Times New Roman" panose="02020603050405020304" pitchFamily="18" charset="0"/>
              </a:rPr>
              <a:t>Эхокардиография (05.04.2022 10:00)</a:t>
            </a:r>
            <a:br>
              <a:rPr lang="ru-KZ" sz="1800" dirty="0">
                <a:effectLst/>
                <a:latin typeface="Times New Roman" panose="02020603050405020304" pitchFamily="18" charset="0"/>
                <a:ea typeface="Times New Roman" panose="02020603050405020304" pitchFamily="18" charset="0"/>
              </a:rPr>
            </a:br>
            <a:r>
              <a:rPr lang="ru-KZ" sz="1800" dirty="0">
                <a:effectLst/>
                <a:latin typeface="Times New Roman" panose="02020603050405020304" pitchFamily="18" charset="0"/>
                <a:ea typeface="Times New Roman" panose="02020603050405020304" pitchFamily="18" charset="0"/>
              </a:rPr>
              <a:t>Заключение:</a:t>
            </a:r>
            <a:r>
              <a:rPr lang="ru-RU" sz="1800" dirty="0">
                <a:effectLst/>
                <a:latin typeface="Times New Roman" panose="02020603050405020304" pitchFamily="18" charset="0"/>
                <a:ea typeface="Times New Roman" panose="02020603050405020304" pitchFamily="18" charset="0"/>
              </a:rPr>
              <a:t> </a:t>
            </a:r>
            <a:r>
              <a:rPr lang="ru-KZ" sz="1800" dirty="0">
                <a:effectLst/>
                <a:latin typeface="Times New Roman" panose="02020603050405020304" pitchFamily="18" charset="0"/>
                <a:ea typeface="Times New Roman" panose="02020603050405020304" pitchFamily="18" charset="0"/>
              </a:rPr>
              <a:t>МАРС. Открытое овальное окно. Полости не расширены. Насосная и сократительная функция ЛЖ удовлетворительная. ФВ 63%. МР+. ТР+.РСДЛА 23 </a:t>
            </a:r>
            <a:r>
              <a:rPr lang="ru-KZ" sz="1800" dirty="0" err="1">
                <a:effectLst/>
                <a:latin typeface="Times New Roman" panose="02020603050405020304" pitchFamily="18" charset="0"/>
                <a:ea typeface="Times New Roman" panose="02020603050405020304" pitchFamily="18" charset="0"/>
              </a:rPr>
              <a:t>мм.рт.ст</a:t>
            </a:r>
            <a:r>
              <a:rPr lang="ru-KZ" sz="1800" dirty="0">
                <a:effectLst/>
                <a:latin typeface="Times New Roman" panose="02020603050405020304" pitchFamily="18" charset="0"/>
                <a:ea typeface="Times New Roman" panose="02020603050405020304" pitchFamily="18" charset="0"/>
              </a:rPr>
              <a:t>. ЛКА и ПКА не уплотнены (0,20). Свободной жидкости в полости перикарда нет.</a:t>
            </a:r>
            <a:br>
              <a:rPr lang="ru-KZ" sz="1800" dirty="0">
                <a:effectLst/>
                <a:latin typeface="Times New Roman" panose="02020603050405020304" pitchFamily="18" charset="0"/>
                <a:ea typeface="Times New Roman" panose="02020603050405020304" pitchFamily="18" charset="0"/>
              </a:rPr>
            </a:br>
            <a:br>
              <a:rPr lang="ru-KZ" sz="1800" dirty="0">
                <a:effectLst/>
                <a:latin typeface="Times New Roman" panose="02020603050405020304" pitchFamily="18" charset="0"/>
                <a:ea typeface="Times New Roman" panose="02020603050405020304" pitchFamily="18" charset="0"/>
              </a:rPr>
            </a:br>
            <a:r>
              <a:rPr lang="ru-KZ" sz="1800" b="1" dirty="0">
                <a:effectLst/>
                <a:latin typeface="Times New Roman" panose="02020603050405020304" pitchFamily="18" charset="0"/>
                <a:ea typeface="Times New Roman" panose="02020603050405020304" pitchFamily="18" charset="0"/>
              </a:rPr>
              <a:t>Электрокардиографическое исследование (в 12 отведениях) с расшифровкой (05.04.2022 10:01)</a:t>
            </a:r>
            <a:br>
              <a:rPr lang="ru-KZ" sz="1800" dirty="0">
                <a:effectLst/>
                <a:latin typeface="Times New Roman" panose="02020603050405020304" pitchFamily="18" charset="0"/>
                <a:ea typeface="Times New Roman" panose="02020603050405020304" pitchFamily="18" charset="0"/>
              </a:rPr>
            </a:br>
            <a:r>
              <a:rPr lang="ru-KZ" sz="1800" dirty="0">
                <a:effectLst/>
                <a:latin typeface="Times New Roman" panose="02020603050405020304" pitchFamily="18" charset="0"/>
                <a:ea typeface="Times New Roman" panose="02020603050405020304" pitchFamily="18" charset="0"/>
              </a:rPr>
              <a:t>Заключение:</a:t>
            </a:r>
            <a:r>
              <a:rPr lang="ru-RU" sz="1800" dirty="0">
                <a:effectLst/>
                <a:latin typeface="Times New Roman" panose="02020603050405020304" pitchFamily="18" charset="0"/>
                <a:ea typeface="Times New Roman" panose="02020603050405020304" pitchFamily="18" charset="0"/>
              </a:rPr>
              <a:t> </a:t>
            </a:r>
            <a:r>
              <a:rPr lang="ru-KZ" sz="1800" dirty="0">
                <a:effectLst/>
                <a:latin typeface="Times New Roman" panose="02020603050405020304" pitchFamily="18" charset="0"/>
                <a:ea typeface="Times New Roman" panose="02020603050405020304" pitchFamily="18" charset="0"/>
              </a:rPr>
              <a:t>Ритм правильный, синусовый с ЧСС 120 уд/мин. Нормальное положение ЭОС. </a:t>
            </a:r>
            <a:br>
              <a:rPr lang="ru-KZ" sz="1800" dirty="0">
                <a:effectLst/>
                <a:latin typeface="Times New Roman" panose="02020603050405020304" pitchFamily="18" charset="0"/>
                <a:ea typeface="Times New Roman" panose="02020603050405020304" pitchFamily="18" charset="0"/>
              </a:rPr>
            </a:br>
            <a:endParaRPr lang="ru-KZ" dirty="0"/>
          </a:p>
        </p:txBody>
      </p:sp>
    </p:spTree>
    <p:extLst>
      <p:ext uri="{BB962C8B-B14F-4D97-AF65-F5344CB8AC3E}">
        <p14:creationId xmlns:p14="http://schemas.microsoft.com/office/powerpoint/2010/main" val="8626272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0285452-6C1F-5D00-9F24-C19A88DCD2A8}"/>
              </a:ext>
            </a:extLst>
          </p:cNvPr>
          <p:cNvSpPr>
            <a:spLocks noGrp="1"/>
          </p:cNvSpPr>
          <p:nvPr>
            <p:ph type="title"/>
          </p:nvPr>
        </p:nvSpPr>
        <p:spPr/>
        <p:txBody>
          <a:bodyPr/>
          <a:lstStyle/>
          <a:p>
            <a:r>
              <a:rPr lang="ru-RU" dirty="0"/>
              <a:t>Консультации специалистов</a:t>
            </a:r>
            <a:endParaRPr lang="ru-KZ" dirty="0"/>
          </a:p>
        </p:txBody>
      </p:sp>
      <p:sp>
        <p:nvSpPr>
          <p:cNvPr id="3" name="Объект 2">
            <a:extLst>
              <a:ext uri="{FF2B5EF4-FFF2-40B4-BE49-F238E27FC236}">
                <a16:creationId xmlns:a16="http://schemas.microsoft.com/office/drawing/2014/main" id="{BDE6E709-59F6-F6A3-2663-40754E0646EE}"/>
              </a:ext>
            </a:extLst>
          </p:cNvPr>
          <p:cNvSpPr>
            <a:spLocks noGrp="1"/>
          </p:cNvSpPr>
          <p:nvPr>
            <p:ph idx="1"/>
          </p:nvPr>
        </p:nvSpPr>
        <p:spPr/>
        <p:txBody>
          <a:bodyPr/>
          <a:lstStyle/>
          <a:p>
            <a:pPr marL="0" indent="0">
              <a:buNone/>
            </a:pPr>
            <a:r>
              <a:rPr lang="ru-KZ" sz="1800" b="1" dirty="0">
                <a:effectLst/>
                <a:latin typeface="Times New Roman" panose="02020603050405020304" pitchFamily="18" charset="0"/>
                <a:ea typeface="Times New Roman" panose="02020603050405020304" pitchFamily="18" charset="0"/>
              </a:rPr>
              <a:t>Консультация: Кардиолог (05.04.2022 10:22)</a:t>
            </a:r>
            <a:br>
              <a:rPr lang="ru-KZ" sz="1800" dirty="0">
                <a:effectLst/>
                <a:latin typeface="Times New Roman" panose="02020603050405020304" pitchFamily="18" charset="0"/>
                <a:ea typeface="Times New Roman" panose="02020603050405020304" pitchFamily="18" charset="0"/>
              </a:rPr>
            </a:br>
            <a:r>
              <a:rPr lang="ru-KZ" sz="1800" dirty="0">
                <a:effectLst/>
                <a:latin typeface="Times New Roman" panose="02020603050405020304" pitchFamily="18" charset="0"/>
                <a:ea typeface="Times New Roman" panose="02020603050405020304" pitchFamily="18" charset="0"/>
              </a:rPr>
              <a:t>Заключение:</a:t>
            </a:r>
            <a:r>
              <a:rPr lang="ru-RU" sz="1800" dirty="0">
                <a:effectLst/>
                <a:latin typeface="Times New Roman" panose="02020603050405020304" pitchFamily="18" charset="0"/>
                <a:ea typeface="Times New Roman" panose="02020603050405020304" pitchFamily="18" charset="0"/>
              </a:rPr>
              <a:t> </a:t>
            </a:r>
            <a:r>
              <a:rPr lang="ru-KZ" sz="1800" dirty="0">
                <a:effectLst/>
                <a:latin typeface="Times New Roman" panose="02020603050405020304" pitchFamily="18" charset="0"/>
                <a:ea typeface="Times New Roman" panose="02020603050405020304" pitchFamily="18" charset="0"/>
              </a:rPr>
              <a:t>МАРС. Открытое овальное окно. Рекомендовано: Продолжить лечение основного заболевания. Повторная консультация по показаниям. </a:t>
            </a:r>
            <a:r>
              <a:rPr lang="ru-KZ" sz="1800" dirty="0" err="1">
                <a:effectLst/>
                <a:latin typeface="Times New Roman" panose="02020603050405020304" pitchFamily="18" charset="0"/>
                <a:ea typeface="Times New Roman" panose="02020603050405020304" pitchFamily="18" charset="0"/>
              </a:rPr>
              <a:t>ЭхоКГ</a:t>
            </a:r>
            <a:r>
              <a:rPr lang="ru-KZ" sz="1800" dirty="0">
                <a:effectLst/>
                <a:latin typeface="Times New Roman" panose="02020603050405020304" pitchFamily="18" charset="0"/>
                <a:ea typeface="Times New Roman" panose="02020603050405020304" pitchFamily="18" charset="0"/>
              </a:rPr>
              <a:t> в динамике через 6 месяцев с последующей консультацией кардиолога в амбулаторном порядке.</a:t>
            </a:r>
            <a:br>
              <a:rPr lang="ru-KZ" sz="1800" dirty="0">
                <a:effectLst/>
                <a:latin typeface="Times New Roman" panose="02020603050405020304" pitchFamily="18" charset="0"/>
                <a:ea typeface="Times New Roman" panose="02020603050405020304" pitchFamily="18" charset="0"/>
              </a:rPr>
            </a:br>
            <a:br>
              <a:rPr lang="ru-KZ" sz="1800" dirty="0">
                <a:effectLst/>
                <a:latin typeface="Times New Roman" panose="02020603050405020304" pitchFamily="18" charset="0"/>
                <a:ea typeface="Times New Roman" panose="02020603050405020304" pitchFamily="18" charset="0"/>
              </a:rPr>
            </a:br>
            <a:r>
              <a:rPr lang="ru-KZ" sz="1800" b="1" dirty="0">
                <a:effectLst/>
                <a:latin typeface="Times New Roman" panose="02020603050405020304" pitchFamily="18" charset="0"/>
                <a:ea typeface="Times New Roman" panose="02020603050405020304" pitchFamily="18" charset="0"/>
              </a:rPr>
              <a:t>Консультация: Хирург (06.04.2022 10:00)</a:t>
            </a:r>
            <a:br>
              <a:rPr lang="ru-KZ" sz="1800" dirty="0">
                <a:effectLst/>
                <a:latin typeface="Times New Roman" panose="02020603050405020304" pitchFamily="18" charset="0"/>
                <a:ea typeface="Times New Roman" panose="02020603050405020304" pitchFamily="18" charset="0"/>
              </a:rPr>
            </a:br>
            <a:r>
              <a:rPr lang="ru-KZ" sz="1800" dirty="0">
                <a:effectLst/>
                <a:latin typeface="Times New Roman" panose="02020603050405020304" pitchFamily="18" charset="0"/>
                <a:ea typeface="Times New Roman" panose="02020603050405020304" pitchFamily="18" charset="0"/>
              </a:rPr>
              <a:t>Заключение:</a:t>
            </a:r>
            <a:r>
              <a:rPr lang="ru-RU" sz="1800" dirty="0">
                <a:effectLst/>
                <a:latin typeface="Times New Roman" panose="02020603050405020304" pitchFamily="18" charset="0"/>
                <a:ea typeface="Times New Roman" panose="02020603050405020304" pitchFamily="18" charset="0"/>
              </a:rPr>
              <a:t> </a:t>
            </a:r>
            <a:r>
              <a:rPr lang="ru-KZ" sz="1800" dirty="0">
                <a:effectLst/>
                <a:latin typeface="Times New Roman" panose="02020603050405020304" pitchFamily="18" charset="0"/>
                <a:ea typeface="Times New Roman" panose="02020603050405020304" pitchFamily="18" charset="0"/>
              </a:rPr>
              <a:t>На момент осмотра данных за хирургическую патологию нет.</a:t>
            </a:r>
            <a:br>
              <a:rPr lang="ru-KZ" sz="1800" dirty="0">
                <a:effectLst/>
                <a:latin typeface="Times New Roman" panose="02020603050405020304" pitchFamily="18" charset="0"/>
                <a:ea typeface="Times New Roman" panose="02020603050405020304" pitchFamily="18" charset="0"/>
              </a:rPr>
            </a:br>
            <a:br>
              <a:rPr lang="ru-KZ" sz="1800" dirty="0">
                <a:effectLst/>
                <a:latin typeface="Times New Roman" panose="02020603050405020304" pitchFamily="18" charset="0"/>
                <a:ea typeface="Times New Roman" panose="02020603050405020304" pitchFamily="18" charset="0"/>
              </a:rPr>
            </a:br>
            <a:r>
              <a:rPr lang="ru-KZ" sz="1800" b="1" dirty="0">
                <a:effectLst/>
                <a:latin typeface="Times New Roman" panose="02020603050405020304" pitchFamily="18" charset="0"/>
                <a:ea typeface="Times New Roman" panose="02020603050405020304" pitchFamily="18" charset="0"/>
              </a:rPr>
              <a:t>Консультация: Невропатолог (07.04.2022 12:00)</a:t>
            </a:r>
            <a:br>
              <a:rPr lang="ru-KZ" sz="1800" dirty="0">
                <a:effectLst/>
                <a:latin typeface="Times New Roman" panose="02020603050405020304" pitchFamily="18" charset="0"/>
                <a:ea typeface="Times New Roman" panose="02020603050405020304" pitchFamily="18" charset="0"/>
              </a:rPr>
            </a:br>
            <a:r>
              <a:rPr lang="ru-KZ" sz="1800" dirty="0">
                <a:effectLst/>
                <a:latin typeface="Times New Roman" panose="02020603050405020304" pitchFamily="18" charset="0"/>
                <a:ea typeface="Times New Roman" panose="02020603050405020304" pitchFamily="18" charset="0"/>
              </a:rPr>
              <a:t>Заключение:</a:t>
            </a:r>
            <a:r>
              <a:rPr lang="ru-RU" sz="1800" dirty="0">
                <a:effectLst/>
                <a:latin typeface="Times New Roman" panose="02020603050405020304" pitchFamily="18" charset="0"/>
                <a:ea typeface="Times New Roman" panose="02020603050405020304" pitchFamily="18" charset="0"/>
              </a:rPr>
              <a:t> </a:t>
            </a:r>
            <a:r>
              <a:rPr lang="ru-KZ" sz="1800" dirty="0">
                <a:effectLst/>
                <a:latin typeface="Times New Roman" panose="02020603050405020304" pitchFamily="18" charset="0"/>
                <a:ea typeface="Times New Roman" panose="02020603050405020304" pitchFamily="18" charset="0"/>
              </a:rPr>
              <a:t>Острый рассеянный энцефаломиелит, тяжелое течение.</a:t>
            </a:r>
            <a:br>
              <a:rPr lang="ru-KZ" sz="1800" dirty="0">
                <a:effectLst/>
                <a:latin typeface="Times New Roman" panose="02020603050405020304" pitchFamily="18" charset="0"/>
                <a:ea typeface="Times New Roman" panose="02020603050405020304" pitchFamily="18" charset="0"/>
              </a:rPr>
            </a:br>
            <a:br>
              <a:rPr lang="ru-KZ" sz="1800" dirty="0">
                <a:effectLst/>
                <a:latin typeface="Times New Roman" panose="02020603050405020304" pitchFamily="18" charset="0"/>
                <a:ea typeface="Times New Roman" panose="02020603050405020304" pitchFamily="18" charset="0"/>
              </a:rPr>
            </a:br>
            <a:r>
              <a:rPr lang="ru-KZ" sz="1800" b="1" dirty="0">
                <a:effectLst/>
                <a:latin typeface="Times New Roman" panose="02020603050405020304" pitchFamily="18" charset="0"/>
                <a:ea typeface="Times New Roman" panose="02020603050405020304" pitchFamily="18" charset="0"/>
              </a:rPr>
              <a:t>Консультация: Офтальмолог (08.04.2022 09:30)</a:t>
            </a:r>
            <a:br>
              <a:rPr lang="ru-KZ" sz="1800" dirty="0">
                <a:effectLst/>
                <a:latin typeface="Times New Roman" panose="02020603050405020304" pitchFamily="18" charset="0"/>
                <a:ea typeface="Times New Roman" panose="02020603050405020304" pitchFamily="18" charset="0"/>
              </a:rPr>
            </a:br>
            <a:r>
              <a:rPr lang="ru-KZ" sz="1800" dirty="0">
                <a:effectLst/>
                <a:latin typeface="Times New Roman" panose="02020603050405020304" pitchFamily="18" charset="0"/>
                <a:ea typeface="Times New Roman" panose="02020603050405020304" pitchFamily="18" charset="0"/>
              </a:rPr>
              <a:t>Заключение:</a:t>
            </a:r>
            <a:r>
              <a:rPr lang="ru-RU" sz="1800" dirty="0">
                <a:effectLst/>
                <a:latin typeface="Times New Roman" panose="02020603050405020304" pitchFamily="18" charset="0"/>
                <a:ea typeface="Times New Roman" panose="02020603050405020304" pitchFamily="18" charset="0"/>
              </a:rPr>
              <a:t> </a:t>
            </a:r>
            <a:r>
              <a:rPr lang="ru-KZ" sz="1800" dirty="0">
                <a:effectLst/>
                <a:latin typeface="Times New Roman" panose="02020603050405020304" pitchFamily="18" charset="0"/>
                <a:ea typeface="Times New Roman" panose="02020603050405020304" pitchFamily="18" charset="0"/>
              </a:rPr>
              <a:t>патологии не выявлено</a:t>
            </a:r>
            <a:br>
              <a:rPr lang="ru-KZ" sz="1800" dirty="0">
                <a:effectLst/>
                <a:latin typeface="Times New Roman" panose="02020603050405020304" pitchFamily="18" charset="0"/>
                <a:ea typeface="Times New Roman" panose="02020603050405020304" pitchFamily="18" charset="0"/>
              </a:rPr>
            </a:br>
            <a:endParaRPr lang="ru-KZ" dirty="0"/>
          </a:p>
        </p:txBody>
      </p:sp>
    </p:spTree>
    <p:extLst>
      <p:ext uri="{BB962C8B-B14F-4D97-AF65-F5344CB8AC3E}">
        <p14:creationId xmlns:p14="http://schemas.microsoft.com/office/powerpoint/2010/main" val="29209661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DFBB339-EAF7-3D1C-7B5B-6E7812618DE9}"/>
              </a:ext>
            </a:extLst>
          </p:cNvPr>
          <p:cNvSpPr>
            <a:spLocks noGrp="1"/>
          </p:cNvSpPr>
          <p:nvPr>
            <p:ph type="title"/>
          </p:nvPr>
        </p:nvSpPr>
        <p:spPr/>
        <p:txBody>
          <a:bodyPr/>
          <a:lstStyle/>
          <a:p>
            <a:r>
              <a:rPr lang="ru-RU" dirty="0"/>
              <a:t>терапия</a:t>
            </a:r>
            <a:endParaRPr lang="ru-KZ" dirty="0"/>
          </a:p>
        </p:txBody>
      </p:sp>
      <p:sp>
        <p:nvSpPr>
          <p:cNvPr id="3" name="Объект 2">
            <a:extLst>
              <a:ext uri="{FF2B5EF4-FFF2-40B4-BE49-F238E27FC236}">
                <a16:creationId xmlns:a16="http://schemas.microsoft.com/office/drawing/2014/main" id="{5DEB8F94-6CCF-5112-4AC9-7260074EBB8B}"/>
              </a:ext>
            </a:extLst>
          </p:cNvPr>
          <p:cNvSpPr>
            <a:spLocks noGrp="1"/>
          </p:cNvSpPr>
          <p:nvPr>
            <p:ph idx="1"/>
          </p:nvPr>
        </p:nvSpPr>
        <p:spPr/>
        <p:txBody>
          <a:bodyPr>
            <a:normAutofit/>
          </a:bodyPr>
          <a:lstStyle/>
          <a:p>
            <a:r>
              <a:rPr lang="ru-RU" sz="1800" dirty="0">
                <a:latin typeface="Times New Roman" panose="02020603050405020304" pitchFamily="18" charset="0"/>
              </a:rPr>
              <a:t>Антибактериальная терапия – </a:t>
            </a:r>
            <a:r>
              <a:rPr lang="ru-RU" sz="1800" dirty="0" err="1">
                <a:latin typeface="Times New Roman" panose="02020603050405020304" pitchFamily="18" charset="0"/>
              </a:rPr>
              <a:t>меропенем</a:t>
            </a:r>
            <a:r>
              <a:rPr lang="ru-RU" sz="1800" dirty="0">
                <a:latin typeface="Times New Roman" panose="02020603050405020304" pitchFamily="18" charset="0"/>
              </a:rPr>
              <a:t> 1 г*3 р/</a:t>
            </a:r>
            <a:r>
              <a:rPr lang="ru-RU" sz="1800" dirty="0" err="1">
                <a:latin typeface="Times New Roman" panose="02020603050405020304" pitchFamily="18" charset="0"/>
              </a:rPr>
              <a:t>сут</a:t>
            </a:r>
            <a:r>
              <a:rPr lang="ru-RU" sz="1800" dirty="0">
                <a:latin typeface="Times New Roman" panose="02020603050405020304" pitchFamily="18" charset="0"/>
              </a:rPr>
              <a:t> в/в </a:t>
            </a:r>
            <a:r>
              <a:rPr lang="ru-RU" sz="1800" dirty="0" err="1">
                <a:latin typeface="Times New Roman" panose="02020603050405020304" pitchFamily="18" charset="0"/>
              </a:rPr>
              <a:t>капельно</a:t>
            </a:r>
            <a:endParaRPr lang="ru-RU" sz="1800" dirty="0">
              <a:latin typeface="Times New Roman" panose="02020603050405020304" pitchFamily="18" charset="0"/>
            </a:endParaRPr>
          </a:p>
          <a:p>
            <a:r>
              <a:rPr lang="ru-RU" sz="1800" dirty="0">
                <a:latin typeface="Times New Roman" panose="02020603050405020304" pitchFamily="18" charset="0"/>
              </a:rPr>
              <a:t>Противовирусная терапия – </a:t>
            </a:r>
            <a:r>
              <a:rPr lang="ru-RU" sz="1800" dirty="0" err="1">
                <a:latin typeface="Times New Roman" panose="02020603050405020304" pitchFamily="18" charset="0"/>
              </a:rPr>
              <a:t>медовир</a:t>
            </a:r>
            <a:r>
              <a:rPr lang="ru-RU" sz="1800" dirty="0">
                <a:latin typeface="Times New Roman" panose="02020603050405020304" pitchFamily="18" charset="0"/>
              </a:rPr>
              <a:t> 250 мг*3 р/</a:t>
            </a:r>
            <a:r>
              <a:rPr lang="ru-RU" sz="1800" dirty="0" err="1">
                <a:latin typeface="Times New Roman" panose="02020603050405020304" pitchFamily="18" charset="0"/>
              </a:rPr>
              <a:t>сут</a:t>
            </a:r>
            <a:r>
              <a:rPr lang="ru-RU" sz="1800" dirty="0">
                <a:latin typeface="Times New Roman" panose="02020603050405020304" pitchFamily="18" charset="0"/>
              </a:rPr>
              <a:t> в/в </a:t>
            </a:r>
            <a:r>
              <a:rPr lang="ru-RU" sz="1800" dirty="0" err="1">
                <a:latin typeface="Times New Roman" panose="02020603050405020304" pitchFamily="18" charset="0"/>
              </a:rPr>
              <a:t>капельно</a:t>
            </a:r>
            <a:endParaRPr lang="ru-RU" sz="1800" dirty="0">
              <a:latin typeface="Times New Roman" panose="02020603050405020304" pitchFamily="18" charset="0"/>
            </a:endParaRPr>
          </a:p>
          <a:p>
            <a:r>
              <a:rPr lang="ru-RU" sz="1800" dirty="0" err="1">
                <a:latin typeface="Times New Roman" panose="02020603050405020304" pitchFamily="18" charset="0"/>
              </a:rPr>
              <a:t>Иммунозаместительная</a:t>
            </a:r>
            <a:r>
              <a:rPr lang="ru-RU" sz="1800" dirty="0">
                <a:latin typeface="Times New Roman" panose="02020603050405020304" pitchFamily="18" charset="0"/>
              </a:rPr>
              <a:t> терапия – </a:t>
            </a:r>
            <a:r>
              <a:rPr lang="ru-RU" sz="1800" dirty="0" err="1">
                <a:latin typeface="Times New Roman" panose="02020603050405020304" pitchFamily="18" charset="0"/>
              </a:rPr>
              <a:t>биовен</a:t>
            </a:r>
            <a:r>
              <a:rPr lang="ru-RU" sz="1800" dirty="0">
                <a:latin typeface="Times New Roman" panose="02020603050405020304" pitchFamily="18" charset="0"/>
              </a:rPr>
              <a:t> 0,4 г/кг/</a:t>
            </a:r>
            <a:r>
              <a:rPr lang="ru-RU" sz="1800" dirty="0" err="1">
                <a:latin typeface="Times New Roman" panose="02020603050405020304" pitchFamily="18" charset="0"/>
              </a:rPr>
              <a:t>сут</a:t>
            </a:r>
            <a:r>
              <a:rPr lang="ru-RU" sz="1800" dirty="0">
                <a:latin typeface="Times New Roman" panose="02020603050405020304" pitchFamily="18" charset="0"/>
              </a:rPr>
              <a:t>, затем 0,8 г/кг/</a:t>
            </a:r>
            <a:r>
              <a:rPr lang="ru-RU" sz="1800" dirty="0" err="1">
                <a:latin typeface="Times New Roman" panose="02020603050405020304" pitchFamily="18" charset="0"/>
              </a:rPr>
              <a:t>сут</a:t>
            </a:r>
            <a:r>
              <a:rPr lang="ru-RU" sz="1800" dirty="0">
                <a:latin typeface="Times New Roman" panose="02020603050405020304" pitchFamily="18" charset="0"/>
              </a:rPr>
              <a:t> № 5 в/в </a:t>
            </a:r>
            <a:r>
              <a:rPr lang="ru-RU" sz="1800" dirty="0" err="1">
                <a:latin typeface="Times New Roman" panose="02020603050405020304" pitchFamily="18" charset="0"/>
              </a:rPr>
              <a:t>капельно</a:t>
            </a:r>
            <a:endParaRPr lang="ru-RU" sz="1800" dirty="0">
              <a:latin typeface="Times New Roman" panose="02020603050405020304" pitchFamily="18" charset="0"/>
            </a:endParaRPr>
          </a:p>
          <a:p>
            <a:r>
              <a:rPr lang="ru-RU" sz="1800" dirty="0">
                <a:latin typeface="Times New Roman" panose="02020603050405020304" pitchFamily="18" charset="0"/>
              </a:rPr>
              <a:t>Противовоспалительная терапия – дексаметазон 8 мг/</a:t>
            </a:r>
            <a:r>
              <a:rPr lang="ru-RU" sz="1800" dirty="0" err="1">
                <a:latin typeface="Times New Roman" panose="02020603050405020304" pitchFamily="18" charset="0"/>
              </a:rPr>
              <a:t>сут</a:t>
            </a:r>
            <a:r>
              <a:rPr lang="ru-RU" sz="1800" dirty="0">
                <a:latin typeface="Times New Roman" panose="02020603050405020304" pitchFamily="18" charset="0"/>
              </a:rPr>
              <a:t> в/в, затем </a:t>
            </a:r>
            <a:r>
              <a:rPr lang="ru-RU" sz="1800" dirty="0" err="1">
                <a:latin typeface="Times New Roman" panose="02020603050405020304" pitchFamily="18" charset="0"/>
              </a:rPr>
              <a:t>метипред</a:t>
            </a:r>
            <a:r>
              <a:rPr lang="ru-RU" sz="1800" dirty="0">
                <a:latin typeface="Times New Roman" panose="02020603050405020304" pitchFamily="18" charset="0"/>
              </a:rPr>
              <a:t> 30 мг/кг/</a:t>
            </a:r>
            <a:r>
              <a:rPr lang="ru-RU" sz="1800" dirty="0" err="1">
                <a:latin typeface="Times New Roman" panose="02020603050405020304" pitchFamily="18" charset="0"/>
              </a:rPr>
              <a:t>сут</a:t>
            </a:r>
            <a:r>
              <a:rPr lang="ru-RU" sz="1800" dirty="0">
                <a:latin typeface="Times New Roman" panose="02020603050405020304" pitchFamily="18" charset="0"/>
              </a:rPr>
              <a:t> в/в </a:t>
            </a:r>
            <a:r>
              <a:rPr lang="ru-RU" sz="1800" dirty="0" err="1">
                <a:latin typeface="Times New Roman" panose="02020603050405020304" pitchFamily="18" charset="0"/>
              </a:rPr>
              <a:t>капельно</a:t>
            </a:r>
            <a:r>
              <a:rPr lang="ru-RU" sz="1800" dirty="0">
                <a:latin typeface="Times New Roman" panose="02020603050405020304" pitchFamily="18" charset="0"/>
              </a:rPr>
              <a:t> №3, затем 2 мг/кг/</a:t>
            </a:r>
            <a:r>
              <a:rPr lang="ru-RU" sz="1800" dirty="0" err="1">
                <a:latin typeface="Times New Roman" panose="02020603050405020304" pitchFamily="18" charset="0"/>
              </a:rPr>
              <a:t>сут</a:t>
            </a:r>
            <a:r>
              <a:rPr lang="ru-RU" sz="1800" dirty="0">
                <a:latin typeface="Times New Roman" panose="02020603050405020304" pitchFamily="18" charset="0"/>
              </a:rPr>
              <a:t> перорально</a:t>
            </a:r>
          </a:p>
          <a:p>
            <a:r>
              <a:rPr lang="ru-RU" sz="1800" dirty="0">
                <a:latin typeface="Times New Roman" panose="02020603050405020304" pitchFamily="18" charset="0"/>
              </a:rPr>
              <a:t>Противоотечная терапия – маннитол 1 г/кг в/в в течение 30 минут, через 30 минут фуросемид 1 мг/кг в/в</a:t>
            </a:r>
          </a:p>
          <a:p>
            <a:r>
              <a:rPr lang="ru-RU" sz="1800" dirty="0" err="1">
                <a:latin typeface="Times New Roman" panose="02020603050405020304" pitchFamily="18" charset="0"/>
              </a:rPr>
              <a:t>Гастропротекция</a:t>
            </a:r>
            <a:r>
              <a:rPr lang="ru-RU" sz="1800" dirty="0">
                <a:latin typeface="Times New Roman" panose="02020603050405020304" pitchFamily="18" charset="0"/>
              </a:rPr>
              <a:t> 20 мг*2 р/</a:t>
            </a:r>
            <a:r>
              <a:rPr lang="ru-RU" sz="1800" dirty="0" err="1">
                <a:latin typeface="Times New Roman" panose="02020603050405020304" pitchFamily="18" charset="0"/>
              </a:rPr>
              <a:t>сут</a:t>
            </a:r>
            <a:r>
              <a:rPr lang="ru-RU" sz="1800" dirty="0">
                <a:latin typeface="Times New Roman" panose="02020603050405020304" pitchFamily="18" charset="0"/>
              </a:rPr>
              <a:t> в/в </a:t>
            </a:r>
            <a:r>
              <a:rPr lang="ru-RU" sz="1800" dirty="0" err="1">
                <a:latin typeface="Times New Roman" panose="02020603050405020304" pitchFamily="18" charset="0"/>
              </a:rPr>
              <a:t>капельно</a:t>
            </a:r>
            <a:endParaRPr lang="ru-RU" sz="1800" dirty="0">
              <a:latin typeface="Times New Roman" panose="02020603050405020304" pitchFamily="18" charset="0"/>
            </a:endParaRPr>
          </a:p>
          <a:p>
            <a:r>
              <a:rPr lang="ru-RU" sz="1800" dirty="0">
                <a:latin typeface="Times New Roman" panose="02020603050405020304" pitchFamily="18" charset="0"/>
              </a:rPr>
              <a:t>Медикаментозная </a:t>
            </a:r>
            <a:r>
              <a:rPr lang="ru-RU" sz="1800" dirty="0" err="1">
                <a:latin typeface="Times New Roman" panose="02020603050405020304" pitchFamily="18" charset="0"/>
              </a:rPr>
              <a:t>седация</a:t>
            </a:r>
            <a:r>
              <a:rPr lang="ru-RU" sz="1800" dirty="0">
                <a:latin typeface="Times New Roman" panose="02020603050405020304" pitchFamily="18" charset="0"/>
              </a:rPr>
              <a:t> </a:t>
            </a:r>
            <a:r>
              <a:rPr lang="ru-RU" sz="1800" dirty="0" err="1">
                <a:latin typeface="Times New Roman" panose="02020603050405020304" pitchFamily="18" charset="0"/>
              </a:rPr>
              <a:t>дексдор</a:t>
            </a:r>
            <a:r>
              <a:rPr lang="ru-RU" sz="1800" dirty="0">
                <a:latin typeface="Times New Roman" panose="02020603050405020304" pitchFamily="18" charset="0"/>
              </a:rPr>
              <a:t> 0,5 мкг/кг/ч в/в </a:t>
            </a:r>
            <a:r>
              <a:rPr lang="ru-RU" sz="1800" dirty="0" err="1">
                <a:latin typeface="Times New Roman" panose="02020603050405020304" pitchFamily="18" charset="0"/>
              </a:rPr>
              <a:t>капельно</a:t>
            </a:r>
            <a:r>
              <a:rPr lang="ru-RU" sz="1800" dirty="0">
                <a:latin typeface="Times New Roman" panose="02020603050405020304" pitchFamily="18" charset="0"/>
              </a:rPr>
              <a:t>, ситуационно реланиум 0,5 мг/кг в/в</a:t>
            </a:r>
          </a:p>
        </p:txBody>
      </p:sp>
    </p:spTree>
    <p:extLst>
      <p:ext uri="{BB962C8B-B14F-4D97-AF65-F5344CB8AC3E}">
        <p14:creationId xmlns:p14="http://schemas.microsoft.com/office/powerpoint/2010/main" val="40362331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6858C5C-5A1A-AFEB-4ED5-CA642A7312C3}"/>
              </a:ext>
            </a:extLst>
          </p:cNvPr>
          <p:cNvSpPr>
            <a:spLocks noGrp="1"/>
          </p:cNvSpPr>
          <p:nvPr>
            <p:ph type="title"/>
          </p:nvPr>
        </p:nvSpPr>
        <p:spPr/>
        <p:txBody>
          <a:bodyPr/>
          <a:lstStyle/>
          <a:p>
            <a:r>
              <a:rPr lang="ru-RU" dirty="0"/>
              <a:t>Динамика заболевания</a:t>
            </a:r>
            <a:endParaRPr lang="ru-KZ" dirty="0"/>
          </a:p>
        </p:txBody>
      </p:sp>
      <p:sp>
        <p:nvSpPr>
          <p:cNvPr id="3" name="Объект 2">
            <a:extLst>
              <a:ext uri="{FF2B5EF4-FFF2-40B4-BE49-F238E27FC236}">
                <a16:creationId xmlns:a16="http://schemas.microsoft.com/office/drawing/2014/main" id="{45AC6E30-28AE-3FAB-EE43-80BA99D52DA1}"/>
              </a:ext>
            </a:extLst>
          </p:cNvPr>
          <p:cNvSpPr>
            <a:spLocks noGrp="1"/>
          </p:cNvSpPr>
          <p:nvPr>
            <p:ph idx="1"/>
          </p:nvPr>
        </p:nvSpPr>
        <p:spPr/>
        <p:txBody>
          <a:bodyPr/>
          <a:lstStyle/>
          <a:p>
            <a:r>
              <a:rPr lang="ru-KZ" sz="1800" dirty="0">
                <a:effectLst/>
                <a:latin typeface="Times New Roman" panose="02020603050405020304" pitchFamily="18" charset="0"/>
                <a:ea typeface="Times New Roman" panose="02020603050405020304" pitchFamily="18" charset="0"/>
              </a:rPr>
              <a:t>Общее состояние с положительной динамикой. Симптомы интоксикации, неврологическая симптоматика с купированием.  Сознание ясное. В контакт вступает, разговаривает, эмоционально стабильная,  спокойная, на вопросы отвечает правильно. Гиперестезии нет. Двигательная активность сохранена, переворачивается в кровати, самостоятельно садится,  самостоятельно ходит, тремор не отмечается.  </a:t>
            </a:r>
            <a:endParaRPr lang="ru-RU" sz="1800" dirty="0">
              <a:effectLst/>
              <a:latin typeface="Times New Roman" panose="02020603050405020304" pitchFamily="18" charset="0"/>
              <a:ea typeface="Times New Roman" panose="02020603050405020304" pitchFamily="18" charset="0"/>
            </a:endParaRPr>
          </a:p>
          <a:p>
            <a:r>
              <a:rPr lang="ru-KZ" sz="1800" dirty="0">
                <a:effectLst/>
                <a:latin typeface="Times New Roman" panose="02020603050405020304" pitchFamily="18" charset="0"/>
                <a:ea typeface="Times New Roman" panose="02020603050405020304" pitchFamily="18" charset="0"/>
                <a:cs typeface="Times New Roman" panose="02020603050405020304" pitchFamily="18" charset="0"/>
              </a:rPr>
              <a:t>Глазные щели симметричные,  зрачки равновеликие,  фотореакция на свет живая. Аппетит  повышенный, пьет  жидкостей  хорошо. Рвоты не было.</a:t>
            </a:r>
            <a:r>
              <a:rPr lang="ru-KZ"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u-KZ" sz="1800" dirty="0" err="1">
                <a:effectLst/>
                <a:latin typeface="Times New Roman" panose="02020603050405020304" pitchFamily="18" charset="0"/>
                <a:ea typeface="Times New Roman" panose="02020603050405020304" pitchFamily="18" charset="0"/>
                <a:cs typeface="Times New Roman" panose="02020603050405020304" pitchFamily="18" charset="0"/>
              </a:rPr>
              <a:t>Менингиальные</a:t>
            </a:r>
            <a:r>
              <a:rPr lang="ru-KZ" sz="1800" dirty="0">
                <a:effectLst/>
                <a:latin typeface="Times New Roman" panose="02020603050405020304" pitchFamily="18" charset="0"/>
                <a:ea typeface="Times New Roman" panose="02020603050405020304" pitchFamily="18" charset="0"/>
                <a:cs typeface="Times New Roman" panose="02020603050405020304" pitchFamily="18" charset="0"/>
              </a:rPr>
              <a:t> и очаговые знаки отрицательные.  </a:t>
            </a:r>
            <a:r>
              <a:rPr lang="ru-KZ" sz="1800" dirty="0" err="1">
                <a:effectLst/>
                <a:latin typeface="Times New Roman" panose="02020603050405020304" pitchFamily="18" charset="0"/>
                <a:ea typeface="Times New Roman" panose="02020603050405020304" pitchFamily="18" charset="0"/>
                <a:cs typeface="Times New Roman" panose="02020603050405020304" pitchFamily="18" charset="0"/>
              </a:rPr>
              <a:t>Нормотермия</a:t>
            </a:r>
            <a:r>
              <a:rPr lang="ru-KZ" sz="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800" dirty="0">
              <a:effectLst/>
              <a:latin typeface="Times New Roman" panose="02020603050405020304" pitchFamily="18" charset="0"/>
              <a:ea typeface="Times New Roman" panose="02020603050405020304" pitchFamily="18" charset="0"/>
            </a:endParaRPr>
          </a:p>
          <a:p>
            <a:endParaRPr lang="ru-KZ" dirty="0"/>
          </a:p>
        </p:txBody>
      </p:sp>
    </p:spTree>
    <p:extLst>
      <p:ext uri="{BB962C8B-B14F-4D97-AF65-F5344CB8AC3E}">
        <p14:creationId xmlns:p14="http://schemas.microsoft.com/office/powerpoint/2010/main" val="25644924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4FEF74D-F55F-B99E-BDCE-694AFA4F7F11}"/>
              </a:ext>
            </a:extLst>
          </p:cNvPr>
          <p:cNvSpPr>
            <a:spLocks noGrp="1"/>
          </p:cNvSpPr>
          <p:nvPr>
            <p:ph type="title"/>
          </p:nvPr>
        </p:nvSpPr>
        <p:spPr/>
        <p:txBody>
          <a:bodyPr/>
          <a:lstStyle/>
          <a:p>
            <a:r>
              <a:rPr lang="ru-RU" dirty="0"/>
              <a:t>Динамика заболевания</a:t>
            </a:r>
            <a:endParaRPr lang="ru-KZ" dirty="0"/>
          </a:p>
        </p:txBody>
      </p:sp>
      <p:sp>
        <p:nvSpPr>
          <p:cNvPr id="3" name="Объект 2">
            <a:extLst>
              <a:ext uri="{FF2B5EF4-FFF2-40B4-BE49-F238E27FC236}">
                <a16:creationId xmlns:a16="http://schemas.microsoft.com/office/drawing/2014/main" id="{620CB146-9710-A31E-34D1-2B7C6EF5A71A}"/>
              </a:ext>
            </a:extLst>
          </p:cNvPr>
          <p:cNvSpPr>
            <a:spLocks noGrp="1"/>
          </p:cNvSpPr>
          <p:nvPr>
            <p:ph idx="1"/>
          </p:nvPr>
        </p:nvSpPr>
        <p:spPr/>
        <p:txBody>
          <a:bodyPr/>
          <a:lstStyle/>
          <a:p>
            <a:r>
              <a:rPr lang="ru-KZ" sz="2400" dirty="0">
                <a:effectLst/>
                <a:latin typeface="Times New Roman" panose="02020603050405020304" pitchFamily="18" charset="0"/>
                <a:ea typeface="Times New Roman" panose="02020603050405020304" pitchFamily="18" charset="0"/>
                <a:cs typeface="Times New Roman" panose="02020603050405020304" pitchFamily="18" charset="0"/>
              </a:rPr>
              <a:t>Кожные покровы  обычной окраски,  чистые,  теплые  на ощупь. На ладонях - </a:t>
            </a:r>
            <a:r>
              <a:rPr lang="ru-KZ" sz="2400" dirty="0" err="1">
                <a:effectLst/>
                <a:latin typeface="Times New Roman" panose="02020603050405020304" pitchFamily="18" charset="0"/>
                <a:ea typeface="Times New Roman" panose="02020603050405020304" pitchFamily="18" charset="0"/>
                <a:cs typeface="Times New Roman" panose="02020603050405020304" pitchFamily="18" charset="0"/>
              </a:rPr>
              <a:t>пальмарная</a:t>
            </a:r>
            <a:r>
              <a:rPr lang="ru-KZ" sz="2400" dirty="0">
                <a:effectLst/>
                <a:latin typeface="Times New Roman" panose="02020603050405020304" pitchFamily="18" charset="0"/>
                <a:ea typeface="Times New Roman" panose="02020603050405020304" pitchFamily="18" charset="0"/>
                <a:cs typeface="Times New Roman" panose="02020603050405020304" pitchFamily="18" charset="0"/>
              </a:rPr>
              <a:t> эритема. Конечности теплые на ощупь. Нарушения микроциркуляции нет.  Видимые слизистые и губы розовые,  суховатые,  саливация достаточная. Дыхание через нос свободное. Аускультативно  в  легких дыхание -  везикулярное,  проводится по всем полям, хрипов нет. Гемодинамика стабильная. Тоны сердца  приглушены,  ритмичные. Живот мягкий безболезненный, пальпации  доступен. Язык чистый, влажный. Тазовых нарушений нет, при мочеиспускании с некоторой задержкой в начале 1-2 сек. Стул оформленный.</a:t>
            </a:r>
            <a:endParaRPr lang="ru-KZ" sz="2400" dirty="0">
              <a:effectLst/>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420900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ABFB332-3619-C4D7-E81F-461D4CF1A727}"/>
              </a:ext>
            </a:extLst>
          </p:cNvPr>
          <p:cNvSpPr>
            <a:spLocks noGrp="1"/>
          </p:cNvSpPr>
          <p:nvPr>
            <p:ph type="title"/>
          </p:nvPr>
        </p:nvSpPr>
        <p:spPr/>
        <p:txBody>
          <a:bodyPr/>
          <a:lstStyle/>
          <a:p>
            <a:r>
              <a:rPr lang="ru-RU" dirty="0"/>
              <a:t>Динамика заболевания</a:t>
            </a:r>
            <a:endParaRPr lang="ru-KZ" dirty="0"/>
          </a:p>
        </p:txBody>
      </p:sp>
      <p:sp>
        <p:nvSpPr>
          <p:cNvPr id="3" name="Объект 2">
            <a:extLst>
              <a:ext uri="{FF2B5EF4-FFF2-40B4-BE49-F238E27FC236}">
                <a16:creationId xmlns:a16="http://schemas.microsoft.com/office/drawing/2014/main" id="{63C24174-43CD-28B9-AD63-64DBA2CF2722}"/>
              </a:ext>
            </a:extLst>
          </p:cNvPr>
          <p:cNvSpPr>
            <a:spLocks noGrp="1"/>
          </p:cNvSpPr>
          <p:nvPr>
            <p:ph idx="1"/>
          </p:nvPr>
        </p:nvSpPr>
        <p:spPr/>
        <p:txBody>
          <a:bodyPr>
            <a:normAutofit fontScale="92500" lnSpcReduction="10000"/>
          </a:bodyPr>
          <a:lstStyle/>
          <a:p>
            <a:r>
              <a:rPr lang="ru-RU" b="1" i="0" dirty="0">
                <a:solidFill>
                  <a:srgbClr val="000000"/>
                </a:solidFill>
                <a:effectLst/>
                <a:latin typeface="Times New Roman" panose="02020603050405020304" pitchFamily="18" charset="0"/>
              </a:rPr>
              <a:t>13.04.2022</a:t>
            </a:r>
            <a:r>
              <a:rPr lang="ru-RU" b="0" i="0" dirty="0">
                <a:solidFill>
                  <a:srgbClr val="000000"/>
                </a:solidFill>
                <a:effectLst/>
                <a:latin typeface="Times New Roman" panose="02020603050405020304" pitchFamily="18" charset="0"/>
              </a:rPr>
              <a:t> </a:t>
            </a:r>
            <a:r>
              <a:rPr lang="ru-RU" b="1" i="0" dirty="0">
                <a:solidFill>
                  <a:srgbClr val="000000"/>
                </a:solidFill>
                <a:effectLst/>
                <a:latin typeface="Times New Roman" panose="02020603050405020304" pitchFamily="18" charset="0"/>
              </a:rPr>
              <a:t>ОАК (3 </a:t>
            </a:r>
            <a:r>
              <a:rPr lang="ru-RU" b="1" i="0" dirty="0" err="1">
                <a:solidFill>
                  <a:srgbClr val="000000"/>
                </a:solidFill>
                <a:effectLst/>
                <a:latin typeface="Times New Roman" panose="02020603050405020304" pitchFamily="18" charset="0"/>
              </a:rPr>
              <a:t>диф</a:t>
            </a:r>
            <a:r>
              <a:rPr lang="ru-RU" b="1" i="0" dirty="0">
                <a:solidFill>
                  <a:srgbClr val="000000"/>
                </a:solidFill>
                <a:effectLst/>
                <a:latin typeface="Times New Roman" panose="02020603050405020304" pitchFamily="18" charset="0"/>
              </a:rPr>
              <a:t>.) на анализаторе</a:t>
            </a:r>
            <a:r>
              <a:rPr lang="ru-RU" b="0" i="0" dirty="0">
                <a:solidFill>
                  <a:srgbClr val="000000"/>
                </a:solidFill>
                <a:effectLst/>
                <a:latin typeface="Times New Roman" panose="02020603050405020304" pitchFamily="18" charset="0"/>
              </a:rPr>
              <a:t> Гемоглобин - 108,0 г/л ; Эритроциты - 3,87 10^12/л ; Гематокрит - 31,50 % ; Лейкоциты - 9,63 10^9/л ; СОЭ (по </a:t>
            </a:r>
            <a:r>
              <a:rPr lang="ru-RU" b="0" i="0" dirty="0" err="1">
                <a:solidFill>
                  <a:srgbClr val="000000"/>
                </a:solidFill>
                <a:effectLst/>
                <a:latin typeface="Times New Roman" panose="02020603050405020304" pitchFamily="18" charset="0"/>
              </a:rPr>
              <a:t>Панченкову</a:t>
            </a:r>
            <a:r>
              <a:rPr lang="ru-RU" b="0" i="0" dirty="0">
                <a:solidFill>
                  <a:srgbClr val="000000"/>
                </a:solidFill>
                <a:effectLst/>
                <a:latin typeface="Times New Roman" panose="02020603050405020304" pitchFamily="18" charset="0"/>
              </a:rPr>
              <a:t>) - 50 мм/час ; Тромбоциты (ручной подсчет) - 356 10^9/л ; </a:t>
            </a:r>
            <a:r>
              <a:rPr lang="ru-RU" b="0" i="0" dirty="0" err="1">
                <a:solidFill>
                  <a:srgbClr val="000000"/>
                </a:solidFill>
                <a:effectLst/>
                <a:latin typeface="Times New Roman" panose="02020603050405020304" pitchFamily="18" charset="0"/>
              </a:rPr>
              <a:t>Палочкоядерные</a:t>
            </a:r>
            <a:r>
              <a:rPr lang="ru-RU" b="0" i="0" dirty="0">
                <a:solidFill>
                  <a:srgbClr val="000000"/>
                </a:solidFill>
                <a:effectLst/>
                <a:latin typeface="Times New Roman" panose="02020603050405020304" pitchFamily="18" charset="0"/>
              </a:rPr>
              <a:t> - 3 % ; Сегментоядерные - 59 % ; Моноциты - 11 % ; Лимфоциты - 27 % ;</a:t>
            </a:r>
          </a:p>
          <a:p>
            <a:r>
              <a:rPr lang="ru-RU" b="1" i="0" dirty="0">
                <a:solidFill>
                  <a:srgbClr val="000000"/>
                </a:solidFill>
                <a:effectLst/>
                <a:latin typeface="Times New Roman" panose="02020603050405020304" pitchFamily="18" charset="0"/>
              </a:rPr>
              <a:t>13.04.2022 </a:t>
            </a:r>
            <a:r>
              <a:rPr lang="ru-RU" b="0" i="0" dirty="0">
                <a:solidFill>
                  <a:srgbClr val="000000"/>
                </a:solidFill>
                <a:effectLst/>
                <a:latin typeface="Times New Roman" panose="02020603050405020304" pitchFamily="18" charset="0"/>
              </a:rPr>
              <a:t> </a:t>
            </a:r>
            <a:r>
              <a:rPr lang="ru-RU" b="0" i="0" dirty="0" err="1">
                <a:solidFill>
                  <a:srgbClr val="000000"/>
                </a:solidFill>
                <a:effectLst/>
                <a:latin typeface="Times New Roman" panose="02020603050405020304" pitchFamily="18" charset="0"/>
              </a:rPr>
              <a:t>Прокальцитонин</a:t>
            </a:r>
            <a:r>
              <a:rPr lang="ru-RU" b="0" i="0" dirty="0">
                <a:solidFill>
                  <a:srgbClr val="000000"/>
                </a:solidFill>
                <a:effectLst/>
                <a:latin typeface="Times New Roman" panose="02020603050405020304" pitchFamily="18" charset="0"/>
              </a:rPr>
              <a:t> - 0,250 </a:t>
            </a:r>
            <a:r>
              <a:rPr lang="ru-RU" b="0" i="0" dirty="0" err="1">
                <a:solidFill>
                  <a:srgbClr val="000000"/>
                </a:solidFill>
                <a:effectLst/>
                <a:latin typeface="Times New Roman" panose="02020603050405020304" pitchFamily="18" charset="0"/>
              </a:rPr>
              <a:t>ng</a:t>
            </a:r>
            <a:r>
              <a:rPr lang="ru-RU" b="0" i="0" dirty="0">
                <a:solidFill>
                  <a:srgbClr val="000000"/>
                </a:solidFill>
                <a:effectLst/>
                <a:latin typeface="Times New Roman" panose="02020603050405020304" pitchFamily="18" charset="0"/>
              </a:rPr>
              <a:t>/</a:t>
            </a:r>
            <a:r>
              <a:rPr lang="ru-RU" b="0" i="0" dirty="0" err="1">
                <a:solidFill>
                  <a:srgbClr val="000000"/>
                </a:solidFill>
                <a:effectLst/>
                <a:latin typeface="Times New Roman" panose="02020603050405020304" pitchFamily="18" charset="0"/>
              </a:rPr>
              <a:t>ml</a:t>
            </a:r>
            <a:r>
              <a:rPr lang="ru-RU" b="0" i="0" dirty="0">
                <a:solidFill>
                  <a:srgbClr val="000000"/>
                </a:solidFill>
                <a:effectLst/>
                <a:latin typeface="Times New Roman" panose="02020603050405020304" pitchFamily="18" charset="0"/>
              </a:rPr>
              <a:t> ;</a:t>
            </a:r>
          </a:p>
          <a:p>
            <a:r>
              <a:rPr lang="ru-RU" b="1" i="0" dirty="0">
                <a:solidFill>
                  <a:srgbClr val="000000"/>
                </a:solidFill>
                <a:effectLst/>
                <a:latin typeface="Times New Roman" panose="02020603050405020304" pitchFamily="18" charset="0"/>
              </a:rPr>
              <a:t>22.04.2022 </a:t>
            </a:r>
            <a:r>
              <a:rPr lang="ru-RU" b="0" i="0" dirty="0">
                <a:solidFill>
                  <a:srgbClr val="000000"/>
                </a:solidFill>
                <a:effectLst/>
                <a:latin typeface="Times New Roman" panose="02020603050405020304" pitchFamily="18" charset="0"/>
              </a:rPr>
              <a:t>Общий белок - 82,90 г/л ; Альбумин - 43,60 г/л ; Мочевина - 7,50 ммоль/л ; Креатинин - 43,00 </a:t>
            </a:r>
            <a:r>
              <a:rPr lang="ru-RU" b="0" i="0" dirty="0" err="1">
                <a:solidFill>
                  <a:srgbClr val="000000"/>
                </a:solidFill>
                <a:effectLst/>
                <a:latin typeface="Times New Roman" panose="02020603050405020304" pitchFamily="18" charset="0"/>
              </a:rPr>
              <a:t>мкмоль</a:t>
            </a:r>
            <a:r>
              <a:rPr lang="ru-RU" b="0" i="0" dirty="0">
                <a:solidFill>
                  <a:srgbClr val="000000"/>
                </a:solidFill>
                <a:effectLst/>
                <a:latin typeface="Times New Roman" panose="02020603050405020304" pitchFamily="18" charset="0"/>
              </a:rPr>
              <a:t>/л ; АЛТ - 119,70 </a:t>
            </a:r>
            <a:r>
              <a:rPr lang="ru-RU" b="0" i="0" dirty="0" err="1">
                <a:solidFill>
                  <a:srgbClr val="000000"/>
                </a:solidFill>
                <a:effectLst/>
                <a:latin typeface="Times New Roman" panose="02020603050405020304" pitchFamily="18" charset="0"/>
              </a:rPr>
              <a:t>Ед</a:t>
            </a:r>
            <a:r>
              <a:rPr lang="ru-RU" b="0" i="0" dirty="0">
                <a:solidFill>
                  <a:srgbClr val="000000"/>
                </a:solidFill>
                <a:effectLst/>
                <a:latin typeface="Times New Roman" panose="02020603050405020304" pitchFamily="18" charset="0"/>
              </a:rPr>
              <a:t>/л ; АСТ - 45,00 </a:t>
            </a:r>
            <a:r>
              <a:rPr lang="ru-RU" b="0" i="0" dirty="0" err="1">
                <a:solidFill>
                  <a:srgbClr val="000000"/>
                </a:solidFill>
                <a:effectLst/>
                <a:latin typeface="Times New Roman" panose="02020603050405020304" pitchFamily="18" charset="0"/>
              </a:rPr>
              <a:t>Ед</a:t>
            </a:r>
            <a:r>
              <a:rPr lang="ru-RU" b="0" i="0" dirty="0">
                <a:solidFill>
                  <a:srgbClr val="000000"/>
                </a:solidFill>
                <a:effectLst/>
                <a:latin typeface="Times New Roman" panose="02020603050405020304" pitchFamily="18" charset="0"/>
              </a:rPr>
              <a:t>/л ; Билирубин (общий) - 3,40 </a:t>
            </a:r>
            <a:r>
              <a:rPr lang="ru-RU" b="0" i="0" dirty="0" err="1">
                <a:solidFill>
                  <a:srgbClr val="000000"/>
                </a:solidFill>
                <a:effectLst/>
                <a:latin typeface="Times New Roman" panose="02020603050405020304" pitchFamily="18" charset="0"/>
              </a:rPr>
              <a:t>мкмоль</a:t>
            </a:r>
            <a:r>
              <a:rPr lang="ru-RU" b="0" i="0" dirty="0">
                <a:solidFill>
                  <a:srgbClr val="000000"/>
                </a:solidFill>
                <a:effectLst/>
                <a:latin typeface="Times New Roman" panose="02020603050405020304" pitchFamily="18" charset="0"/>
              </a:rPr>
              <a:t>/л ; Билирубин (непрямой) - 2,20 </a:t>
            </a:r>
            <a:r>
              <a:rPr lang="ru-RU" b="0" i="0" dirty="0" err="1">
                <a:solidFill>
                  <a:srgbClr val="000000"/>
                </a:solidFill>
                <a:effectLst/>
                <a:latin typeface="Times New Roman" panose="02020603050405020304" pitchFamily="18" charset="0"/>
              </a:rPr>
              <a:t>мкмоль</a:t>
            </a:r>
            <a:r>
              <a:rPr lang="ru-RU" b="0" i="0" dirty="0">
                <a:solidFill>
                  <a:srgbClr val="000000"/>
                </a:solidFill>
                <a:effectLst/>
                <a:latin typeface="Times New Roman" panose="02020603050405020304" pitchFamily="18" charset="0"/>
              </a:rPr>
              <a:t>/л ; Билирубин (прямой) - 1,20 </a:t>
            </a:r>
            <a:r>
              <a:rPr lang="ru-RU" b="0" i="0" dirty="0" err="1">
                <a:solidFill>
                  <a:srgbClr val="000000"/>
                </a:solidFill>
                <a:effectLst/>
                <a:latin typeface="Times New Roman" panose="02020603050405020304" pitchFamily="18" charset="0"/>
              </a:rPr>
              <a:t>мкмоль</a:t>
            </a:r>
            <a:r>
              <a:rPr lang="ru-RU" b="0" i="0" dirty="0">
                <a:solidFill>
                  <a:srgbClr val="000000"/>
                </a:solidFill>
                <a:effectLst/>
                <a:latin typeface="Times New Roman" panose="02020603050405020304" pitchFamily="18" charset="0"/>
              </a:rPr>
              <a:t>/л ; С-реактивный белок - 0,2 мг/л ; Калий - 4,4 ммоль/л ; Натрий - 133,00 ммоль/л ;</a:t>
            </a:r>
          </a:p>
          <a:p>
            <a:r>
              <a:rPr lang="ru-RU" b="1" i="0" dirty="0">
                <a:solidFill>
                  <a:srgbClr val="000000"/>
                </a:solidFill>
                <a:effectLst/>
                <a:latin typeface="Times New Roman" panose="02020603050405020304" pitchFamily="18" charset="0"/>
              </a:rPr>
              <a:t>27.04.2022 12:38</a:t>
            </a:r>
            <a:r>
              <a:rPr lang="ru-RU" b="0" i="0" dirty="0">
                <a:solidFill>
                  <a:srgbClr val="000000"/>
                </a:solidFill>
                <a:effectLst/>
                <a:latin typeface="Times New Roman" panose="02020603050405020304" pitchFamily="18" charset="0"/>
              </a:rPr>
              <a:t> </a:t>
            </a:r>
            <a:r>
              <a:rPr lang="ru-RU" b="1" i="0" dirty="0">
                <a:solidFill>
                  <a:srgbClr val="000000"/>
                </a:solidFill>
                <a:effectLst/>
                <a:latin typeface="Times New Roman" panose="02020603050405020304" pitchFamily="18" charset="0"/>
              </a:rPr>
              <a:t>ОАК </a:t>
            </a:r>
            <a:r>
              <a:rPr lang="ru-RU" b="0" i="0" dirty="0">
                <a:solidFill>
                  <a:srgbClr val="000000"/>
                </a:solidFill>
                <a:effectLst/>
                <a:latin typeface="Times New Roman" panose="02020603050405020304" pitchFamily="18" charset="0"/>
              </a:rPr>
              <a:t>Гемоглобин - 123 г/л ; Эритроциты - 4,35 *10^12/л ; Цветной показатель - 0,85 ; Гематокрит - 39,9 % ; Тромбоциты - 333 *10^9/л ; </a:t>
            </a:r>
            <a:r>
              <a:rPr lang="ru-RU" b="0" i="0" dirty="0" err="1">
                <a:solidFill>
                  <a:srgbClr val="000000"/>
                </a:solidFill>
                <a:effectLst/>
                <a:latin typeface="Times New Roman" panose="02020603050405020304" pitchFamily="18" charset="0"/>
              </a:rPr>
              <a:t>Тромбокрит</a:t>
            </a:r>
            <a:r>
              <a:rPr lang="ru-RU" b="0" i="0" dirty="0">
                <a:solidFill>
                  <a:srgbClr val="000000"/>
                </a:solidFill>
                <a:effectLst/>
                <a:latin typeface="Times New Roman" panose="02020603050405020304" pitchFamily="18" charset="0"/>
              </a:rPr>
              <a:t> - 0,330 % ; Средний объем тромбоцита - 9,9 </a:t>
            </a:r>
            <a:r>
              <a:rPr lang="ru-RU" b="0" i="0" dirty="0" err="1">
                <a:solidFill>
                  <a:srgbClr val="000000"/>
                </a:solidFill>
                <a:effectLst/>
                <a:latin typeface="Times New Roman" panose="02020603050405020304" pitchFamily="18" charset="0"/>
              </a:rPr>
              <a:t>фл</a:t>
            </a:r>
            <a:r>
              <a:rPr lang="ru-RU" b="0" i="0" dirty="0">
                <a:solidFill>
                  <a:srgbClr val="000000"/>
                </a:solidFill>
                <a:effectLst/>
                <a:latin typeface="Times New Roman" panose="02020603050405020304" pitchFamily="18" charset="0"/>
              </a:rPr>
              <a:t> ; Лейкоциты - 21,22 *10^9/л ; </a:t>
            </a:r>
            <a:r>
              <a:rPr lang="ru-RU" b="0" i="0" dirty="0" err="1">
                <a:solidFill>
                  <a:srgbClr val="000000"/>
                </a:solidFill>
                <a:effectLst/>
                <a:latin typeface="Times New Roman" panose="02020603050405020304" pitchFamily="18" charset="0"/>
              </a:rPr>
              <a:t>Палочкоядерные</a:t>
            </a:r>
            <a:r>
              <a:rPr lang="ru-RU" b="0" i="0" dirty="0">
                <a:solidFill>
                  <a:srgbClr val="000000"/>
                </a:solidFill>
                <a:effectLst/>
                <a:latin typeface="Times New Roman" panose="02020603050405020304" pitchFamily="18" charset="0"/>
              </a:rPr>
              <a:t> - 1 % ; Нейтрофилы - 73,0 % ; Эозинофилы - 0,0 % ; Базофилы - 0,00 % ; Моноциты - 8,0 % ; Лимфоциты - 18,0 % ; СОЭ (по </a:t>
            </a:r>
            <a:r>
              <a:rPr lang="ru-RU" b="0" i="0" dirty="0" err="1">
                <a:solidFill>
                  <a:srgbClr val="000000"/>
                </a:solidFill>
                <a:effectLst/>
                <a:latin typeface="Times New Roman" panose="02020603050405020304" pitchFamily="18" charset="0"/>
              </a:rPr>
              <a:t>Панченкову</a:t>
            </a:r>
            <a:r>
              <a:rPr lang="ru-RU" b="0" i="0" dirty="0">
                <a:solidFill>
                  <a:srgbClr val="000000"/>
                </a:solidFill>
                <a:effectLst/>
                <a:latin typeface="Times New Roman" panose="02020603050405020304" pitchFamily="18" charset="0"/>
              </a:rPr>
              <a:t>) - 6 мм/час ; СОЭ (по </a:t>
            </a:r>
            <a:r>
              <a:rPr lang="ru-RU" b="0" i="0" dirty="0" err="1">
                <a:solidFill>
                  <a:srgbClr val="000000"/>
                </a:solidFill>
                <a:effectLst/>
                <a:latin typeface="Times New Roman" panose="02020603050405020304" pitchFamily="18" charset="0"/>
              </a:rPr>
              <a:t>Вестергрену</a:t>
            </a:r>
            <a:r>
              <a:rPr lang="ru-RU" b="0" i="0" dirty="0">
                <a:solidFill>
                  <a:srgbClr val="000000"/>
                </a:solidFill>
                <a:effectLst/>
                <a:latin typeface="Times New Roman" panose="02020603050405020304" pitchFamily="18" charset="0"/>
              </a:rPr>
              <a:t>) - 6 мм/час ;</a:t>
            </a:r>
            <a:endParaRPr lang="ru-KZ" dirty="0"/>
          </a:p>
        </p:txBody>
      </p:sp>
    </p:spTree>
    <p:extLst>
      <p:ext uri="{BB962C8B-B14F-4D97-AF65-F5344CB8AC3E}">
        <p14:creationId xmlns:p14="http://schemas.microsoft.com/office/powerpoint/2010/main" val="29439291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A014F4F-9E04-336F-3DF2-374C49F7D9BB}"/>
              </a:ext>
            </a:extLst>
          </p:cNvPr>
          <p:cNvSpPr>
            <a:spLocks noGrp="1"/>
          </p:cNvSpPr>
          <p:nvPr>
            <p:ph type="title"/>
          </p:nvPr>
        </p:nvSpPr>
        <p:spPr/>
        <p:txBody>
          <a:bodyPr>
            <a:normAutofit fontScale="90000"/>
          </a:bodyPr>
          <a:lstStyle/>
          <a:p>
            <a:r>
              <a:rPr lang="ru-KZ" b="1" dirty="0">
                <a:latin typeface="Times New Roman" panose="02020603050405020304" pitchFamily="18" charset="0"/>
                <a:cs typeface="Times New Roman" panose="02020603050405020304" pitchFamily="18" charset="0"/>
              </a:rPr>
              <a:t>Лечебные и трудовые рекомендации</a:t>
            </a:r>
            <a:br>
              <a:rPr lang="ru-KZ" b="1" dirty="0">
                <a:latin typeface="Times New Roman" panose="02020603050405020304" pitchFamily="18" charset="0"/>
                <a:cs typeface="Times New Roman" panose="02020603050405020304" pitchFamily="18" charset="0"/>
              </a:rPr>
            </a:br>
            <a:br>
              <a:rPr lang="ru-KZ" b="1" dirty="0">
                <a:latin typeface="Times New Roman" panose="02020603050405020304" pitchFamily="18" charset="0"/>
                <a:cs typeface="Times New Roman" panose="02020603050405020304" pitchFamily="18" charset="0"/>
              </a:rPr>
            </a:br>
            <a:endParaRPr lang="ru-KZ" b="1" dirty="0">
              <a:latin typeface="Times New Roman" panose="02020603050405020304" pitchFamily="18" charset="0"/>
              <a:cs typeface="Times New Roman" panose="02020603050405020304" pitchFamily="18" charset="0"/>
            </a:endParaRPr>
          </a:p>
        </p:txBody>
      </p:sp>
      <p:sp>
        <p:nvSpPr>
          <p:cNvPr id="3" name="Объект 2">
            <a:extLst>
              <a:ext uri="{FF2B5EF4-FFF2-40B4-BE49-F238E27FC236}">
                <a16:creationId xmlns:a16="http://schemas.microsoft.com/office/drawing/2014/main" id="{64F60E5E-C874-9207-B74B-E2C1ACFA68B9}"/>
              </a:ext>
            </a:extLst>
          </p:cNvPr>
          <p:cNvSpPr>
            <a:spLocks noGrp="1"/>
          </p:cNvSpPr>
          <p:nvPr>
            <p:ph idx="1"/>
          </p:nvPr>
        </p:nvSpPr>
        <p:spPr/>
        <p:txBody>
          <a:bodyPr>
            <a:normAutofit fontScale="85000" lnSpcReduction="20000"/>
          </a:bodyPr>
          <a:lstStyle/>
          <a:p>
            <a:pPr marL="342900" lvl="0" indent="-342900">
              <a:lnSpc>
                <a:spcPct val="110000"/>
              </a:lnSpc>
              <a:spcAft>
                <a:spcPts val="800"/>
              </a:spcAft>
              <a:buFont typeface="+mj-lt"/>
              <a:buAutoNum type="arabicPeriod"/>
            </a:pPr>
            <a:r>
              <a:rPr lang="ru-KZ" sz="1800" dirty="0">
                <a:effectLst/>
                <a:latin typeface="Times New Roman" panose="02020603050405020304" pitchFamily="18" charset="0"/>
                <a:ea typeface="Times New Roman" panose="02020603050405020304" pitchFamily="18" charset="0"/>
                <a:cs typeface="Times New Roman" panose="02020603050405020304" pitchFamily="18" charset="0"/>
              </a:rPr>
              <a:t>Наблюдение участкового врача.</a:t>
            </a:r>
            <a:endParaRPr lang="ru-KZ"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10000"/>
              </a:lnSpc>
              <a:spcAft>
                <a:spcPts val="800"/>
              </a:spcAft>
              <a:buFont typeface="+mj-lt"/>
              <a:buAutoNum type="arabicPeriod"/>
            </a:pPr>
            <a:r>
              <a:rPr lang="ru-KZ" sz="1800" dirty="0">
                <a:effectLst/>
                <a:latin typeface="Times New Roman" panose="02020603050405020304" pitchFamily="18" charset="0"/>
                <a:ea typeface="Times New Roman" panose="02020603050405020304" pitchFamily="18" charset="0"/>
                <a:cs typeface="Times New Roman" panose="02020603050405020304" pitchFamily="18" charset="0"/>
              </a:rPr>
              <a:t>Консультация и </a:t>
            </a:r>
            <a:r>
              <a:rPr lang="ru-RU" sz="1800" dirty="0">
                <a:latin typeface="Times New Roman" panose="02020603050405020304" pitchFamily="18" charset="0"/>
                <a:ea typeface="Times New Roman" panose="02020603050405020304" pitchFamily="18" charset="0"/>
                <a:cs typeface="Times New Roman" panose="02020603050405020304" pitchFamily="18" charset="0"/>
              </a:rPr>
              <a:t>д</a:t>
            </a:r>
            <a:r>
              <a:rPr lang="ru-KZ" sz="1800" dirty="0" err="1">
                <a:effectLst/>
                <a:latin typeface="Times New Roman" panose="02020603050405020304" pitchFamily="18" charset="0"/>
                <a:ea typeface="Times New Roman" panose="02020603050405020304" pitchFamily="18" charset="0"/>
                <a:cs typeface="Times New Roman" panose="02020603050405020304" pitchFamily="18" charset="0"/>
              </a:rPr>
              <a:t>испансерное</a:t>
            </a:r>
            <a:r>
              <a:rPr lang="ru-KZ" sz="1800" dirty="0">
                <a:effectLst/>
                <a:latin typeface="Times New Roman" panose="02020603050405020304" pitchFamily="18" charset="0"/>
                <a:ea typeface="Times New Roman" panose="02020603050405020304" pitchFamily="18" charset="0"/>
                <a:cs typeface="Times New Roman" panose="02020603050405020304" pitchFamily="18" charset="0"/>
              </a:rPr>
              <a:t> наблюдение невропатолога по месту жительства</a:t>
            </a:r>
            <a:endParaRPr lang="ru-KZ"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10000"/>
              </a:lnSpc>
              <a:spcAft>
                <a:spcPts val="800"/>
              </a:spcAft>
              <a:buFont typeface="+mj-lt"/>
              <a:buAutoNum type="arabicPeriod"/>
            </a:pPr>
            <a:r>
              <a:rPr lang="ru-KZ" sz="1800" dirty="0">
                <a:effectLst/>
                <a:latin typeface="Times New Roman" panose="02020603050405020304" pitchFamily="18" charset="0"/>
                <a:ea typeface="Times New Roman" panose="02020603050405020304" pitchFamily="18" charset="0"/>
                <a:cs typeface="Times New Roman" panose="02020603050405020304" pitchFamily="18" charset="0"/>
              </a:rPr>
              <a:t>Щадящий режим в течение 3 месяцев (исключить бег, прыжки, длительное пребывание на солнце, длительные компьютерные игры и телепередачи).</a:t>
            </a:r>
            <a:endParaRPr lang="ru-KZ"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10000"/>
              </a:lnSpc>
              <a:spcAft>
                <a:spcPts val="800"/>
              </a:spcAft>
              <a:buFont typeface="+mj-lt"/>
              <a:buAutoNum type="arabicPeriod"/>
            </a:pPr>
            <a:r>
              <a:rPr lang="ru-KZ" sz="1800" dirty="0" err="1">
                <a:effectLst/>
                <a:latin typeface="Times New Roman" panose="02020603050405020304" pitchFamily="18" charset="0"/>
                <a:ea typeface="Times New Roman" panose="02020603050405020304" pitchFamily="18" charset="0"/>
                <a:cs typeface="Times New Roman" panose="02020603050405020304" pitchFamily="18" charset="0"/>
              </a:rPr>
              <a:t>Беневрон</a:t>
            </a:r>
            <a:r>
              <a:rPr lang="ru-KZ" sz="1800" dirty="0">
                <a:effectLst/>
                <a:latin typeface="Times New Roman" panose="02020603050405020304" pitchFamily="18" charset="0"/>
                <a:ea typeface="Times New Roman" panose="02020603050405020304" pitchFamily="18" charset="0"/>
                <a:cs typeface="Times New Roman" panose="02020603050405020304" pitchFamily="18" charset="0"/>
              </a:rPr>
              <a:t> по 1 </a:t>
            </a:r>
            <a:r>
              <a:rPr lang="ru-KZ" sz="1800" dirty="0" err="1">
                <a:effectLst/>
                <a:latin typeface="Times New Roman" panose="02020603050405020304" pitchFamily="18" charset="0"/>
                <a:ea typeface="Times New Roman" panose="02020603050405020304" pitchFamily="18" charset="0"/>
                <a:cs typeface="Times New Roman" panose="02020603050405020304" pitchFamily="18" charset="0"/>
              </a:rPr>
              <a:t>табл</a:t>
            </a:r>
            <a:r>
              <a:rPr lang="ru-KZ" sz="1800" dirty="0">
                <a:effectLst/>
                <a:latin typeface="Times New Roman" panose="02020603050405020304" pitchFamily="18" charset="0"/>
                <a:ea typeface="Times New Roman" panose="02020603050405020304" pitchFamily="18" charset="0"/>
                <a:cs typeface="Times New Roman" panose="02020603050405020304" pitchFamily="18" charset="0"/>
              </a:rPr>
              <a:t>– 2 раза в день через рот – 10 дней, затем по согласованию с невропатологом.</a:t>
            </a:r>
            <a:endParaRPr lang="ru-KZ"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10000"/>
              </a:lnSpc>
              <a:spcAft>
                <a:spcPts val="800"/>
              </a:spcAft>
              <a:buFont typeface="+mj-lt"/>
              <a:buAutoNum type="arabicPeriod"/>
            </a:pPr>
            <a:r>
              <a:rPr lang="ru-KZ" sz="1800" dirty="0" err="1">
                <a:effectLst/>
                <a:latin typeface="Times New Roman" panose="02020603050405020304" pitchFamily="18" charset="0"/>
                <a:ea typeface="Times New Roman" panose="02020603050405020304" pitchFamily="18" charset="0"/>
                <a:cs typeface="Times New Roman" panose="02020603050405020304" pitchFamily="18" charset="0"/>
              </a:rPr>
              <a:t>Мед.отвод</a:t>
            </a:r>
            <a:r>
              <a:rPr lang="ru-KZ" sz="1800" dirty="0">
                <a:effectLst/>
                <a:latin typeface="Times New Roman" panose="02020603050405020304" pitchFamily="18" charset="0"/>
                <a:ea typeface="Times New Roman" panose="02020603050405020304" pitchFamily="18" charset="0"/>
                <a:cs typeface="Times New Roman" panose="02020603050405020304" pitchFamily="18" charset="0"/>
              </a:rPr>
              <a:t> от профилактических прививок на 6 </a:t>
            </a:r>
            <a:r>
              <a:rPr lang="ru-KZ" sz="1800" dirty="0" err="1">
                <a:effectLst/>
                <a:latin typeface="Times New Roman" panose="02020603050405020304" pitchFamily="18" charset="0"/>
                <a:ea typeface="Times New Roman" panose="02020603050405020304" pitchFamily="18" charset="0"/>
                <a:cs typeface="Times New Roman" panose="02020603050405020304" pitchFamily="18" charset="0"/>
              </a:rPr>
              <a:t>мес</a:t>
            </a:r>
            <a:r>
              <a:rPr lang="ru-KZ" sz="1800" dirty="0">
                <a:effectLst/>
                <a:latin typeface="Times New Roman" panose="02020603050405020304" pitchFamily="18" charset="0"/>
                <a:ea typeface="Times New Roman" panose="02020603050405020304" pitchFamily="18" charset="0"/>
                <a:cs typeface="Times New Roman" panose="02020603050405020304" pitchFamily="18" charset="0"/>
              </a:rPr>
              <a:t> (за исключением антирабической и противостолбнячной - по жизненны показаниям)</a:t>
            </a:r>
            <a:endParaRPr lang="ru-KZ"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10000"/>
              </a:lnSpc>
              <a:spcAft>
                <a:spcPts val="800"/>
              </a:spcAft>
              <a:buFont typeface="+mj-lt"/>
              <a:buAutoNum type="arabicPeriod"/>
            </a:pPr>
            <a:r>
              <a:rPr lang="ru-KZ" sz="1800" dirty="0" err="1">
                <a:effectLst/>
                <a:latin typeface="Times New Roman" panose="02020603050405020304" pitchFamily="18" charset="0"/>
                <a:ea typeface="Times New Roman" panose="02020603050405020304" pitchFamily="18" charset="0"/>
                <a:cs typeface="Times New Roman" panose="02020603050405020304" pitchFamily="18" charset="0"/>
              </a:rPr>
              <a:t>Метипред</a:t>
            </a:r>
            <a:r>
              <a:rPr lang="ru-KZ" sz="1800" dirty="0">
                <a:effectLst/>
                <a:latin typeface="Times New Roman" panose="02020603050405020304" pitchFamily="18" charset="0"/>
                <a:ea typeface="Times New Roman" panose="02020603050405020304" pitchFamily="18" charset="0"/>
                <a:cs typeface="Times New Roman" panose="02020603050405020304" pitchFamily="18" charset="0"/>
              </a:rPr>
              <a:t> 16 мг 7 час - 2 </a:t>
            </a:r>
            <a:r>
              <a:rPr lang="ru-KZ" sz="1800" dirty="0" err="1">
                <a:effectLst/>
                <a:latin typeface="Times New Roman" panose="02020603050405020304" pitchFamily="18" charset="0"/>
                <a:ea typeface="Times New Roman" panose="02020603050405020304" pitchFamily="18" charset="0"/>
                <a:cs typeface="Times New Roman" panose="02020603050405020304" pitchFamily="18" charset="0"/>
              </a:rPr>
              <a:t>таб</a:t>
            </a:r>
            <a:r>
              <a:rPr lang="ru-KZ" sz="1800" dirty="0">
                <a:effectLst/>
                <a:latin typeface="Times New Roman" panose="02020603050405020304" pitchFamily="18" charset="0"/>
                <a:ea typeface="Times New Roman" panose="02020603050405020304" pitchFamily="18" charset="0"/>
                <a:cs typeface="Times New Roman" panose="02020603050405020304" pitchFamily="18" charset="0"/>
              </a:rPr>
              <a:t> (32 мг), 10 час - 1/2 </a:t>
            </a:r>
            <a:r>
              <a:rPr lang="ru-KZ" sz="1800" dirty="0" err="1">
                <a:effectLst/>
                <a:latin typeface="Times New Roman" panose="02020603050405020304" pitchFamily="18" charset="0"/>
                <a:ea typeface="Times New Roman" panose="02020603050405020304" pitchFamily="18" charset="0"/>
                <a:cs typeface="Times New Roman" panose="02020603050405020304" pitchFamily="18" charset="0"/>
              </a:rPr>
              <a:t>таб</a:t>
            </a:r>
            <a:r>
              <a:rPr lang="ru-KZ" sz="1800" dirty="0">
                <a:effectLst/>
                <a:latin typeface="Times New Roman" panose="02020603050405020304" pitchFamily="18" charset="0"/>
                <a:ea typeface="Times New Roman" panose="02020603050405020304" pitchFamily="18" charset="0"/>
                <a:cs typeface="Times New Roman" panose="02020603050405020304" pitchFamily="18" charset="0"/>
              </a:rPr>
              <a:t> (8 мг) - до 04.05.22г. включительно, с 05.05.22г.  </a:t>
            </a:r>
            <a:r>
              <a:rPr lang="ru-KZ" sz="1800" dirty="0" err="1">
                <a:effectLst/>
                <a:latin typeface="Times New Roman" panose="02020603050405020304" pitchFamily="18" charset="0"/>
                <a:ea typeface="Times New Roman" panose="02020603050405020304" pitchFamily="18" charset="0"/>
                <a:cs typeface="Times New Roman" panose="02020603050405020304" pitchFamily="18" charset="0"/>
              </a:rPr>
              <a:t>метипред</a:t>
            </a:r>
            <a:r>
              <a:rPr lang="ru-KZ" sz="1800" dirty="0">
                <a:effectLst/>
                <a:latin typeface="Times New Roman" panose="02020603050405020304" pitchFamily="18" charset="0"/>
                <a:ea typeface="Times New Roman" panose="02020603050405020304" pitchFamily="18" charset="0"/>
                <a:cs typeface="Times New Roman" panose="02020603050405020304" pitchFamily="18" charset="0"/>
              </a:rPr>
              <a:t> 16 мг  7 час - 16 мг (1 </a:t>
            </a:r>
            <a:r>
              <a:rPr lang="ru-KZ" sz="1800" dirty="0" err="1">
                <a:effectLst/>
                <a:latin typeface="Times New Roman" panose="02020603050405020304" pitchFamily="18" charset="0"/>
                <a:ea typeface="Times New Roman" panose="02020603050405020304" pitchFamily="18" charset="0"/>
                <a:cs typeface="Times New Roman" panose="02020603050405020304" pitchFamily="18" charset="0"/>
              </a:rPr>
              <a:t>таб</a:t>
            </a:r>
            <a:r>
              <a:rPr lang="ru-KZ" sz="1800" dirty="0">
                <a:effectLst/>
                <a:latin typeface="Times New Roman" panose="02020603050405020304" pitchFamily="18" charset="0"/>
                <a:ea typeface="Times New Roman" panose="02020603050405020304" pitchFamily="18" charset="0"/>
                <a:cs typeface="Times New Roman" panose="02020603050405020304" pitchFamily="18" charset="0"/>
              </a:rPr>
              <a:t>) 10 часов - 1/2 </a:t>
            </a:r>
            <a:r>
              <a:rPr lang="ru-KZ" sz="1800" dirty="0" err="1">
                <a:effectLst/>
                <a:latin typeface="Times New Roman" panose="02020603050405020304" pitchFamily="18" charset="0"/>
                <a:ea typeface="Times New Roman" panose="02020603050405020304" pitchFamily="18" charset="0"/>
                <a:cs typeface="Times New Roman" panose="02020603050405020304" pitchFamily="18" charset="0"/>
              </a:rPr>
              <a:t>таб</a:t>
            </a:r>
            <a:r>
              <a:rPr lang="ru-KZ" sz="1800" dirty="0">
                <a:effectLst/>
                <a:latin typeface="Times New Roman" panose="02020603050405020304" pitchFamily="18" charset="0"/>
                <a:ea typeface="Times New Roman" panose="02020603050405020304" pitchFamily="18" charset="0"/>
                <a:cs typeface="Times New Roman" panose="02020603050405020304" pitchFamily="18" charset="0"/>
              </a:rPr>
              <a:t> (8 мг) - до 14.05.22г. включительно, с 15.05.22г.  </a:t>
            </a:r>
            <a:r>
              <a:rPr lang="ru-KZ" sz="1800" dirty="0" err="1">
                <a:effectLst/>
                <a:latin typeface="Times New Roman" panose="02020603050405020304" pitchFamily="18" charset="0"/>
                <a:ea typeface="Times New Roman" panose="02020603050405020304" pitchFamily="18" charset="0"/>
                <a:cs typeface="Times New Roman" panose="02020603050405020304" pitchFamily="18" charset="0"/>
              </a:rPr>
              <a:t>метипред</a:t>
            </a:r>
            <a:r>
              <a:rPr lang="ru-KZ" sz="1800" dirty="0">
                <a:effectLst/>
                <a:latin typeface="Times New Roman" panose="02020603050405020304" pitchFamily="18" charset="0"/>
                <a:ea typeface="Times New Roman" panose="02020603050405020304" pitchFamily="18" charset="0"/>
                <a:cs typeface="Times New Roman" panose="02020603050405020304" pitchFamily="18" charset="0"/>
              </a:rPr>
              <a:t> 16 мг 7 часов - 3/4 </a:t>
            </a:r>
            <a:r>
              <a:rPr lang="ru-KZ" sz="1800" dirty="0" err="1">
                <a:effectLst/>
                <a:latin typeface="Times New Roman" panose="02020603050405020304" pitchFamily="18" charset="0"/>
                <a:ea typeface="Times New Roman" panose="02020603050405020304" pitchFamily="18" charset="0"/>
                <a:cs typeface="Times New Roman" panose="02020603050405020304" pitchFamily="18" charset="0"/>
              </a:rPr>
              <a:t>таб</a:t>
            </a:r>
            <a:r>
              <a:rPr lang="ru-KZ" sz="1800" dirty="0">
                <a:effectLst/>
                <a:latin typeface="Times New Roman" panose="02020603050405020304" pitchFamily="18" charset="0"/>
                <a:ea typeface="Times New Roman" panose="02020603050405020304" pitchFamily="18" charset="0"/>
                <a:cs typeface="Times New Roman" panose="02020603050405020304" pitchFamily="18" charset="0"/>
              </a:rPr>
              <a:t> (12 мг) - до 24.05.22г. включительно, далее каждые 3 дня снижаем по 1/4 </a:t>
            </a:r>
            <a:r>
              <a:rPr lang="ru-KZ" sz="1800" dirty="0" err="1">
                <a:effectLst/>
                <a:latin typeface="Times New Roman" panose="02020603050405020304" pitchFamily="18" charset="0"/>
                <a:ea typeface="Times New Roman" panose="02020603050405020304" pitchFamily="18" charset="0"/>
                <a:cs typeface="Times New Roman" panose="02020603050405020304" pitchFamily="18" charset="0"/>
              </a:rPr>
              <a:t>таб</a:t>
            </a:r>
            <a:r>
              <a:rPr lang="ru-KZ" sz="1800" dirty="0">
                <a:effectLst/>
                <a:latin typeface="Times New Roman" panose="02020603050405020304" pitchFamily="18" charset="0"/>
                <a:ea typeface="Times New Roman" panose="02020603050405020304" pitchFamily="18" charset="0"/>
                <a:cs typeface="Times New Roman" panose="02020603050405020304" pitchFamily="18" charset="0"/>
              </a:rPr>
              <a:t> (4 мг).</a:t>
            </a:r>
            <a:endParaRPr lang="ru-KZ"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10000"/>
              </a:lnSpc>
              <a:spcAft>
                <a:spcPts val="800"/>
              </a:spcAft>
              <a:buFont typeface="+mj-lt"/>
              <a:buAutoNum type="arabicPeriod"/>
            </a:pPr>
            <a:r>
              <a:rPr lang="ru-KZ" sz="1800" dirty="0">
                <a:effectLst/>
                <a:latin typeface="Times New Roman" panose="02020603050405020304" pitchFamily="18" charset="0"/>
                <a:ea typeface="Times New Roman" panose="02020603050405020304" pitchFamily="18" charset="0"/>
                <a:cs typeface="Times New Roman" panose="02020603050405020304" pitchFamily="18" charset="0"/>
              </a:rPr>
              <a:t>Диакарб по 1 </a:t>
            </a:r>
            <a:r>
              <a:rPr lang="ru-KZ" sz="1800" dirty="0" err="1">
                <a:effectLst/>
                <a:latin typeface="Times New Roman" panose="02020603050405020304" pitchFamily="18" charset="0"/>
                <a:ea typeface="Times New Roman" panose="02020603050405020304" pitchFamily="18" charset="0"/>
                <a:cs typeface="Times New Roman" panose="02020603050405020304" pitchFamily="18" charset="0"/>
              </a:rPr>
              <a:t>таб</a:t>
            </a:r>
            <a:r>
              <a:rPr lang="ru-KZ" sz="1800" dirty="0">
                <a:effectLst/>
                <a:latin typeface="Times New Roman" panose="02020603050405020304" pitchFamily="18" charset="0"/>
                <a:ea typeface="Times New Roman" panose="02020603050405020304" pitchFamily="18" charset="0"/>
                <a:cs typeface="Times New Roman" panose="02020603050405020304" pitchFamily="18" charset="0"/>
              </a:rPr>
              <a:t> - 1 раз в день утром натощак по схеме +++-+++-+++- (с 28.04.22г.- 30.05.22г.).</a:t>
            </a:r>
            <a:endParaRPr lang="ru-KZ"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indent="0">
              <a:buNone/>
            </a:pPr>
            <a:endParaRPr lang="ru-KZ" dirty="0"/>
          </a:p>
        </p:txBody>
      </p:sp>
    </p:spTree>
    <p:extLst>
      <p:ext uri="{BB962C8B-B14F-4D97-AF65-F5344CB8AC3E}">
        <p14:creationId xmlns:p14="http://schemas.microsoft.com/office/powerpoint/2010/main" val="42282731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4067446-F4A1-8406-8610-B9A05A04466D}"/>
              </a:ext>
            </a:extLst>
          </p:cNvPr>
          <p:cNvSpPr>
            <a:spLocks noGrp="1"/>
          </p:cNvSpPr>
          <p:nvPr>
            <p:ph type="title"/>
          </p:nvPr>
        </p:nvSpPr>
        <p:spPr/>
        <p:txBody>
          <a:bodyPr/>
          <a:lstStyle/>
          <a:p>
            <a:r>
              <a:rPr lang="ru-KZ" sz="4000" b="1" dirty="0">
                <a:effectLst/>
                <a:latin typeface="Times New Roman" panose="02020603050405020304" pitchFamily="18" charset="0"/>
                <a:ea typeface="Times New Roman" panose="02020603050405020304" pitchFamily="18" charset="0"/>
                <a:cs typeface="Times New Roman" panose="02020603050405020304" pitchFamily="18" charset="0"/>
              </a:rPr>
              <a:t>Лечебные и трудовые рекомендации</a:t>
            </a:r>
            <a:endParaRPr lang="ru-KZ" dirty="0"/>
          </a:p>
        </p:txBody>
      </p:sp>
      <p:sp>
        <p:nvSpPr>
          <p:cNvPr id="3" name="Объект 2">
            <a:extLst>
              <a:ext uri="{FF2B5EF4-FFF2-40B4-BE49-F238E27FC236}">
                <a16:creationId xmlns:a16="http://schemas.microsoft.com/office/drawing/2014/main" id="{E0659967-CC6E-6733-21F2-87A90FE41553}"/>
              </a:ext>
            </a:extLst>
          </p:cNvPr>
          <p:cNvSpPr>
            <a:spLocks noGrp="1"/>
          </p:cNvSpPr>
          <p:nvPr>
            <p:ph idx="1"/>
          </p:nvPr>
        </p:nvSpPr>
        <p:spPr/>
        <p:txBody>
          <a:bodyPr>
            <a:normAutofit fontScale="92500" lnSpcReduction="20000"/>
          </a:bodyPr>
          <a:lstStyle/>
          <a:p>
            <a:pPr marL="342900" lvl="0" indent="-342900">
              <a:lnSpc>
                <a:spcPct val="107000"/>
              </a:lnSpc>
              <a:spcAft>
                <a:spcPts val="800"/>
              </a:spcAft>
              <a:buFont typeface="+mj-lt"/>
              <a:buAutoNum type="arabicPeriod"/>
            </a:pPr>
            <a:r>
              <a:rPr lang="ru-KZ" sz="1800" dirty="0" err="1">
                <a:effectLst/>
                <a:latin typeface="Times New Roman" panose="02020603050405020304" pitchFamily="18" charset="0"/>
                <a:ea typeface="Times New Roman" panose="02020603050405020304" pitchFamily="18" charset="0"/>
                <a:cs typeface="Times New Roman" panose="02020603050405020304" pitchFamily="18" charset="0"/>
              </a:rPr>
              <a:t>Аспаркам</a:t>
            </a:r>
            <a:r>
              <a:rPr lang="ru-KZ" sz="1800" dirty="0">
                <a:effectLst/>
                <a:latin typeface="Times New Roman" panose="02020603050405020304" pitchFamily="18" charset="0"/>
                <a:ea typeface="Times New Roman" panose="02020603050405020304" pitchFamily="18" charset="0"/>
                <a:cs typeface="Times New Roman" panose="02020603050405020304" pitchFamily="18" charset="0"/>
              </a:rPr>
              <a:t> 375 мг  по 1 </a:t>
            </a:r>
            <a:r>
              <a:rPr lang="ru-KZ" sz="1800" dirty="0" err="1">
                <a:effectLst/>
                <a:latin typeface="Times New Roman" panose="02020603050405020304" pitchFamily="18" charset="0"/>
                <a:ea typeface="Times New Roman" panose="02020603050405020304" pitchFamily="18" charset="0"/>
                <a:cs typeface="Times New Roman" panose="02020603050405020304" pitchFamily="18" charset="0"/>
              </a:rPr>
              <a:t>таб</a:t>
            </a:r>
            <a:r>
              <a:rPr lang="ru-KZ" sz="1800" dirty="0">
                <a:effectLst/>
                <a:latin typeface="Times New Roman" panose="02020603050405020304" pitchFamily="18" charset="0"/>
                <a:ea typeface="Times New Roman" panose="02020603050405020304" pitchFamily="18" charset="0"/>
                <a:cs typeface="Times New Roman" panose="02020603050405020304" pitchFamily="18" charset="0"/>
              </a:rPr>
              <a:t> - 2 раза в день  - до 30.05.22г.</a:t>
            </a:r>
            <a:endParaRPr lang="ru-KZ"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07000"/>
              </a:lnSpc>
              <a:spcAft>
                <a:spcPts val="800"/>
              </a:spcAft>
              <a:buFont typeface="+mj-lt"/>
              <a:buAutoNum type="arabicPeriod"/>
            </a:pPr>
            <a:r>
              <a:rPr lang="ru-KZ" sz="1800" dirty="0">
                <a:effectLst/>
                <a:latin typeface="Times New Roman" panose="02020603050405020304" pitchFamily="18" charset="0"/>
                <a:ea typeface="Times New Roman" panose="02020603050405020304" pitchFamily="18" charset="0"/>
                <a:cs typeface="Times New Roman" panose="02020603050405020304" pitchFamily="18" charset="0"/>
              </a:rPr>
              <a:t>МРТ головного мозга, шейного и грудного отделов позвоночника с контрастированием в динамике по согласованию с невропатологом.</a:t>
            </a:r>
            <a:endParaRPr lang="ru-KZ"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07000"/>
              </a:lnSpc>
              <a:spcAft>
                <a:spcPts val="800"/>
              </a:spcAft>
              <a:buFont typeface="+mj-lt"/>
              <a:buAutoNum type="arabicPeriod"/>
            </a:pPr>
            <a:r>
              <a:rPr lang="ru-KZ" sz="1800" dirty="0">
                <a:effectLst/>
                <a:latin typeface="Times New Roman" panose="02020603050405020304" pitchFamily="18" charset="0"/>
                <a:ea typeface="Times New Roman" panose="02020603050405020304" pitchFamily="18" charset="0"/>
                <a:cs typeface="Times New Roman" panose="02020603050405020304" pitchFamily="18" charset="0"/>
              </a:rPr>
              <a:t>Рекомендуется обучение школьной программе до конца года в домашних условиях.</a:t>
            </a:r>
            <a:endParaRPr lang="ru-KZ"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07000"/>
              </a:lnSpc>
              <a:spcAft>
                <a:spcPts val="800"/>
              </a:spcAft>
              <a:buFont typeface="+mj-lt"/>
              <a:buAutoNum type="arabicPeriod"/>
            </a:pPr>
            <a:r>
              <a:rPr lang="ru-KZ" sz="1800" dirty="0">
                <a:effectLst/>
                <a:latin typeface="Times New Roman" panose="02020603050405020304" pitchFamily="18" charset="0"/>
                <a:ea typeface="Times New Roman" panose="02020603050405020304" pitchFamily="18" charset="0"/>
                <a:cs typeface="Times New Roman" panose="02020603050405020304" pitchFamily="18" charset="0"/>
              </a:rPr>
              <a:t> ЭЭГ через 1 месяц, с последующим осмотром невролога с результатами ЭЭГ.</a:t>
            </a:r>
            <a:endParaRPr lang="ru-KZ"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07000"/>
              </a:lnSpc>
              <a:spcAft>
                <a:spcPts val="800"/>
              </a:spcAft>
              <a:buFont typeface="+mj-lt"/>
              <a:buAutoNum type="arabicPeriod"/>
            </a:pPr>
            <a:r>
              <a:rPr lang="ru-KZ" sz="1800" dirty="0">
                <a:effectLst/>
                <a:latin typeface="Times New Roman" panose="02020603050405020304" pitchFamily="18" charset="0"/>
                <a:ea typeface="Times New Roman" panose="02020603050405020304" pitchFamily="18" charset="0"/>
                <a:cs typeface="Times New Roman" panose="02020603050405020304" pitchFamily="18" charset="0"/>
              </a:rPr>
              <a:t>Исследование слуха через 15-30 дней с последующей консультацией сурдолога.</a:t>
            </a:r>
            <a:endParaRPr lang="ru-KZ"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07000"/>
              </a:lnSpc>
              <a:spcAft>
                <a:spcPts val="800"/>
              </a:spcAft>
              <a:buFont typeface="+mj-lt"/>
              <a:buAutoNum type="arabicPeriod"/>
            </a:pPr>
            <a:r>
              <a:rPr lang="ru-KZ" sz="1800" dirty="0">
                <a:effectLst/>
                <a:latin typeface="Times New Roman" panose="02020603050405020304" pitchFamily="18" charset="0"/>
                <a:ea typeface="Times New Roman" panose="02020603050405020304" pitchFamily="18" charset="0"/>
                <a:cs typeface="Times New Roman" panose="02020603050405020304" pitchFamily="18" charset="0"/>
              </a:rPr>
              <a:t>Повторить ОАК, ОАМ в динамике через 10 дней</a:t>
            </a:r>
            <a:endParaRPr lang="ru-KZ"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07000"/>
              </a:lnSpc>
              <a:spcAft>
                <a:spcPts val="800"/>
              </a:spcAft>
              <a:buFont typeface="+mj-lt"/>
              <a:buAutoNum type="arabicPeriod"/>
            </a:pPr>
            <a:r>
              <a:rPr lang="ru-KZ" sz="1800" dirty="0">
                <a:effectLst/>
                <a:latin typeface="Times New Roman" panose="02020603050405020304" pitchFamily="18" charset="0"/>
                <a:ea typeface="Times New Roman" panose="02020603050405020304" pitchFamily="18" charset="0"/>
                <a:cs typeface="Times New Roman" panose="02020603050405020304" pitchFamily="18" charset="0"/>
              </a:rPr>
              <a:t>Повторить биохимические анализ крови( общий белок, мочевина, креатинин, АЛТ,АСТ) через 10 дней</a:t>
            </a:r>
            <a:endParaRPr lang="ru-KZ"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07000"/>
              </a:lnSpc>
              <a:spcAft>
                <a:spcPts val="800"/>
              </a:spcAft>
              <a:buFont typeface="+mj-lt"/>
              <a:buAutoNum type="arabicPeriod"/>
            </a:pPr>
            <a:r>
              <a:rPr lang="ru-KZ" sz="1800" dirty="0">
                <a:effectLst/>
                <a:latin typeface="Times New Roman" panose="02020603050405020304" pitchFamily="18" charset="0"/>
                <a:ea typeface="Times New Roman" panose="02020603050405020304" pitchFamily="18" charset="0"/>
                <a:cs typeface="Times New Roman" panose="02020603050405020304" pitchFamily="18" charset="0"/>
              </a:rPr>
              <a:t>Продолжить </a:t>
            </a:r>
            <a:r>
              <a:rPr lang="ru-KZ" sz="1800" dirty="0" err="1">
                <a:effectLst/>
                <a:latin typeface="Times New Roman" panose="02020603050405020304" pitchFamily="18" charset="0"/>
                <a:ea typeface="Times New Roman" panose="02020603050405020304" pitchFamily="18" charset="0"/>
                <a:cs typeface="Times New Roman" panose="02020603050405020304" pitchFamily="18" charset="0"/>
              </a:rPr>
              <a:t>Урсодекс</a:t>
            </a:r>
            <a:r>
              <a:rPr lang="ru-KZ" sz="1800" dirty="0">
                <a:effectLst/>
                <a:latin typeface="Times New Roman" panose="02020603050405020304" pitchFamily="18" charset="0"/>
                <a:ea typeface="Times New Roman" panose="02020603050405020304" pitchFamily="18" charset="0"/>
                <a:cs typeface="Times New Roman" panose="02020603050405020304" pitchFamily="18" charset="0"/>
              </a:rPr>
              <a:t> 250 мг 1 раз в день, перед сном, через рот,10 дней</a:t>
            </a:r>
            <a:endParaRPr lang="ru-KZ"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indent="0">
              <a:buNone/>
            </a:pPr>
            <a:endParaRPr lang="ru-KZ" dirty="0"/>
          </a:p>
        </p:txBody>
      </p:sp>
    </p:spTree>
    <p:extLst>
      <p:ext uri="{BB962C8B-B14F-4D97-AF65-F5344CB8AC3E}">
        <p14:creationId xmlns:p14="http://schemas.microsoft.com/office/powerpoint/2010/main" val="21716393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9DFBB8A-8825-8432-53C8-39FF0A3D9073}"/>
              </a:ext>
            </a:extLst>
          </p:cNvPr>
          <p:cNvSpPr>
            <a:spLocks noGrp="1"/>
          </p:cNvSpPr>
          <p:nvPr>
            <p:ph type="title"/>
          </p:nvPr>
        </p:nvSpPr>
        <p:spPr/>
        <p:txBody>
          <a:bodyPr/>
          <a:lstStyle/>
          <a:p>
            <a:r>
              <a:rPr lang="ru-RU" dirty="0"/>
              <a:t>Анамнез заболевания</a:t>
            </a:r>
            <a:endParaRPr lang="ru-KZ" dirty="0"/>
          </a:p>
        </p:txBody>
      </p:sp>
      <p:sp>
        <p:nvSpPr>
          <p:cNvPr id="3" name="Объект 2">
            <a:extLst>
              <a:ext uri="{FF2B5EF4-FFF2-40B4-BE49-F238E27FC236}">
                <a16:creationId xmlns:a16="http://schemas.microsoft.com/office/drawing/2014/main" id="{6E2F6BE0-DA2D-BF83-7674-95AA623162C2}"/>
              </a:ext>
            </a:extLst>
          </p:cNvPr>
          <p:cNvSpPr>
            <a:spLocks noGrp="1"/>
          </p:cNvSpPr>
          <p:nvPr>
            <p:ph idx="1"/>
          </p:nvPr>
        </p:nvSpPr>
        <p:spPr/>
        <p:txBody>
          <a:bodyPr>
            <a:normAutofit/>
          </a:bodyPr>
          <a:lstStyle/>
          <a:p>
            <a:r>
              <a:rPr lang="ru-RU" dirty="0">
                <a:latin typeface="Times New Roman" panose="02020603050405020304" pitchFamily="18" charset="0"/>
                <a:cs typeface="Times New Roman" panose="02020603050405020304" pitchFamily="18" charset="0"/>
              </a:rPr>
              <a:t>Ребенок И., 9 лет, женского пола, поступил в клинику 4.04.2022 г. с жалобами на слабость, беспокойство, нарушение походки, повышение температуры тела до 37,5-38,5 С, </a:t>
            </a:r>
            <a:r>
              <a:rPr lang="ru-KZ" dirty="0">
                <a:latin typeface="Times New Roman" panose="02020603050405020304" pitchFamily="18" charset="0"/>
                <a:cs typeface="Times New Roman" panose="02020603050405020304" pitchFamily="18" charset="0"/>
              </a:rPr>
              <a:t>рвот</a:t>
            </a:r>
            <a:r>
              <a:rPr lang="ru-RU" dirty="0">
                <a:latin typeface="Times New Roman" panose="02020603050405020304" pitchFamily="18" charset="0"/>
                <a:cs typeface="Times New Roman" panose="02020603050405020304" pitchFamily="18" charset="0"/>
              </a:rPr>
              <a:t>у</a:t>
            </a:r>
            <a:r>
              <a:rPr lang="ru-KZ" dirty="0">
                <a:latin typeface="Times New Roman" panose="02020603050405020304" pitchFamily="18" charset="0"/>
                <a:cs typeface="Times New Roman" panose="02020603050405020304" pitchFamily="18" charset="0"/>
              </a:rPr>
              <a:t> до 2</a:t>
            </a:r>
            <a:r>
              <a:rPr lang="ru-RU" dirty="0">
                <a:latin typeface="Times New Roman" panose="02020603050405020304" pitchFamily="18" charset="0"/>
                <a:cs typeface="Times New Roman" panose="02020603050405020304" pitchFamily="18" charset="0"/>
              </a:rPr>
              <a:t> </a:t>
            </a:r>
            <a:r>
              <a:rPr lang="ru-KZ" dirty="0">
                <a:latin typeface="Times New Roman" panose="02020603050405020304" pitchFamily="18" charset="0"/>
                <a:cs typeface="Times New Roman" panose="02020603050405020304" pitchFamily="18" charset="0"/>
              </a:rPr>
              <a:t>раз в</a:t>
            </a:r>
            <a:r>
              <a:rPr lang="ru-RU" dirty="0">
                <a:latin typeface="Times New Roman" panose="02020603050405020304" pitchFamily="18" charset="0"/>
                <a:cs typeface="Times New Roman" panose="02020603050405020304" pitchFamily="18" charset="0"/>
              </a:rPr>
              <a:t> </a:t>
            </a:r>
            <a:r>
              <a:rPr lang="ru-KZ" dirty="0">
                <a:latin typeface="Times New Roman" panose="02020603050405020304" pitchFamily="18" charset="0"/>
                <a:cs typeface="Times New Roman" panose="02020603050405020304" pitchFamily="18" charset="0"/>
              </a:rPr>
              <a:t>день</a:t>
            </a:r>
            <a:r>
              <a:rPr lang="ru-RU" dirty="0">
                <a:latin typeface="Times New Roman" panose="02020603050405020304" pitchFamily="18" charset="0"/>
                <a:cs typeface="Times New Roman" panose="02020603050405020304" pitchFamily="18" charset="0"/>
              </a:rPr>
              <a:t>.</a:t>
            </a:r>
          </a:p>
          <a:p>
            <a:r>
              <a:rPr lang="ru-RU" dirty="0">
                <a:latin typeface="Times New Roman" panose="02020603050405020304" pitchFamily="18" charset="0"/>
                <a:cs typeface="Times New Roman" panose="02020603050405020304" pitchFamily="18" charset="0"/>
              </a:rPr>
              <a:t>Из анамнеза болезни известно, что р</a:t>
            </a:r>
            <a:r>
              <a:rPr lang="ru-KZ" dirty="0" err="1">
                <a:latin typeface="Times New Roman" panose="02020603050405020304" pitchFamily="18" charset="0"/>
                <a:cs typeface="Times New Roman" panose="02020603050405020304" pitchFamily="18" charset="0"/>
              </a:rPr>
              <a:t>ебенок</a:t>
            </a:r>
            <a:r>
              <a:rPr lang="ru-KZ" dirty="0">
                <a:latin typeface="Times New Roman" panose="02020603050405020304" pitchFamily="18" charset="0"/>
                <a:cs typeface="Times New Roman" panose="02020603050405020304" pitchFamily="18" charset="0"/>
              </a:rPr>
              <a:t> заболел остро с 25.03.22г.,  начало</a:t>
            </a:r>
            <a:r>
              <a:rPr lang="ru-RU" dirty="0">
                <a:latin typeface="Times New Roman" panose="02020603050405020304" pitchFamily="18" charset="0"/>
                <a:cs typeface="Times New Roman" panose="02020603050405020304" pitchFamily="18" charset="0"/>
              </a:rPr>
              <a:t> внезапное, </a:t>
            </a:r>
            <a:r>
              <a:rPr lang="ru-KZ" dirty="0">
                <a:latin typeface="Times New Roman" panose="02020603050405020304" pitchFamily="18" charset="0"/>
                <a:cs typeface="Times New Roman" panose="02020603050405020304" pitchFamily="18" charset="0"/>
              </a:rPr>
              <a:t>с общей  слабости, болей в горле, повторной рвоты до 2</a:t>
            </a:r>
            <a:r>
              <a:rPr lang="ru-RU" dirty="0">
                <a:latin typeface="Times New Roman" panose="02020603050405020304" pitchFamily="18" charset="0"/>
                <a:cs typeface="Times New Roman" panose="02020603050405020304" pitchFamily="18" charset="0"/>
              </a:rPr>
              <a:t> </a:t>
            </a:r>
            <a:r>
              <a:rPr lang="ru-KZ" dirty="0">
                <a:latin typeface="Times New Roman" panose="02020603050405020304" pitchFamily="18" charset="0"/>
                <a:cs typeface="Times New Roman" panose="02020603050405020304" pitchFamily="18" charset="0"/>
              </a:rPr>
              <a:t>раз, повышения температуры тела до 38,5</a:t>
            </a:r>
            <a:r>
              <a:rPr lang="ru-RU" dirty="0">
                <a:latin typeface="Times New Roman" panose="02020603050405020304" pitchFamily="18" charset="0"/>
                <a:cs typeface="Times New Roman" panose="02020603050405020304" pitchFamily="18" charset="0"/>
              </a:rPr>
              <a:t> </a:t>
            </a:r>
            <a:r>
              <a:rPr lang="ru-KZ" dirty="0">
                <a:latin typeface="Times New Roman" panose="02020603050405020304" pitchFamily="18" charset="0"/>
                <a:cs typeface="Times New Roman" panose="02020603050405020304" pitchFamily="18" charset="0"/>
              </a:rPr>
              <a:t>С. </a:t>
            </a:r>
            <a:r>
              <a:rPr lang="ru-RU" dirty="0">
                <a:latin typeface="Times New Roman" panose="02020603050405020304" pitchFamily="18" charset="0"/>
                <a:cs typeface="Times New Roman" panose="02020603050405020304" pitchFamily="18" charset="0"/>
              </a:rPr>
              <a:t>Обратились в поликлинику, даны рекомендации полоскать горло</a:t>
            </a:r>
            <a:r>
              <a:rPr lang="ru-KZ" dirty="0">
                <a:latin typeface="Times New Roman" panose="02020603050405020304" pitchFamily="18" charset="0"/>
                <a:cs typeface="Times New Roman" panose="02020603050405020304" pitchFamily="18" charset="0"/>
              </a:rPr>
              <a:t>. </a:t>
            </a:r>
            <a:endParaRPr lang="ru-RU" dirty="0">
              <a:latin typeface="Times New Roman" panose="02020603050405020304" pitchFamily="18" charset="0"/>
              <a:cs typeface="Times New Roman" panose="02020603050405020304" pitchFamily="18" charset="0"/>
            </a:endParaRPr>
          </a:p>
          <a:p>
            <a:r>
              <a:rPr lang="ru-KZ" dirty="0">
                <a:latin typeface="Times New Roman" panose="02020603050405020304" pitchFamily="18" charset="0"/>
                <a:cs typeface="Times New Roman" panose="02020603050405020304" pitchFamily="18" charset="0"/>
              </a:rPr>
              <a:t>Отмечалось некоторое кратковременное улучшение состояния. С 01.04.22г. (на 8 день болезни) повторное повышение температуры тела до 37,0-38,0</a:t>
            </a:r>
            <a:r>
              <a:rPr lang="ru-RU" dirty="0">
                <a:latin typeface="Times New Roman" panose="02020603050405020304" pitchFamily="18" charset="0"/>
                <a:cs typeface="Times New Roman" panose="02020603050405020304" pitchFamily="18" charset="0"/>
              </a:rPr>
              <a:t> </a:t>
            </a:r>
            <a:r>
              <a:rPr lang="ru-KZ" dirty="0">
                <a:latin typeface="Times New Roman" panose="02020603050405020304" pitchFamily="18" charset="0"/>
                <a:cs typeface="Times New Roman" panose="02020603050405020304" pitchFamily="18" charset="0"/>
              </a:rPr>
              <a:t>С, снижение аппетита, слабость</a:t>
            </a:r>
            <a:r>
              <a:rPr lang="ru-RU" dirty="0">
                <a:latin typeface="Times New Roman" panose="02020603050405020304" pitchFamily="18" charset="0"/>
                <a:cs typeface="Times New Roman" panose="02020603050405020304" pitchFamily="18" charset="0"/>
              </a:rPr>
              <a:t>.</a:t>
            </a:r>
            <a:r>
              <a:rPr lang="ru-KZ"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Принимали лечение в частной клинике – цефтриаксон, инфузионная терапия. </a:t>
            </a:r>
            <a:r>
              <a:rPr lang="ru-KZ" dirty="0">
                <a:latin typeface="Times New Roman" panose="02020603050405020304" pitchFamily="18" charset="0"/>
                <a:cs typeface="Times New Roman" panose="02020603050405020304" pitchFamily="18" charset="0"/>
              </a:rPr>
              <a:t>01.04.22 </a:t>
            </a:r>
            <a:r>
              <a:rPr lang="ru-RU" dirty="0">
                <a:latin typeface="Times New Roman" panose="02020603050405020304" pitchFamily="18" charset="0"/>
                <a:cs typeface="Times New Roman" panose="02020603050405020304" pitchFamily="18" charset="0"/>
              </a:rPr>
              <a:t>рентген </a:t>
            </a:r>
            <a:r>
              <a:rPr lang="ru-KZ" dirty="0">
                <a:latin typeface="Times New Roman" panose="02020603050405020304" pitchFamily="18" charset="0"/>
                <a:cs typeface="Times New Roman" panose="02020603050405020304" pitchFamily="18" charset="0"/>
              </a:rPr>
              <a:t>ОГК</a:t>
            </a:r>
            <a:r>
              <a:rPr lang="ru-RU" dirty="0">
                <a:latin typeface="Times New Roman" panose="02020603050405020304" pitchFamily="18" charset="0"/>
                <a:cs typeface="Times New Roman" panose="02020603050405020304" pitchFamily="18" charset="0"/>
              </a:rPr>
              <a:t> </a:t>
            </a:r>
            <a:r>
              <a:rPr lang="ru-KZ"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б</a:t>
            </a:r>
            <a:r>
              <a:rPr lang="ru-KZ" dirty="0" err="1">
                <a:latin typeface="Times New Roman" panose="02020603050405020304" pitchFamily="18" charset="0"/>
                <a:cs typeface="Times New Roman" panose="02020603050405020304" pitchFamily="18" charset="0"/>
              </a:rPr>
              <a:t>ронхитические</a:t>
            </a:r>
            <a:r>
              <a:rPr lang="ru-KZ" dirty="0">
                <a:latin typeface="Times New Roman" panose="02020603050405020304" pitchFamily="18" charset="0"/>
                <a:cs typeface="Times New Roman" panose="02020603050405020304" pitchFamily="18" charset="0"/>
              </a:rPr>
              <a:t> изменения, ОАК от  03.04.22- лейкоцитоз до 17,8, </a:t>
            </a:r>
            <a:r>
              <a:rPr lang="ru-KZ" dirty="0" err="1">
                <a:latin typeface="Times New Roman" panose="02020603050405020304" pitchFamily="18" charset="0"/>
                <a:cs typeface="Times New Roman" panose="02020603050405020304" pitchFamily="18" charset="0"/>
              </a:rPr>
              <a:t>нейтрофилез</a:t>
            </a:r>
            <a:r>
              <a:rPr lang="ru-KZ" dirty="0">
                <a:latin typeface="Times New Roman" panose="02020603050405020304" pitchFamily="18" charset="0"/>
                <a:cs typeface="Times New Roman" panose="02020603050405020304" pitchFamily="18" charset="0"/>
              </a:rPr>
              <a:t> до 80%</a:t>
            </a:r>
            <a:r>
              <a:rPr lang="ru-RU" dirty="0">
                <a:latin typeface="Times New Roman" panose="02020603050405020304" pitchFamily="18" charset="0"/>
                <a:cs typeface="Times New Roman" panose="02020603050405020304" pitchFamily="18" charset="0"/>
              </a:rPr>
              <a:t>.</a:t>
            </a:r>
            <a:endParaRPr lang="ru-KZ"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69305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A83392F-82C6-D74A-842E-E8902A783E6E}"/>
              </a:ext>
            </a:extLst>
          </p:cNvPr>
          <p:cNvSpPr>
            <a:spLocks noGrp="1"/>
          </p:cNvSpPr>
          <p:nvPr>
            <p:ph type="title"/>
          </p:nvPr>
        </p:nvSpPr>
        <p:spPr/>
        <p:txBody>
          <a:bodyPr/>
          <a:lstStyle/>
          <a:p>
            <a:r>
              <a:rPr lang="ru-RU" dirty="0"/>
              <a:t>катамнез</a:t>
            </a:r>
            <a:endParaRPr lang="ru-KZ" dirty="0"/>
          </a:p>
        </p:txBody>
      </p:sp>
      <p:sp>
        <p:nvSpPr>
          <p:cNvPr id="3" name="Объект 2">
            <a:extLst>
              <a:ext uri="{FF2B5EF4-FFF2-40B4-BE49-F238E27FC236}">
                <a16:creationId xmlns:a16="http://schemas.microsoft.com/office/drawing/2014/main" id="{9E95F3FF-B7B0-C5EB-0BE7-10B95F04C09A}"/>
              </a:ext>
            </a:extLst>
          </p:cNvPr>
          <p:cNvSpPr>
            <a:spLocks noGrp="1"/>
          </p:cNvSpPr>
          <p:nvPr>
            <p:ph idx="1"/>
          </p:nvPr>
        </p:nvSpPr>
        <p:spPr/>
        <p:txBody>
          <a:bodyPr/>
          <a:lstStyle/>
          <a:p>
            <a:r>
              <a:rPr lang="ru-RU" sz="2000" dirty="0">
                <a:solidFill>
                  <a:srgbClr val="000000"/>
                </a:solidFill>
                <a:latin typeface="Times New Roman" panose="02020603050405020304" pitchFamily="18" charset="0"/>
              </a:rPr>
              <a:t>Через 3 месяца после выписки из стационара неврологические нарушения, со слов родственников, полностью купированы.</a:t>
            </a:r>
          </a:p>
          <a:p>
            <a:r>
              <a:rPr lang="ru-RU" sz="2000" dirty="0">
                <a:solidFill>
                  <a:srgbClr val="000000"/>
                </a:solidFill>
                <a:latin typeface="Times New Roman" panose="02020603050405020304" pitchFamily="18" charset="0"/>
              </a:rPr>
              <a:t>Наблюдается увеличение массы тела </a:t>
            </a:r>
            <a:br>
              <a:rPr lang="ru-RU" sz="2000" dirty="0">
                <a:solidFill>
                  <a:srgbClr val="000000"/>
                </a:solidFill>
                <a:latin typeface="Times New Roman" panose="02020603050405020304" pitchFamily="18" charset="0"/>
              </a:rPr>
            </a:br>
            <a:r>
              <a:rPr lang="ru-RU" sz="2000" dirty="0">
                <a:solidFill>
                  <a:srgbClr val="000000"/>
                </a:solidFill>
                <a:latin typeface="Times New Roman" panose="02020603050405020304" pitchFamily="18" charset="0"/>
              </a:rPr>
              <a:t>(ожирение).</a:t>
            </a:r>
            <a:endParaRPr lang="ru-KZ" sz="20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26406513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24D18C3-BFCD-76E8-2633-19B465F53D92}"/>
              </a:ext>
            </a:extLst>
          </p:cNvPr>
          <p:cNvSpPr>
            <a:spLocks noGrp="1"/>
          </p:cNvSpPr>
          <p:nvPr>
            <p:ph type="title"/>
          </p:nvPr>
        </p:nvSpPr>
        <p:spPr/>
        <p:txBody>
          <a:bodyPr/>
          <a:lstStyle/>
          <a:p>
            <a:r>
              <a:rPr lang="ru-RU" dirty="0"/>
              <a:t>Анамнез заболевания</a:t>
            </a:r>
            <a:endParaRPr lang="ru-KZ" dirty="0"/>
          </a:p>
        </p:txBody>
      </p:sp>
      <p:sp>
        <p:nvSpPr>
          <p:cNvPr id="3" name="Объект 2">
            <a:extLst>
              <a:ext uri="{FF2B5EF4-FFF2-40B4-BE49-F238E27FC236}">
                <a16:creationId xmlns:a16="http://schemas.microsoft.com/office/drawing/2014/main" id="{5F11EE8D-5003-E34D-2A58-5ED6B04AF3DB}"/>
              </a:ext>
            </a:extLst>
          </p:cNvPr>
          <p:cNvSpPr>
            <a:spLocks noGrp="1"/>
          </p:cNvSpPr>
          <p:nvPr>
            <p:ph idx="1"/>
          </p:nvPr>
        </p:nvSpPr>
        <p:spPr>
          <a:xfrm>
            <a:off x="459658" y="1781605"/>
            <a:ext cx="10820400" cy="4024125"/>
          </a:xfrm>
        </p:spPr>
        <p:txBody>
          <a:bodyPr>
            <a:normAutofit/>
          </a:bodyPr>
          <a:lstStyle/>
          <a:p>
            <a:pPr algn="just">
              <a:lnSpc>
                <a:spcPct val="107000"/>
              </a:lnSpc>
              <a:spcAft>
                <a:spcPts val="800"/>
              </a:spcAft>
            </a:pPr>
            <a:r>
              <a:rPr lang="ru-RU" dirty="0">
                <a:latin typeface="Times New Roman" panose="02020603050405020304" pitchFamily="18" charset="0"/>
                <a:cs typeface="Times New Roman" panose="02020603050405020304" pitchFamily="18" charset="0"/>
              </a:rPr>
              <a:t>С</a:t>
            </a:r>
            <a:r>
              <a:rPr lang="ru-KZ" dirty="0">
                <a:latin typeface="Times New Roman" panose="02020603050405020304" pitchFamily="18" charset="0"/>
                <a:cs typeface="Times New Roman" panose="02020603050405020304" pitchFamily="18" charset="0"/>
              </a:rPr>
              <a:t> 04.04.22г., ребенок перестал ходить, не сидит, постоянно беспокойство, боли в области мочевого пузыря, появилась сонливость, подергивания рук, периодически бегающий не фиксированный взгляд, частая зевота. </a:t>
            </a:r>
            <a:r>
              <a:rPr lang="ru-RU" dirty="0">
                <a:latin typeface="Times New Roman" panose="02020603050405020304" pitchFamily="18" charset="0"/>
                <a:cs typeface="Times New Roman" panose="02020603050405020304" pitchFamily="18" charset="0"/>
              </a:rPr>
              <a:t>О</a:t>
            </a:r>
            <a:r>
              <a:rPr lang="ru-KZ" dirty="0">
                <a:latin typeface="Times New Roman" panose="02020603050405020304" pitchFamily="18" charset="0"/>
                <a:cs typeface="Times New Roman" panose="02020603050405020304" pitchFamily="18" charset="0"/>
              </a:rPr>
              <a:t>т 04.04.22- лейкоцитоз увеличился до 23, глюкоза в крови 6,4 ммоль/л, 04.04.22г.  осмотрены хирургом  и даны  дополнительные рекомендации</a:t>
            </a:r>
            <a:r>
              <a:rPr lang="ru-RU" dirty="0">
                <a:latin typeface="Times New Roman" panose="02020603050405020304" pitchFamily="18" charset="0"/>
                <a:cs typeface="Times New Roman" panose="02020603050405020304" pitchFamily="18" charset="0"/>
              </a:rPr>
              <a:t> </a:t>
            </a:r>
            <a:r>
              <a:rPr lang="ru-KZ" dirty="0">
                <a:latin typeface="Times New Roman" panose="02020603050405020304" pitchFamily="18" charset="0"/>
                <a:cs typeface="Times New Roman" panose="02020603050405020304" pitchFamily="18" charset="0"/>
              </a:rPr>
              <a:t>- форлакс.  </a:t>
            </a:r>
            <a:endParaRPr lang="ru-RU" dirty="0">
              <a:latin typeface="Times New Roman" panose="02020603050405020304" pitchFamily="18" charset="0"/>
              <a:cs typeface="Times New Roman" panose="02020603050405020304" pitchFamily="18" charset="0"/>
            </a:endParaRPr>
          </a:p>
          <a:p>
            <a:pPr algn="just">
              <a:lnSpc>
                <a:spcPct val="107000"/>
              </a:lnSpc>
              <a:spcAft>
                <a:spcPts val="800"/>
              </a:spcAft>
            </a:pPr>
            <a:r>
              <a:rPr lang="ru-KZ" dirty="0">
                <a:latin typeface="Times New Roman" panose="02020603050405020304" pitchFamily="18" charset="0"/>
                <a:cs typeface="Times New Roman" panose="02020603050405020304" pitchFamily="18" charset="0"/>
              </a:rPr>
              <a:t>Обратились в МГДБ №2, где осматривались педиатром, хирургом, в течение дня проводились обследования:  УЗИ  почек и мочевого пузыря, ОАМ (не могли получить мочу, так как у ребенка были на тот момент тазовые нарушения), очистительная клизма, выставлен диагноз: Острая задержка мочи. После проведенных обследований, перенаправлен в МГДБ №3, ребенок госпитализирован в ОАРИТ.</a:t>
            </a:r>
          </a:p>
          <a:p>
            <a:pPr marL="0" indent="0">
              <a:buNone/>
            </a:pPr>
            <a:endParaRPr lang="ru-KZ" dirty="0"/>
          </a:p>
        </p:txBody>
      </p:sp>
    </p:spTree>
    <p:extLst>
      <p:ext uri="{BB962C8B-B14F-4D97-AF65-F5344CB8AC3E}">
        <p14:creationId xmlns:p14="http://schemas.microsoft.com/office/powerpoint/2010/main" val="35931012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2B20ADD-B1ED-C099-4160-2DFAF753ABB7}"/>
              </a:ext>
            </a:extLst>
          </p:cNvPr>
          <p:cNvSpPr>
            <a:spLocks noGrp="1"/>
          </p:cNvSpPr>
          <p:nvPr>
            <p:ph type="title"/>
          </p:nvPr>
        </p:nvSpPr>
        <p:spPr/>
        <p:txBody>
          <a:bodyPr/>
          <a:lstStyle/>
          <a:p>
            <a:r>
              <a:rPr lang="ru-RU" dirty="0"/>
              <a:t>Анамнез жизни</a:t>
            </a:r>
            <a:endParaRPr lang="ru-KZ" dirty="0"/>
          </a:p>
        </p:txBody>
      </p:sp>
      <p:sp>
        <p:nvSpPr>
          <p:cNvPr id="3" name="Объект 2">
            <a:extLst>
              <a:ext uri="{FF2B5EF4-FFF2-40B4-BE49-F238E27FC236}">
                <a16:creationId xmlns:a16="http://schemas.microsoft.com/office/drawing/2014/main" id="{9D4FF7CA-4D49-8D73-9E74-591A37233CBD}"/>
              </a:ext>
            </a:extLst>
          </p:cNvPr>
          <p:cNvSpPr>
            <a:spLocks noGrp="1"/>
          </p:cNvSpPr>
          <p:nvPr>
            <p:ph idx="1"/>
          </p:nvPr>
        </p:nvSpPr>
        <p:spPr/>
        <p:txBody>
          <a:bodyPr/>
          <a:lstStyle/>
          <a:p>
            <a:pPr>
              <a:lnSpc>
                <a:spcPct val="107000"/>
              </a:lnSpc>
              <a:spcBef>
                <a:spcPts val="1000"/>
              </a:spcBef>
            </a:pPr>
            <a:r>
              <a:rPr lang="ru-KZ" dirty="0">
                <a:latin typeface="Times New Roman" panose="02020603050405020304" pitchFamily="18" charset="0"/>
                <a:cs typeface="Times New Roman" panose="02020603050405020304" pitchFamily="18" charset="0"/>
              </a:rPr>
              <a:t>Растет и развивается  соответственно возрасту. На Д-учете не состоит. Туберкулез, ВГ, ВИЧ, кож вен заболевания  в семье отрицают. Социально-бытовые условия удовлетворительные. Наследственность не отягощена. Профилактические прививки все в календарный срок по схеме. Операция, травма: не было. Перенесенные заболевания: ОРВИ, о. тонзиллит. </a:t>
            </a:r>
          </a:p>
          <a:p>
            <a:r>
              <a:rPr lang="ru-KZ" dirty="0">
                <a:latin typeface="Times New Roman" panose="02020603050405020304" pitchFamily="18" charset="0"/>
                <a:cs typeface="Times New Roman" panose="02020603050405020304" pitchFamily="18" charset="0"/>
              </a:rPr>
              <a:t>Аллергологический</a:t>
            </a:r>
            <a:r>
              <a:rPr lang="ru-RU" dirty="0">
                <a:latin typeface="Times New Roman" panose="02020603050405020304" pitchFamily="18" charset="0"/>
                <a:cs typeface="Times New Roman" panose="02020603050405020304" pitchFamily="18" charset="0"/>
              </a:rPr>
              <a:t> анамнез без особенностей.</a:t>
            </a:r>
          </a:p>
          <a:p>
            <a:r>
              <a:rPr lang="ru-RU" dirty="0">
                <a:latin typeface="Times New Roman" panose="02020603050405020304" pitchFamily="18" charset="0"/>
                <a:cs typeface="Times New Roman" panose="02020603050405020304" pitchFamily="18" charset="0"/>
              </a:rPr>
              <a:t>Эпидемиологический анамнез – контакт с больными инфекционными заболеваниями отрицают.</a:t>
            </a:r>
            <a:endParaRPr lang="ru-KZ"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51733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2A0C826-D594-536B-90DC-92212031B8F0}"/>
              </a:ext>
            </a:extLst>
          </p:cNvPr>
          <p:cNvSpPr>
            <a:spLocks noGrp="1"/>
          </p:cNvSpPr>
          <p:nvPr>
            <p:ph type="title"/>
          </p:nvPr>
        </p:nvSpPr>
        <p:spPr/>
        <p:txBody>
          <a:bodyPr/>
          <a:lstStyle/>
          <a:p>
            <a:r>
              <a:rPr lang="ru-RU" dirty="0"/>
              <a:t>Объективный статус</a:t>
            </a:r>
            <a:endParaRPr lang="ru-KZ" dirty="0"/>
          </a:p>
        </p:txBody>
      </p:sp>
      <p:sp>
        <p:nvSpPr>
          <p:cNvPr id="3" name="Объект 2">
            <a:extLst>
              <a:ext uri="{FF2B5EF4-FFF2-40B4-BE49-F238E27FC236}">
                <a16:creationId xmlns:a16="http://schemas.microsoft.com/office/drawing/2014/main" id="{142B34F7-A8C4-BB0E-EFC3-9EA02C16CCA0}"/>
              </a:ext>
            </a:extLst>
          </p:cNvPr>
          <p:cNvSpPr>
            <a:spLocks noGrp="1"/>
          </p:cNvSpPr>
          <p:nvPr>
            <p:ph idx="1"/>
          </p:nvPr>
        </p:nvSpPr>
        <p:spPr/>
        <p:txBody>
          <a:bodyPr/>
          <a:lstStyle/>
          <a:p>
            <a:pPr>
              <a:lnSpc>
                <a:spcPct val="107000"/>
              </a:lnSpc>
            </a:pPr>
            <a:r>
              <a:rPr lang="ru-KZ" sz="1800" dirty="0">
                <a:effectLst/>
                <a:latin typeface="Times New Roman" panose="02020603050405020304" pitchFamily="18" charset="0"/>
                <a:ea typeface="Times New Roman" panose="02020603050405020304" pitchFamily="18" charset="0"/>
                <a:cs typeface="Times New Roman" panose="02020603050405020304" pitchFamily="18" charset="0"/>
              </a:rPr>
              <a:t>ЧСС 110</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 уд/мин,</a:t>
            </a:r>
            <a:r>
              <a:rPr lang="ru-KZ" sz="1800" dirty="0">
                <a:effectLst/>
                <a:latin typeface="Times New Roman" panose="02020603050405020304" pitchFamily="18" charset="0"/>
                <a:ea typeface="Times New Roman" panose="02020603050405020304" pitchFamily="18" charset="0"/>
                <a:cs typeface="Times New Roman" panose="02020603050405020304" pitchFamily="18" charset="0"/>
              </a:rPr>
              <a:t> ЧД 22</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/мин,</a:t>
            </a:r>
            <a:r>
              <a:rPr lang="ru-KZ" sz="1800" dirty="0">
                <a:effectLst/>
                <a:latin typeface="Times New Roman" panose="02020603050405020304" pitchFamily="18" charset="0"/>
                <a:ea typeface="Times New Roman" panose="02020603050405020304" pitchFamily="18" charset="0"/>
                <a:cs typeface="Times New Roman" panose="02020603050405020304" pitchFamily="18" charset="0"/>
              </a:rPr>
              <a:t> АД 110/60</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 мм </a:t>
            </a:r>
            <a:r>
              <a:rPr lang="ru-RU" sz="1800" dirty="0" err="1">
                <a:effectLst/>
                <a:latin typeface="Times New Roman" panose="02020603050405020304" pitchFamily="18" charset="0"/>
                <a:ea typeface="Times New Roman" panose="02020603050405020304" pitchFamily="18" charset="0"/>
                <a:cs typeface="Times New Roman" panose="02020603050405020304" pitchFamily="18" charset="0"/>
              </a:rPr>
              <a:t>рт.ст</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ru-RU" sz="1800" dirty="0">
                <a:latin typeface="Times New Roman" panose="02020603050405020304" pitchFamily="18" charset="0"/>
                <a:ea typeface="Times New Roman" panose="02020603050405020304" pitchFamily="18" charset="0"/>
                <a:cs typeface="Times New Roman" panose="02020603050405020304" pitchFamily="18" charset="0"/>
              </a:rPr>
              <a:t> с</a:t>
            </a:r>
            <a:r>
              <a:rPr lang="ru-KZ" sz="1800" dirty="0" err="1">
                <a:effectLst/>
                <a:latin typeface="Times New Roman" panose="02020603050405020304" pitchFamily="18" charset="0"/>
                <a:ea typeface="Times New Roman" panose="02020603050405020304" pitchFamily="18" charset="0"/>
                <a:cs typeface="Times New Roman" panose="02020603050405020304" pitchFamily="18" charset="0"/>
              </a:rPr>
              <a:t>атурация</a:t>
            </a:r>
            <a:r>
              <a:rPr lang="ru-KZ" sz="1800" dirty="0">
                <a:effectLst/>
                <a:latin typeface="Times New Roman" panose="02020603050405020304" pitchFamily="18" charset="0"/>
                <a:ea typeface="Times New Roman" panose="02020603050405020304" pitchFamily="18" charset="0"/>
                <a:cs typeface="Times New Roman" panose="02020603050405020304" pitchFamily="18" charset="0"/>
              </a:rPr>
              <a:t> 98%</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ru-RU" sz="1800" dirty="0">
                <a:latin typeface="Times New Roman" panose="02020603050405020304" pitchFamily="18" charset="0"/>
                <a:ea typeface="Times New Roman" panose="02020603050405020304" pitchFamily="18" charset="0"/>
                <a:cs typeface="Times New Roman" panose="02020603050405020304" pitchFamily="18" charset="0"/>
              </a:rPr>
              <a:t> </a:t>
            </a:r>
            <a:r>
              <a:rPr lang="ru-KZ" sz="1800" dirty="0">
                <a:effectLst/>
                <a:latin typeface="Times New Roman" panose="02020603050405020304" pitchFamily="18" charset="0"/>
                <a:ea typeface="Times New Roman" panose="02020603050405020304" pitchFamily="18" charset="0"/>
                <a:cs typeface="Times New Roman" panose="02020603050405020304" pitchFamily="18" charset="0"/>
              </a:rPr>
              <a:t>Т - 37,5С </a:t>
            </a:r>
            <a:br>
              <a:rPr lang="ru-KZ" sz="1800" dirty="0">
                <a:effectLst/>
                <a:latin typeface="Times New Roman" panose="02020603050405020304" pitchFamily="18" charset="0"/>
                <a:ea typeface="Times New Roman" panose="02020603050405020304" pitchFamily="18" charset="0"/>
                <a:cs typeface="Times New Roman" panose="02020603050405020304" pitchFamily="18" charset="0"/>
              </a:rPr>
            </a:br>
            <a:endParaRPr lang="ru-RU"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pPr>
            <a:r>
              <a:rPr lang="ru-KZ"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Общее состояние ребенка   при поступлении тяжелое за счет неврологической симптоматики,  интоксикации. В  ясном сознании,  но поведение нарушено,  девочка истеричная,   громко кричит, плачет, просится к матери. Контакт затруднен, очень  негативная.   Сопротивляется осмотру. Лежит на кушетке, посадить и поставить ребенка невозможно, отмечается тремор конечностей, ригидность мышц затылка,  невозможность согнуть ноги в коленях и проверить менингеальные знаки.  Жалуется на головную боль, светобоязни нет. Глазные щели симметричные,  зрачки равновеликие,  реакция на свет сохранена. </a:t>
            </a:r>
            <a:endParaRPr lang="ru-KZ"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375"/>
              </a:spcAft>
            </a:pPr>
            <a:endParaRPr lang="ru-KZ" sz="1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826443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0113F90-574C-86D8-F20A-597C6A09FAD0}"/>
              </a:ext>
            </a:extLst>
          </p:cNvPr>
          <p:cNvSpPr>
            <a:spLocks noGrp="1"/>
          </p:cNvSpPr>
          <p:nvPr>
            <p:ph type="title"/>
          </p:nvPr>
        </p:nvSpPr>
        <p:spPr/>
        <p:txBody>
          <a:bodyPr/>
          <a:lstStyle/>
          <a:p>
            <a:r>
              <a:rPr lang="ru-RU" dirty="0"/>
              <a:t>Объективный статус</a:t>
            </a:r>
            <a:endParaRPr lang="ru-KZ" dirty="0"/>
          </a:p>
        </p:txBody>
      </p:sp>
      <p:sp>
        <p:nvSpPr>
          <p:cNvPr id="3" name="Объект 2">
            <a:extLst>
              <a:ext uri="{FF2B5EF4-FFF2-40B4-BE49-F238E27FC236}">
                <a16:creationId xmlns:a16="http://schemas.microsoft.com/office/drawing/2014/main" id="{61EBCE87-7F38-0DDE-F8E0-7B50009AD361}"/>
              </a:ext>
            </a:extLst>
          </p:cNvPr>
          <p:cNvSpPr>
            <a:spLocks noGrp="1"/>
          </p:cNvSpPr>
          <p:nvPr>
            <p:ph idx="1"/>
          </p:nvPr>
        </p:nvSpPr>
        <p:spPr/>
        <p:txBody>
          <a:bodyPr/>
          <a:lstStyle/>
          <a:p>
            <a:r>
              <a:rPr lang="ru-KZ"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Температура тела на момент осмотра  </a:t>
            </a: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субфебрильная</a:t>
            </a:r>
            <a:r>
              <a:rPr lang="ru-KZ"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Правильного телосложения,  нормального  питания. Тургор тканей сохранен.  Подкожно-жировой слой развит  нормально,   распределен равномерно. Кожные покровы  обычной окраски,  чистые,  теплые  на ощупь.  Конечности теплые на ощупь. Нарушения микроциркуляции нет.  Зев - чистый, миндалины не увеличены, налета нет. Дыхание через нос свободное. Дыхание самостоятельное, ровное, бесшумное. </a:t>
            </a:r>
            <a:endPar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r>
              <a:rPr lang="ru-KZ"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Сатурация без кислорода 99 %.  Аускультативно  в  легких дыхание  жесткое,  хрипов нет. Тоны сердца  приглушены,  ритмичные. Периферический пульс нормального  наполнения.   Живот мягкий безболезненный, пальпации доступен. Перистальтика кишечника  умеренная.  Печень  по краю  реберной дуги, селезенка не пальпируется.  Стула  не  было в течение 3 суток.  Не могла самостоятельно помочиться, в условиях </a:t>
            </a: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МГДБ</a:t>
            </a:r>
            <a:r>
              <a:rPr lang="ru-KZ"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№2 был установлен мочевой катетер,  </a:t>
            </a: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моча светлая, в достаточном количестве</a:t>
            </a:r>
            <a:r>
              <a:rPr lang="ru-KZ"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KZ"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ru-KZ" dirty="0"/>
          </a:p>
        </p:txBody>
      </p:sp>
    </p:spTree>
    <p:extLst>
      <p:ext uri="{BB962C8B-B14F-4D97-AF65-F5344CB8AC3E}">
        <p14:creationId xmlns:p14="http://schemas.microsoft.com/office/powerpoint/2010/main" val="3348719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2DD17C2-F1E5-4095-7F1F-413A682E139A}"/>
              </a:ext>
            </a:extLst>
          </p:cNvPr>
          <p:cNvSpPr>
            <a:spLocks noGrp="1"/>
          </p:cNvSpPr>
          <p:nvPr>
            <p:ph type="title"/>
          </p:nvPr>
        </p:nvSpPr>
        <p:spPr/>
        <p:txBody>
          <a:bodyPr/>
          <a:lstStyle/>
          <a:p>
            <a:r>
              <a:rPr lang="ru-RU" dirty="0" err="1"/>
              <a:t>нейростатус</a:t>
            </a:r>
            <a:endParaRPr lang="ru-KZ" dirty="0"/>
          </a:p>
        </p:txBody>
      </p:sp>
      <p:sp>
        <p:nvSpPr>
          <p:cNvPr id="3" name="Объект 2">
            <a:extLst>
              <a:ext uri="{FF2B5EF4-FFF2-40B4-BE49-F238E27FC236}">
                <a16:creationId xmlns:a16="http://schemas.microsoft.com/office/drawing/2014/main" id="{8689E600-CB8D-36F2-472E-83985268A201}"/>
              </a:ext>
            </a:extLst>
          </p:cNvPr>
          <p:cNvSpPr>
            <a:spLocks noGrp="1"/>
          </p:cNvSpPr>
          <p:nvPr>
            <p:ph idx="1"/>
          </p:nvPr>
        </p:nvSpPr>
        <p:spPr/>
        <p:txBody>
          <a:bodyPr/>
          <a:lstStyle/>
          <a:p>
            <a:r>
              <a:rPr lang="ru-RU" b="0" i="0" dirty="0">
                <a:solidFill>
                  <a:srgbClr val="000000"/>
                </a:solidFill>
                <a:effectLst/>
                <a:latin typeface="Times New Roman" panose="02020603050405020304" pitchFamily="18" charset="0"/>
              </a:rPr>
              <a:t>Жалобы на нарушение сознания, беспокойство. Во время осмотра открывает глаза на прикосновение, быстро истощается. Пытается вступить в контакт. Речь без нарушения, простые предложения составляет, просит воды. ЧМН: расходящиеся косоглазие, глотание не нарушено. Мышечный тонус умеренно повышен. Сила снижена. Клонус стоп. Движение активное в конечностях ограничено. Сухожильные рефлексы высокие. Патологические стопные знаки сомнительные.</a:t>
            </a:r>
          </a:p>
          <a:p>
            <a:r>
              <a:rPr lang="ru-RU" dirty="0">
                <a:solidFill>
                  <a:srgbClr val="000000"/>
                </a:solidFill>
                <a:latin typeface="Times New Roman" panose="02020603050405020304" pitchFamily="18" charset="0"/>
              </a:rPr>
              <a:t>В динамике отмечаются зрительные галлюцинации.</a:t>
            </a:r>
            <a:endParaRPr lang="ru-KZ" dirty="0"/>
          </a:p>
        </p:txBody>
      </p:sp>
    </p:spTree>
    <p:extLst>
      <p:ext uri="{BB962C8B-B14F-4D97-AF65-F5344CB8AC3E}">
        <p14:creationId xmlns:p14="http://schemas.microsoft.com/office/powerpoint/2010/main" val="1752623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3D6DE9C-803C-A88E-D82A-94488C00ED8B}"/>
              </a:ext>
            </a:extLst>
          </p:cNvPr>
          <p:cNvSpPr>
            <a:spLocks noGrp="1"/>
          </p:cNvSpPr>
          <p:nvPr>
            <p:ph type="title"/>
          </p:nvPr>
        </p:nvSpPr>
        <p:spPr/>
        <p:txBody>
          <a:bodyPr/>
          <a:lstStyle/>
          <a:p>
            <a:r>
              <a:rPr lang="ru-RU" dirty="0"/>
              <a:t>Лабораторные данные</a:t>
            </a:r>
            <a:endParaRPr lang="ru-KZ" dirty="0"/>
          </a:p>
        </p:txBody>
      </p:sp>
      <p:sp>
        <p:nvSpPr>
          <p:cNvPr id="3" name="Объект 2">
            <a:extLst>
              <a:ext uri="{FF2B5EF4-FFF2-40B4-BE49-F238E27FC236}">
                <a16:creationId xmlns:a16="http://schemas.microsoft.com/office/drawing/2014/main" id="{5854E1A3-9BAC-D726-E3EA-7D0351E7F1B4}"/>
              </a:ext>
            </a:extLst>
          </p:cNvPr>
          <p:cNvSpPr>
            <a:spLocks noGrp="1"/>
          </p:cNvSpPr>
          <p:nvPr>
            <p:ph idx="1"/>
          </p:nvPr>
        </p:nvSpPr>
        <p:spPr/>
        <p:txBody>
          <a:bodyPr/>
          <a:lstStyle/>
          <a:p>
            <a:pPr marL="0" indent="0">
              <a:buNone/>
            </a:pPr>
            <a:r>
              <a:rPr lang="ru-RU" sz="1800" dirty="0">
                <a:latin typeface="Times New Roman" panose="02020603050405020304" pitchFamily="18" charset="0"/>
              </a:rPr>
              <a:t>При поступлении ОАК </a:t>
            </a:r>
            <a:r>
              <a:rPr lang="ru-KZ" sz="1800" dirty="0">
                <a:latin typeface="Times New Roman" panose="02020603050405020304" pitchFamily="18" charset="0"/>
              </a:rPr>
              <a:t>Гемоглобин - 104,0 г/л ; Эритроциты - 3,84 10^12/л ; Гематокрит - 31,10 % ; Тромбоциты - 386,0 </a:t>
            </a:r>
            <a:r>
              <a:rPr lang="ru-KZ" sz="1800" dirty="0">
                <a:effectLst/>
                <a:latin typeface="Times New Roman" panose="02020603050405020304" pitchFamily="18" charset="0"/>
                <a:ea typeface="Times New Roman" panose="02020603050405020304" pitchFamily="18" charset="0"/>
              </a:rPr>
              <a:t>10^9/л ; Лейкоциты - 25,30 10^9/л ; СОЭ (по </a:t>
            </a:r>
            <a:r>
              <a:rPr lang="ru-KZ" sz="1800" dirty="0" err="1">
                <a:effectLst/>
                <a:latin typeface="Times New Roman" panose="02020603050405020304" pitchFamily="18" charset="0"/>
                <a:ea typeface="Times New Roman" panose="02020603050405020304" pitchFamily="18" charset="0"/>
              </a:rPr>
              <a:t>Панченкову</a:t>
            </a:r>
            <a:r>
              <a:rPr lang="ru-KZ" sz="1800" dirty="0">
                <a:effectLst/>
                <a:latin typeface="Times New Roman" panose="02020603050405020304" pitchFamily="18" charset="0"/>
                <a:ea typeface="Times New Roman" panose="02020603050405020304" pitchFamily="18" charset="0"/>
              </a:rPr>
              <a:t>) - 40 мм/час ; </a:t>
            </a:r>
            <a:r>
              <a:rPr lang="ru-KZ" sz="1800" dirty="0" err="1">
                <a:effectLst/>
                <a:latin typeface="Times New Roman" panose="02020603050405020304" pitchFamily="18" charset="0"/>
                <a:ea typeface="Times New Roman" panose="02020603050405020304" pitchFamily="18" charset="0"/>
              </a:rPr>
              <a:t>Анизоцитоз</a:t>
            </a:r>
            <a:r>
              <a:rPr lang="ru-KZ" sz="1800" dirty="0">
                <a:effectLst/>
                <a:latin typeface="Times New Roman" panose="02020603050405020304" pitchFamily="18" charset="0"/>
                <a:ea typeface="Times New Roman" panose="02020603050405020304" pitchFamily="18" charset="0"/>
              </a:rPr>
              <a:t> в сторону </a:t>
            </a:r>
            <a:r>
              <a:rPr lang="ru-KZ" sz="1800" dirty="0" err="1">
                <a:effectLst/>
                <a:latin typeface="Times New Roman" panose="02020603050405020304" pitchFamily="18" charset="0"/>
                <a:ea typeface="Times New Roman" panose="02020603050405020304" pitchFamily="18" charset="0"/>
              </a:rPr>
              <a:t>макроцитов</a:t>
            </a:r>
            <a:r>
              <a:rPr lang="ru-KZ" sz="1800" dirty="0">
                <a:effectLst/>
                <a:latin typeface="Times New Roman" panose="02020603050405020304" pitchFamily="18" charset="0"/>
                <a:ea typeface="Times New Roman" panose="02020603050405020304" pitchFamily="18" charset="0"/>
              </a:rPr>
              <a:t> - + ; </a:t>
            </a:r>
            <a:r>
              <a:rPr lang="ru-KZ" sz="1800" dirty="0" err="1">
                <a:effectLst/>
                <a:latin typeface="Times New Roman" panose="02020603050405020304" pitchFamily="18" charset="0"/>
                <a:ea typeface="Times New Roman" panose="02020603050405020304" pitchFamily="18" charset="0"/>
              </a:rPr>
              <a:t>Гиперсегментация</a:t>
            </a:r>
            <a:r>
              <a:rPr lang="ru-KZ" sz="1800" dirty="0">
                <a:effectLst/>
                <a:latin typeface="Times New Roman" panose="02020603050405020304" pitchFamily="18" charset="0"/>
                <a:ea typeface="Times New Roman" panose="02020603050405020304" pitchFamily="18" charset="0"/>
              </a:rPr>
              <a:t> ядер - наличие ;</a:t>
            </a:r>
            <a:r>
              <a:rPr lang="ru-RU" sz="1800" b="1" dirty="0">
                <a:latin typeface="Times New Roman" panose="02020603050405020304" pitchFamily="18" charset="0"/>
                <a:ea typeface="Times New Roman" panose="02020603050405020304" pitchFamily="18" charset="0"/>
              </a:rPr>
              <a:t> </a:t>
            </a:r>
            <a:r>
              <a:rPr lang="ru-KZ" sz="1800" dirty="0">
                <a:effectLst/>
                <a:latin typeface="Times New Roman" panose="02020603050405020304" pitchFamily="18" charset="0"/>
                <a:ea typeface="Times New Roman" panose="02020603050405020304" pitchFamily="18" charset="0"/>
              </a:rPr>
              <a:t>Тромбоциты (ручной подсчет) - 386 10^9/л ;</a:t>
            </a:r>
            <a:r>
              <a:rPr lang="ru-KZ" sz="1800" b="1" dirty="0">
                <a:effectLst/>
                <a:latin typeface="Times New Roman" panose="02020603050405020304" pitchFamily="18" charset="0"/>
                <a:ea typeface="Times New Roman" panose="02020603050405020304" pitchFamily="18" charset="0"/>
              </a:rPr>
              <a:t> </a:t>
            </a:r>
            <a:r>
              <a:rPr lang="ru-KZ" sz="1800" dirty="0" err="1">
                <a:effectLst/>
                <a:latin typeface="Times New Roman" panose="02020603050405020304" pitchFamily="18" charset="0"/>
                <a:ea typeface="Times New Roman" panose="02020603050405020304" pitchFamily="18" charset="0"/>
              </a:rPr>
              <a:t>Палочкоядерные</a:t>
            </a:r>
            <a:r>
              <a:rPr lang="ru-KZ" sz="1800" dirty="0">
                <a:effectLst/>
                <a:latin typeface="Times New Roman" panose="02020603050405020304" pitchFamily="18" charset="0"/>
                <a:ea typeface="Times New Roman" panose="02020603050405020304" pitchFamily="18" charset="0"/>
              </a:rPr>
              <a:t> - 5 % ; Сегментоядерные - 77 % ; Эозинофилы - 1,0 % ; Моноциты - 5 % ; Лимфоциты - 12 % ;</a:t>
            </a:r>
            <a:endParaRPr lang="ru-RU" sz="1800" dirty="0">
              <a:effectLst/>
              <a:latin typeface="Times New Roman" panose="02020603050405020304" pitchFamily="18" charset="0"/>
              <a:ea typeface="Times New Roman" panose="02020603050405020304" pitchFamily="18" charset="0"/>
            </a:endParaRPr>
          </a:p>
          <a:p>
            <a:pPr marL="0" indent="0">
              <a:buNone/>
            </a:pPr>
            <a:r>
              <a:rPr lang="ru-RU" sz="1800" dirty="0">
                <a:latin typeface="Times New Roman" panose="02020603050405020304" pitchFamily="18" charset="0"/>
              </a:rPr>
              <a:t>Биохимия крови </a:t>
            </a:r>
            <a:r>
              <a:rPr lang="ru-KZ" sz="1800" dirty="0">
                <a:effectLst/>
                <a:latin typeface="Times New Roman" panose="02020603050405020304" pitchFamily="18" charset="0"/>
                <a:ea typeface="Times New Roman" panose="02020603050405020304" pitchFamily="18" charset="0"/>
              </a:rPr>
              <a:t>АЛТ - 9,20 </a:t>
            </a:r>
            <a:r>
              <a:rPr lang="ru-KZ" sz="1800" dirty="0" err="1">
                <a:effectLst/>
                <a:latin typeface="Times New Roman" panose="02020603050405020304" pitchFamily="18" charset="0"/>
                <a:ea typeface="Times New Roman" panose="02020603050405020304" pitchFamily="18" charset="0"/>
              </a:rPr>
              <a:t>Ед</a:t>
            </a:r>
            <a:r>
              <a:rPr lang="ru-KZ" sz="1800" dirty="0">
                <a:effectLst/>
                <a:latin typeface="Times New Roman" panose="02020603050405020304" pitchFamily="18" charset="0"/>
                <a:ea typeface="Times New Roman" panose="02020603050405020304" pitchFamily="18" charset="0"/>
              </a:rPr>
              <a:t>/л ;</a:t>
            </a:r>
            <a:r>
              <a:rPr lang="ru-KZ" sz="1800" b="1" dirty="0">
                <a:effectLst/>
                <a:latin typeface="Times New Roman" panose="02020603050405020304" pitchFamily="18" charset="0"/>
                <a:ea typeface="Times New Roman" panose="02020603050405020304" pitchFamily="18" charset="0"/>
              </a:rPr>
              <a:t> </a:t>
            </a:r>
            <a:r>
              <a:rPr lang="ru-KZ" sz="1800" dirty="0">
                <a:effectLst/>
                <a:latin typeface="Times New Roman" panose="02020603050405020304" pitchFamily="18" charset="0"/>
                <a:ea typeface="Times New Roman" panose="02020603050405020304" pitchFamily="18" charset="0"/>
              </a:rPr>
              <a:t>Альбумин - 42,9 г/л ;</a:t>
            </a:r>
            <a:r>
              <a:rPr lang="ru-KZ" sz="1800" b="1" dirty="0">
                <a:effectLst/>
                <a:latin typeface="Times New Roman" panose="02020603050405020304" pitchFamily="18" charset="0"/>
                <a:ea typeface="Times New Roman" panose="02020603050405020304" pitchFamily="18" charset="0"/>
              </a:rPr>
              <a:t> </a:t>
            </a:r>
            <a:r>
              <a:rPr lang="ru-KZ" sz="1800" dirty="0">
                <a:effectLst/>
                <a:latin typeface="Times New Roman" panose="02020603050405020304" pitchFamily="18" charset="0"/>
                <a:ea typeface="Times New Roman" panose="02020603050405020304" pitchFamily="18" charset="0"/>
              </a:rPr>
              <a:t>АСТ - 19,50 </a:t>
            </a:r>
            <a:r>
              <a:rPr lang="ru-KZ" sz="1800" dirty="0" err="1">
                <a:effectLst/>
                <a:latin typeface="Times New Roman" panose="02020603050405020304" pitchFamily="18" charset="0"/>
                <a:ea typeface="Times New Roman" panose="02020603050405020304" pitchFamily="18" charset="0"/>
              </a:rPr>
              <a:t>Ед</a:t>
            </a:r>
            <a:r>
              <a:rPr lang="ru-KZ" sz="1800" dirty="0">
                <a:effectLst/>
                <a:latin typeface="Times New Roman" panose="02020603050405020304" pitchFamily="18" charset="0"/>
                <a:ea typeface="Times New Roman" panose="02020603050405020304" pitchFamily="18" charset="0"/>
              </a:rPr>
              <a:t>/л ;</a:t>
            </a:r>
            <a:r>
              <a:rPr lang="ru-KZ" sz="1800" b="1" dirty="0">
                <a:effectLst/>
                <a:latin typeface="Times New Roman" panose="02020603050405020304" pitchFamily="18" charset="0"/>
                <a:ea typeface="Times New Roman" panose="02020603050405020304" pitchFamily="18" charset="0"/>
              </a:rPr>
              <a:t> </a:t>
            </a:r>
            <a:r>
              <a:rPr lang="ru-KZ" sz="1800" dirty="0">
                <a:effectLst/>
                <a:latin typeface="Times New Roman" panose="02020603050405020304" pitchFamily="18" charset="0"/>
                <a:ea typeface="Times New Roman" panose="02020603050405020304" pitchFamily="18" charset="0"/>
              </a:rPr>
              <a:t>Билирубин (общий) - 5,66 </a:t>
            </a:r>
            <a:r>
              <a:rPr lang="ru-KZ" sz="1800" dirty="0" err="1">
                <a:effectLst/>
                <a:latin typeface="Times New Roman" panose="02020603050405020304" pitchFamily="18" charset="0"/>
                <a:ea typeface="Times New Roman" panose="02020603050405020304" pitchFamily="18" charset="0"/>
              </a:rPr>
              <a:t>мкмоль</a:t>
            </a:r>
            <a:r>
              <a:rPr lang="ru-KZ" sz="1800" dirty="0">
                <a:effectLst/>
                <a:latin typeface="Times New Roman" panose="02020603050405020304" pitchFamily="18" charset="0"/>
                <a:ea typeface="Times New Roman" panose="02020603050405020304" pitchFamily="18" charset="0"/>
              </a:rPr>
              <a:t>/л ;</a:t>
            </a:r>
            <a:r>
              <a:rPr lang="ru-KZ" sz="1800" b="1" dirty="0">
                <a:effectLst/>
                <a:latin typeface="Times New Roman" panose="02020603050405020304" pitchFamily="18" charset="0"/>
                <a:ea typeface="Times New Roman" panose="02020603050405020304" pitchFamily="18" charset="0"/>
              </a:rPr>
              <a:t> </a:t>
            </a:r>
            <a:r>
              <a:rPr lang="ru-KZ" sz="1800" dirty="0">
                <a:effectLst/>
                <a:latin typeface="Times New Roman" panose="02020603050405020304" pitchFamily="18" charset="0"/>
                <a:ea typeface="Times New Roman" panose="02020603050405020304" pitchFamily="18" charset="0"/>
              </a:rPr>
              <a:t>Билирубин (прямой) - 1,46 </a:t>
            </a:r>
            <a:r>
              <a:rPr lang="ru-KZ" sz="1800" dirty="0" err="1">
                <a:effectLst/>
                <a:latin typeface="Times New Roman" panose="02020603050405020304" pitchFamily="18" charset="0"/>
                <a:ea typeface="Times New Roman" panose="02020603050405020304" pitchFamily="18" charset="0"/>
              </a:rPr>
              <a:t>мкмоль</a:t>
            </a:r>
            <a:r>
              <a:rPr lang="ru-KZ" sz="1800" dirty="0">
                <a:effectLst/>
                <a:latin typeface="Times New Roman" panose="02020603050405020304" pitchFamily="18" charset="0"/>
                <a:ea typeface="Times New Roman" panose="02020603050405020304" pitchFamily="18" charset="0"/>
              </a:rPr>
              <a:t>/л ;</a:t>
            </a:r>
            <a:r>
              <a:rPr lang="ru-KZ" sz="1800" b="1" dirty="0">
                <a:effectLst/>
                <a:latin typeface="Times New Roman" panose="02020603050405020304" pitchFamily="18" charset="0"/>
                <a:ea typeface="Times New Roman" panose="02020603050405020304" pitchFamily="18" charset="0"/>
              </a:rPr>
              <a:t> </a:t>
            </a:r>
            <a:r>
              <a:rPr lang="ru-KZ" sz="1800" dirty="0">
                <a:effectLst/>
                <a:latin typeface="Times New Roman" panose="02020603050405020304" pitchFamily="18" charset="0"/>
                <a:ea typeface="Times New Roman" panose="02020603050405020304" pitchFamily="18" charset="0"/>
              </a:rPr>
              <a:t>Глюкоза (сахар крови) - 6,71 ммоль/л ;</a:t>
            </a:r>
            <a:r>
              <a:rPr lang="ru-KZ" sz="1800" b="1" dirty="0">
                <a:effectLst/>
                <a:latin typeface="Times New Roman" panose="02020603050405020304" pitchFamily="18" charset="0"/>
                <a:ea typeface="Times New Roman" panose="02020603050405020304" pitchFamily="18" charset="0"/>
              </a:rPr>
              <a:t> </a:t>
            </a:r>
            <a:r>
              <a:rPr lang="ru-KZ" sz="1800" dirty="0">
                <a:effectLst/>
                <a:latin typeface="Times New Roman" panose="02020603050405020304" pitchFamily="18" charset="0"/>
                <a:ea typeface="Times New Roman" panose="02020603050405020304" pitchFamily="18" charset="0"/>
              </a:rPr>
              <a:t>Калий - 4,5 ммоль/л ;</a:t>
            </a:r>
            <a:r>
              <a:rPr lang="ru-KZ" sz="1800" b="1" dirty="0">
                <a:effectLst/>
                <a:latin typeface="Times New Roman" panose="02020603050405020304" pitchFamily="18" charset="0"/>
                <a:ea typeface="Times New Roman" panose="02020603050405020304" pitchFamily="18" charset="0"/>
              </a:rPr>
              <a:t> </a:t>
            </a:r>
            <a:r>
              <a:rPr lang="ru-KZ" sz="1800" dirty="0">
                <a:effectLst/>
                <a:latin typeface="Times New Roman" panose="02020603050405020304" pitchFamily="18" charset="0"/>
                <a:ea typeface="Times New Roman" panose="02020603050405020304" pitchFamily="18" charset="0"/>
              </a:rPr>
              <a:t>Кальций (общий) - 2,55 </a:t>
            </a:r>
            <a:r>
              <a:rPr lang="ru-KZ" sz="1800" dirty="0" err="1">
                <a:effectLst/>
                <a:latin typeface="Times New Roman" panose="02020603050405020304" pitchFamily="18" charset="0"/>
                <a:ea typeface="Times New Roman" panose="02020603050405020304" pitchFamily="18" charset="0"/>
              </a:rPr>
              <a:t>mmol</a:t>
            </a:r>
            <a:r>
              <a:rPr lang="ru-KZ" sz="1800" dirty="0">
                <a:effectLst/>
                <a:latin typeface="Times New Roman" panose="02020603050405020304" pitchFamily="18" charset="0"/>
                <a:ea typeface="Times New Roman" panose="02020603050405020304" pitchFamily="18" charset="0"/>
              </a:rPr>
              <a:t>/l ;</a:t>
            </a:r>
            <a:r>
              <a:rPr lang="ru-KZ" sz="1800" b="1" dirty="0">
                <a:effectLst/>
                <a:latin typeface="Times New Roman" panose="02020603050405020304" pitchFamily="18" charset="0"/>
                <a:ea typeface="Times New Roman" panose="02020603050405020304" pitchFamily="18" charset="0"/>
              </a:rPr>
              <a:t> </a:t>
            </a:r>
            <a:r>
              <a:rPr lang="ru-KZ" sz="1800" dirty="0">
                <a:effectLst/>
                <a:latin typeface="Times New Roman" panose="02020603050405020304" pitchFamily="18" charset="0"/>
                <a:ea typeface="Times New Roman" panose="02020603050405020304" pitchFamily="18" charset="0"/>
              </a:rPr>
              <a:t>Креатинин - 37,016 </a:t>
            </a:r>
            <a:r>
              <a:rPr lang="ru-KZ" sz="1800" dirty="0" err="1">
                <a:effectLst/>
                <a:latin typeface="Times New Roman" panose="02020603050405020304" pitchFamily="18" charset="0"/>
                <a:ea typeface="Times New Roman" panose="02020603050405020304" pitchFamily="18" charset="0"/>
              </a:rPr>
              <a:t>мкмоль</a:t>
            </a:r>
            <a:r>
              <a:rPr lang="ru-KZ" sz="1800" dirty="0">
                <a:effectLst/>
                <a:latin typeface="Times New Roman" panose="02020603050405020304" pitchFamily="18" charset="0"/>
                <a:ea typeface="Times New Roman" panose="02020603050405020304" pitchFamily="18" charset="0"/>
              </a:rPr>
              <a:t>/л ;</a:t>
            </a:r>
            <a:r>
              <a:rPr lang="ru-KZ" sz="1800" b="1" dirty="0">
                <a:effectLst/>
                <a:latin typeface="Times New Roman" panose="02020603050405020304" pitchFamily="18" charset="0"/>
                <a:ea typeface="Times New Roman" panose="02020603050405020304" pitchFamily="18" charset="0"/>
              </a:rPr>
              <a:t> </a:t>
            </a:r>
            <a:r>
              <a:rPr lang="ru-KZ" sz="1800" dirty="0">
                <a:effectLst/>
                <a:latin typeface="Times New Roman" panose="02020603050405020304" pitchFamily="18" charset="0"/>
                <a:ea typeface="Times New Roman" panose="02020603050405020304" pitchFamily="18" charset="0"/>
              </a:rPr>
              <a:t>Мочевина - 2,71 ммоль/л ;</a:t>
            </a:r>
            <a:r>
              <a:rPr lang="ru-KZ" sz="1800" b="1" dirty="0">
                <a:effectLst/>
                <a:latin typeface="Times New Roman" panose="02020603050405020304" pitchFamily="18" charset="0"/>
                <a:ea typeface="Times New Roman" panose="02020603050405020304" pitchFamily="18" charset="0"/>
              </a:rPr>
              <a:t> </a:t>
            </a:r>
            <a:r>
              <a:rPr lang="ru-KZ" sz="1800" dirty="0">
                <a:effectLst/>
                <a:latin typeface="Times New Roman" panose="02020603050405020304" pitchFamily="18" charset="0"/>
                <a:ea typeface="Times New Roman" panose="02020603050405020304" pitchFamily="18" charset="0"/>
              </a:rPr>
              <a:t>Натрий - 135 ммоль/л ;</a:t>
            </a:r>
            <a:r>
              <a:rPr lang="ru-KZ" sz="1800" b="1" dirty="0">
                <a:effectLst/>
                <a:latin typeface="Times New Roman" panose="02020603050405020304" pitchFamily="18" charset="0"/>
                <a:ea typeface="Times New Roman" panose="02020603050405020304" pitchFamily="18" charset="0"/>
              </a:rPr>
              <a:t> </a:t>
            </a:r>
            <a:r>
              <a:rPr lang="ru-KZ" sz="1800" dirty="0">
                <a:effectLst/>
                <a:latin typeface="Times New Roman" panose="02020603050405020304" pitchFamily="18" charset="0"/>
                <a:ea typeface="Times New Roman" panose="02020603050405020304" pitchFamily="18" charset="0"/>
              </a:rPr>
              <a:t>Общий белок - 71,6 г/л ;</a:t>
            </a:r>
            <a:r>
              <a:rPr lang="ru-KZ" sz="1800" b="1" dirty="0">
                <a:effectLst/>
                <a:latin typeface="Times New Roman" panose="02020603050405020304" pitchFamily="18" charset="0"/>
                <a:ea typeface="Times New Roman" panose="02020603050405020304" pitchFamily="18" charset="0"/>
              </a:rPr>
              <a:t> </a:t>
            </a:r>
            <a:r>
              <a:rPr lang="ru-KZ" sz="1800" dirty="0">
                <a:effectLst/>
                <a:latin typeface="Times New Roman" panose="02020603050405020304" pitchFamily="18" charset="0"/>
                <a:ea typeface="Times New Roman" panose="02020603050405020304" pitchFamily="18" charset="0"/>
              </a:rPr>
              <a:t>С-реактивный белок - 16,8 мг/л ;</a:t>
            </a:r>
            <a:r>
              <a:rPr lang="ru-KZ" sz="1800" b="1" dirty="0">
                <a:effectLst/>
                <a:latin typeface="Times New Roman" panose="02020603050405020304" pitchFamily="18" charset="0"/>
                <a:ea typeface="Times New Roman" panose="02020603050405020304" pitchFamily="18" charset="0"/>
              </a:rPr>
              <a:t> </a:t>
            </a:r>
            <a:r>
              <a:rPr lang="ru-KZ" sz="1800" dirty="0">
                <a:effectLst/>
                <a:latin typeface="Times New Roman" panose="02020603050405020304" pitchFamily="18" charset="0"/>
                <a:ea typeface="Times New Roman" panose="02020603050405020304" pitchFamily="18" charset="0"/>
              </a:rPr>
              <a:t>Хлор - 103,0 ммоль/л ; </a:t>
            </a:r>
            <a:r>
              <a:rPr lang="ru-KZ" sz="1800" dirty="0" err="1">
                <a:effectLst/>
                <a:latin typeface="Times New Roman" panose="02020603050405020304" pitchFamily="18" charset="0"/>
                <a:ea typeface="Times New Roman" panose="02020603050405020304" pitchFamily="18" charset="0"/>
              </a:rPr>
              <a:t>Прокальцитонин</a:t>
            </a:r>
            <a:r>
              <a:rPr lang="ru-KZ" sz="1800" dirty="0">
                <a:effectLst/>
                <a:latin typeface="Times New Roman" panose="02020603050405020304" pitchFamily="18" charset="0"/>
                <a:ea typeface="Times New Roman" panose="02020603050405020304" pitchFamily="18" charset="0"/>
              </a:rPr>
              <a:t> - 0,500 </a:t>
            </a:r>
            <a:r>
              <a:rPr lang="ru-KZ" sz="1800" dirty="0" err="1">
                <a:effectLst/>
                <a:latin typeface="Times New Roman" panose="02020603050405020304" pitchFamily="18" charset="0"/>
                <a:ea typeface="Times New Roman" panose="02020603050405020304" pitchFamily="18" charset="0"/>
              </a:rPr>
              <a:t>ng</a:t>
            </a:r>
            <a:r>
              <a:rPr lang="ru-KZ" sz="1800" dirty="0">
                <a:effectLst/>
                <a:latin typeface="Times New Roman" panose="02020603050405020304" pitchFamily="18" charset="0"/>
                <a:ea typeface="Times New Roman" panose="02020603050405020304" pitchFamily="18" charset="0"/>
              </a:rPr>
              <a:t>/</a:t>
            </a:r>
            <a:r>
              <a:rPr lang="ru-KZ" sz="1800" dirty="0" err="1">
                <a:effectLst/>
                <a:latin typeface="Times New Roman" panose="02020603050405020304" pitchFamily="18" charset="0"/>
                <a:ea typeface="Times New Roman" panose="02020603050405020304" pitchFamily="18" charset="0"/>
              </a:rPr>
              <a:t>ml</a:t>
            </a:r>
            <a:r>
              <a:rPr lang="ru-KZ" sz="1800" dirty="0">
                <a:effectLst/>
                <a:latin typeface="Times New Roman" panose="02020603050405020304" pitchFamily="18" charset="0"/>
                <a:ea typeface="Times New Roman" panose="02020603050405020304" pitchFamily="18" charset="0"/>
              </a:rPr>
              <a:t> ;</a:t>
            </a:r>
            <a:br>
              <a:rPr lang="ru-KZ" sz="1800" dirty="0">
                <a:effectLst/>
                <a:latin typeface="Times New Roman" panose="02020603050405020304" pitchFamily="18" charset="0"/>
                <a:ea typeface="Times New Roman" panose="02020603050405020304" pitchFamily="18" charset="0"/>
              </a:rPr>
            </a:br>
            <a:endParaRPr lang="ru-KZ" dirty="0"/>
          </a:p>
        </p:txBody>
      </p:sp>
    </p:spTree>
    <p:extLst>
      <p:ext uri="{BB962C8B-B14F-4D97-AF65-F5344CB8AC3E}">
        <p14:creationId xmlns:p14="http://schemas.microsoft.com/office/powerpoint/2010/main" val="22633342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DF28C1C-1B39-C13F-9537-093BB28AD755}"/>
              </a:ext>
            </a:extLst>
          </p:cNvPr>
          <p:cNvSpPr>
            <a:spLocks noGrp="1"/>
          </p:cNvSpPr>
          <p:nvPr>
            <p:ph type="title"/>
          </p:nvPr>
        </p:nvSpPr>
        <p:spPr/>
        <p:txBody>
          <a:bodyPr/>
          <a:lstStyle/>
          <a:p>
            <a:r>
              <a:rPr lang="ru-RU" dirty="0"/>
              <a:t>Лабораторные данные</a:t>
            </a:r>
            <a:endParaRPr lang="ru-KZ" dirty="0"/>
          </a:p>
        </p:txBody>
      </p:sp>
      <p:sp>
        <p:nvSpPr>
          <p:cNvPr id="3" name="Объект 2">
            <a:extLst>
              <a:ext uri="{FF2B5EF4-FFF2-40B4-BE49-F238E27FC236}">
                <a16:creationId xmlns:a16="http://schemas.microsoft.com/office/drawing/2014/main" id="{2A2163AB-AE56-0556-A632-F82CA7EDBBB3}"/>
              </a:ext>
            </a:extLst>
          </p:cNvPr>
          <p:cNvSpPr>
            <a:spLocks noGrp="1"/>
          </p:cNvSpPr>
          <p:nvPr>
            <p:ph idx="1"/>
          </p:nvPr>
        </p:nvSpPr>
        <p:spPr/>
        <p:txBody>
          <a:bodyPr/>
          <a:lstStyle/>
          <a:p>
            <a:pPr marL="0" indent="0">
              <a:buNone/>
            </a:pPr>
            <a:r>
              <a:rPr lang="ru-KZ" sz="1800" b="1" dirty="0">
                <a:effectLst/>
                <a:latin typeface="Times New Roman" panose="02020603050405020304" pitchFamily="18" charset="0"/>
                <a:ea typeface="Times New Roman" panose="02020603050405020304" pitchFamily="18" charset="0"/>
              </a:rPr>
              <a:t>Исследование СМЖ</a:t>
            </a:r>
            <a:r>
              <a:rPr lang="ru-KZ" sz="1800" dirty="0">
                <a:effectLst/>
                <a:latin typeface="Times New Roman" panose="02020603050405020304" pitchFamily="18" charset="0"/>
                <a:ea typeface="Times New Roman" panose="02020603050405020304" pitchFamily="18" charset="0"/>
              </a:rPr>
              <a:t> Цвет - бесцветная ; Прозрачность - прозрачная ; Количество - 1,700 мл ; Белок - 0,50 г/л ; Глюкоза - 3,6 ммоль/л ; </a:t>
            </a:r>
            <a:r>
              <a:rPr lang="ru-KZ" sz="1800" dirty="0" err="1">
                <a:effectLst/>
                <a:latin typeface="Times New Roman" panose="02020603050405020304" pitchFamily="18" charset="0"/>
                <a:ea typeface="Times New Roman" panose="02020603050405020304" pitchFamily="18" charset="0"/>
              </a:rPr>
              <a:t>Цитоз</a:t>
            </a:r>
            <a:r>
              <a:rPr lang="ru-KZ" sz="1800" dirty="0">
                <a:effectLst/>
                <a:latin typeface="Times New Roman" panose="02020603050405020304" pitchFamily="18" charset="0"/>
                <a:ea typeface="Times New Roman" panose="02020603050405020304" pitchFamily="18" charset="0"/>
              </a:rPr>
              <a:t> - 435 клеток/мл ; Калий - 3,0 ммоль/л ; Относительная плотность - 1015,000 ; Натрий - 143 ммоль/л ; Хлориды - 117 ммоль/л ; Нейтрофилы - 21 % ; Лимфоциты - 79 % ; </a:t>
            </a:r>
            <a:r>
              <a:rPr lang="ru-KZ" sz="1800" dirty="0" err="1">
                <a:effectLst/>
                <a:latin typeface="Times New Roman" panose="02020603050405020304" pitchFamily="18" charset="0"/>
                <a:ea typeface="Times New Roman" panose="02020603050405020304" pitchFamily="18" charset="0"/>
              </a:rPr>
              <a:t>Ксантохромия</a:t>
            </a:r>
            <a:r>
              <a:rPr lang="ru-KZ" sz="1800" dirty="0">
                <a:effectLst/>
                <a:latin typeface="Times New Roman" panose="02020603050405020304" pitchFamily="18" charset="0"/>
                <a:ea typeface="Times New Roman" panose="02020603050405020304" pitchFamily="18" charset="0"/>
              </a:rPr>
              <a:t> - отрицательно ;</a:t>
            </a:r>
            <a:endParaRPr lang="ru-RU" sz="1800" dirty="0">
              <a:effectLst/>
              <a:latin typeface="Times New Roman" panose="02020603050405020304" pitchFamily="18" charset="0"/>
              <a:ea typeface="Times New Roman" panose="02020603050405020304" pitchFamily="18" charset="0"/>
            </a:endParaRPr>
          </a:p>
          <a:p>
            <a:pPr marL="0" indent="0">
              <a:buNone/>
            </a:pPr>
            <a:r>
              <a:rPr lang="ru-KZ" sz="1800" b="1" dirty="0">
                <a:effectLst/>
                <a:latin typeface="Times New Roman" panose="02020603050405020304" pitchFamily="18" charset="0"/>
                <a:ea typeface="Times New Roman" panose="02020603050405020304" pitchFamily="18" charset="0"/>
              </a:rPr>
              <a:t>06.04.2022 15:52ПЦР вирус простого герпеса 1 и 2 типов качественное</a:t>
            </a:r>
            <a:r>
              <a:rPr lang="ru-KZ" sz="1800" dirty="0">
                <a:effectLst/>
                <a:latin typeface="Times New Roman" panose="02020603050405020304" pitchFamily="18" charset="0"/>
                <a:ea typeface="Times New Roman" panose="02020603050405020304" pitchFamily="18" charset="0"/>
              </a:rPr>
              <a:t> ДНК </a:t>
            </a:r>
            <a:r>
              <a:rPr lang="ru-KZ" sz="1800" dirty="0" err="1">
                <a:effectLst/>
                <a:latin typeface="Times New Roman" panose="02020603050405020304" pitchFamily="18" charset="0"/>
                <a:ea typeface="Times New Roman" panose="02020603050405020304" pitchFamily="18" charset="0"/>
              </a:rPr>
              <a:t>Herpes</a:t>
            </a:r>
            <a:r>
              <a:rPr lang="ru-KZ" sz="1800" dirty="0">
                <a:effectLst/>
                <a:latin typeface="Times New Roman" panose="02020603050405020304" pitchFamily="18" charset="0"/>
                <a:ea typeface="Times New Roman" panose="02020603050405020304" pitchFamily="18" charset="0"/>
              </a:rPr>
              <a:t> </a:t>
            </a:r>
            <a:r>
              <a:rPr lang="ru-KZ" sz="1800" dirty="0" err="1">
                <a:effectLst/>
                <a:latin typeface="Times New Roman" panose="02020603050405020304" pitchFamily="18" charset="0"/>
                <a:ea typeface="Times New Roman" panose="02020603050405020304" pitchFamily="18" charset="0"/>
              </a:rPr>
              <a:t>simplex</a:t>
            </a:r>
            <a:r>
              <a:rPr lang="ru-KZ" sz="1800" dirty="0">
                <a:effectLst/>
                <a:latin typeface="Times New Roman" panose="02020603050405020304" pitchFamily="18" charset="0"/>
                <a:ea typeface="Times New Roman" panose="02020603050405020304" pitchFamily="18" charset="0"/>
              </a:rPr>
              <a:t> I, II - Отрицательно ;</a:t>
            </a:r>
            <a:br>
              <a:rPr lang="ru-KZ" sz="1800" dirty="0">
                <a:effectLst/>
                <a:latin typeface="Times New Roman" panose="02020603050405020304" pitchFamily="18" charset="0"/>
                <a:ea typeface="Times New Roman" panose="02020603050405020304" pitchFamily="18" charset="0"/>
              </a:rPr>
            </a:br>
            <a:r>
              <a:rPr lang="ru-KZ" sz="1800" b="1" dirty="0">
                <a:effectLst/>
                <a:latin typeface="Times New Roman" panose="02020603050405020304" pitchFamily="18" charset="0"/>
                <a:ea typeface="Times New Roman" panose="02020603050405020304" pitchFamily="18" charset="0"/>
              </a:rPr>
              <a:t> 06.04.2022 15:53ПЦР Эпштейн-Барра (ВПГ-IV) качественное</a:t>
            </a:r>
            <a:r>
              <a:rPr lang="ru-KZ" sz="1800" dirty="0">
                <a:effectLst/>
                <a:latin typeface="Times New Roman" panose="02020603050405020304" pitchFamily="18" charset="0"/>
                <a:ea typeface="Times New Roman" panose="02020603050405020304" pitchFamily="18" charset="0"/>
              </a:rPr>
              <a:t> Эпштейн - Барра (ВПГ-IV) методом ПЦР качественное - Отрицательно ;</a:t>
            </a:r>
            <a:br>
              <a:rPr lang="ru-KZ" sz="1800" dirty="0">
                <a:effectLst/>
                <a:latin typeface="Times New Roman" panose="02020603050405020304" pitchFamily="18" charset="0"/>
                <a:ea typeface="Times New Roman" panose="02020603050405020304" pitchFamily="18" charset="0"/>
              </a:rPr>
            </a:br>
            <a:r>
              <a:rPr lang="ru-KZ" sz="1800" b="1" dirty="0">
                <a:effectLst/>
                <a:latin typeface="Times New Roman" panose="02020603050405020304" pitchFamily="18" charset="0"/>
                <a:ea typeface="Times New Roman" panose="02020603050405020304" pitchFamily="18" charset="0"/>
              </a:rPr>
              <a:t> 06.04.2022 15:53ПЦР вируса Эпштейн-Барра (ВПГ-IV) количественное</a:t>
            </a:r>
            <a:r>
              <a:rPr lang="ru-KZ" sz="1800" dirty="0">
                <a:effectLst/>
                <a:latin typeface="Times New Roman" panose="02020603050405020304" pitchFamily="18" charset="0"/>
                <a:ea typeface="Times New Roman" panose="02020603050405020304" pitchFamily="18" charset="0"/>
              </a:rPr>
              <a:t> Эпштейн - Барра (ВПГ-IV) методом ПЦР </a:t>
            </a:r>
            <a:r>
              <a:rPr lang="ru-KZ" sz="1800" dirty="0" err="1">
                <a:effectLst/>
                <a:latin typeface="Times New Roman" panose="02020603050405020304" pitchFamily="18" charset="0"/>
                <a:ea typeface="Times New Roman" panose="02020603050405020304" pitchFamily="18" charset="0"/>
              </a:rPr>
              <a:t>колич</a:t>
            </a:r>
            <a:r>
              <a:rPr lang="ru-KZ" sz="1800" dirty="0">
                <a:effectLst/>
                <a:latin typeface="Times New Roman" panose="02020603050405020304" pitchFamily="18" charset="0"/>
                <a:ea typeface="Times New Roman" panose="02020603050405020304" pitchFamily="18" charset="0"/>
              </a:rPr>
              <a:t>. - 0 МЕ/мл ;</a:t>
            </a:r>
            <a:br>
              <a:rPr lang="ru-KZ" sz="1800" dirty="0">
                <a:effectLst/>
                <a:latin typeface="Times New Roman" panose="02020603050405020304" pitchFamily="18" charset="0"/>
                <a:ea typeface="Times New Roman" panose="02020603050405020304" pitchFamily="18" charset="0"/>
              </a:rPr>
            </a:br>
            <a:r>
              <a:rPr lang="ru-KZ" sz="1800" b="1" dirty="0">
                <a:effectLst/>
                <a:latin typeface="Times New Roman" panose="02020603050405020304" pitchFamily="18" charset="0"/>
                <a:ea typeface="Times New Roman" panose="02020603050405020304" pitchFamily="18" charset="0"/>
              </a:rPr>
              <a:t> 07.04.2022 09:35Б/п носоглоточной слизи на </a:t>
            </a:r>
            <a:r>
              <a:rPr lang="ru-KZ" sz="1800" b="1" dirty="0" err="1">
                <a:effectLst/>
                <a:latin typeface="Times New Roman" panose="02020603050405020304" pitchFamily="18" charset="0"/>
                <a:ea typeface="Times New Roman" panose="02020603050405020304" pitchFamily="18" charset="0"/>
              </a:rPr>
              <a:t>Neisseria</a:t>
            </a:r>
            <a:r>
              <a:rPr lang="ru-KZ" sz="1800" b="1" dirty="0">
                <a:effectLst/>
                <a:latin typeface="Times New Roman" panose="02020603050405020304" pitchFamily="18" charset="0"/>
                <a:ea typeface="Times New Roman" panose="02020603050405020304" pitchFamily="18" charset="0"/>
              </a:rPr>
              <a:t> </a:t>
            </a:r>
            <a:r>
              <a:rPr lang="ru-KZ" sz="1800" b="1" dirty="0" err="1">
                <a:effectLst/>
                <a:latin typeface="Times New Roman" panose="02020603050405020304" pitchFamily="18" charset="0"/>
                <a:ea typeface="Times New Roman" panose="02020603050405020304" pitchFamily="18" charset="0"/>
              </a:rPr>
              <a:t>meningitis</a:t>
            </a:r>
            <a:r>
              <a:rPr lang="ru-KZ" sz="1800" dirty="0">
                <a:effectLst/>
                <a:latin typeface="Times New Roman" panose="02020603050405020304" pitchFamily="18" charset="0"/>
                <a:ea typeface="Times New Roman" panose="02020603050405020304" pitchFamily="18" charset="0"/>
              </a:rPr>
              <a:t> </a:t>
            </a:r>
            <a:r>
              <a:rPr lang="ru-KZ" sz="1800" dirty="0" err="1">
                <a:effectLst/>
                <a:latin typeface="Times New Roman" panose="02020603050405020304" pitchFamily="18" charset="0"/>
                <a:ea typeface="Times New Roman" panose="02020603050405020304" pitchFamily="18" charset="0"/>
              </a:rPr>
              <a:t>Бак.посев</a:t>
            </a:r>
            <a:r>
              <a:rPr lang="ru-KZ" sz="1800" dirty="0">
                <a:effectLst/>
                <a:latin typeface="Times New Roman" panose="02020603050405020304" pitchFamily="18" charset="0"/>
                <a:ea typeface="Times New Roman" panose="02020603050405020304" pitchFamily="18" charset="0"/>
              </a:rPr>
              <a:t> носоглоточной слизи на </a:t>
            </a:r>
            <a:r>
              <a:rPr lang="ru-KZ" sz="1800" dirty="0" err="1">
                <a:effectLst/>
                <a:latin typeface="Times New Roman" panose="02020603050405020304" pitchFamily="18" charset="0"/>
                <a:ea typeface="Times New Roman" panose="02020603050405020304" pitchFamily="18" charset="0"/>
              </a:rPr>
              <a:t>Neisseria</a:t>
            </a:r>
            <a:r>
              <a:rPr lang="ru-KZ" sz="1800" dirty="0">
                <a:effectLst/>
                <a:latin typeface="Times New Roman" panose="02020603050405020304" pitchFamily="18" charset="0"/>
                <a:ea typeface="Times New Roman" panose="02020603050405020304" pitchFamily="18" charset="0"/>
              </a:rPr>
              <a:t> </a:t>
            </a:r>
            <a:r>
              <a:rPr lang="ru-KZ" sz="1800" dirty="0" err="1">
                <a:effectLst/>
                <a:latin typeface="Times New Roman" panose="02020603050405020304" pitchFamily="18" charset="0"/>
                <a:ea typeface="Times New Roman" panose="02020603050405020304" pitchFamily="18" charset="0"/>
              </a:rPr>
              <a:t>meningitis</a:t>
            </a:r>
            <a:r>
              <a:rPr lang="ru-KZ" sz="1800" dirty="0">
                <a:effectLst/>
                <a:latin typeface="Times New Roman" panose="02020603050405020304" pitchFamily="18" charset="0"/>
                <a:ea typeface="Times New Roman" panose="02020603050405020304" pitchFamily="18" charset="0"/>
              </a:rPr>
              <a:t> (посев) - </a:t>
            </a:r>
            <a:r>
              <a:rPr lang="ru-KZ" sz="1800" dirty="0" err="1">
                <a:effectLst/>
                <a:latin typeface="Times New Roman" panose="02020603050405020304" pitchFamily="18" charset="0"/>
                <a:ea typeface="Times New Roman" panose="02020603050405020304" pitchFamily="18" charset="0"/>
              </a:rPr>
              <a:t>Neisseria</a:t>
            </a:r>
            <a:r>
              <a:rPr lang="ru-KZ" sz="1800" dirty="0">
                <a:effectLst/>
                <a:latin typeface="Times New Roman" panose="02020603050405020304" pitchFamily="18" charset="0"/>
                <a:ea typeface="Times New Roman" panose="02020603050405020304" pitchFamily="18" charset="0"/>
              </a:rPr>
              <a:t>  </a:t>
            </a:r>
            <a:r>
              <a:rPr lang="ru-KZ" sz="1800" dirty="0" err="1">
                <a:effectLst/>
                <a:latin typeface="Times New Roman" panose="02020603050405020304" pitchFamily="18" charset="0"/>
                <a:ea typeface="Times New Roman" panose="02020603050405020304" pitchFamily="18" charset="0"/>
              </a:rPr>
              <a:t>meningitidis</a:t>
            </a:r>
            <a:r>
              <a:rPr lang="ru-KZ" sz="1800" dirty="0">
                <a:effectLst/>
                <a:latin typeface="Times New Roman" panose="02020603050405020304" pitchFamily="18" charset="0"/>
                <a:ea typeface="Times New Roman" panose="02020603050405020304" pitchFamily="18" charset="0"/>
              </a:rPr>
              <a:t> не обнаружена ;</a:t>
            </a:r>
            <a:br>
              <a:rPr lang="ru-KZ" sz="1800" dirty="0">
                <a:effectLst/>
                <a:latin typeface="Times New Roman" panose="02020603050405020304" pitchFamily="18" charset="0"/>
                <a:ea typeface="Times New Roman" panose="02020603050405020304" pitchFamily="18" charset="0"/>
              </a:rPr>
            </a:br>
            <a:endParaRPr lang="ru-KZ" dirty="0"/>
          </a:p>
        </p:txBody>
      </p:sp>
    </p:spTree>
    <p:extLst>
      <p:ext uri="{BB962C8B-B14F-4D97-AF65-F5344CB8AC3E}">
        <p14:creationId xmlns:p14="http://schemas.microsoft.com/office/powerpoint/2010/main" val="3353075557"/>
      </p:ext>
    </p:extLst>
  </p:cSld>
  <p:clrMapOvr>
    <a:masterClrMapping/>
  </p:clrMapOvr>
</p:sld>
</file>

<file path=ppt/theme/theme1.xml><?xml version="1.0" encoding="utf-8"?>
<a:theme xmlns:a="http://schemas.openxmlformats.org/drawingml/2006/main" name="След самолета">
  <a:themeElements>
    <a:clrScheme name="След самолета">
      <a:dk1>
        <a:sysClr val="windowText" lastClr="000000"/>
      </a:dk1>
      <a:lt1>
        <a:sysClr val="window" lastClr="FFFFFF"/>
      </a:lt1>
      <a:dk2>
        <a:srgbClr val="454545"/>
      </a:dk2>
      <a:lt2>
        <a:srgbClr val="DADADA"/>
      </a:lt2>
      <a:accent1>
        <a:srgbClr val="C4220D"/>
      </a:accent1>
      <a:accent2>
        <a:srgbClr val="EB7712"/>
      </a:accent2>
      <a:accent3>
        <a:srgbClr val="ECBD31"/>
      </a:accent3>
      <a:accent4>
        <a:srgbClr val="92CE4A"/>
      </a:accent4>
      <a:accent5>
        <a:srgbClr val="50CFB4"/>
      </a:accent5>
      <a:accent6>
        <a:srgbClr val="0D8EC5"/>
      </a:accent6>
      <a:hlink>
        <a:srgbClr val="EA5A0C"/>
      </a:hlink>
      <a:folHlink>
        <a:srgbClr val="F09D3A"/>
      </a:folHlink>
    </a:clrScheme>
    <a:fontScheme name="След самолета">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лед самолета">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por Trail" id="{4FDF2955-7D9C-493C-B9F9-C205151B46CD}" vid="{FE1EB5C7-81A8-4CBA-AE6E-B3BF73DC3895}"/>
    </a:ext>
  </a:extLst>
</a:theme>
</file>

<file path=docProps/app.xml><?xml version="1.0" encoding="utf-8"?>
<Properties xmlns="http://schemas.openxmlformats.org/officeDocument/2006/extended-properties" xmlns:vt="http://schemas.openxmlformats.org/officeDocument/2006/docPropsVTypes">
  <Template>TM04033937[[fn=След самолета]]</Template>
  <TotalTime>180</TotalTime>
  <Words>2506</Words>
  <Application>Microsoft Office PowerPoint</Application>
  <PresentationFormat>Widescreen</PresentationFormat>
  <Paragraphs>74</Paragraphs>
  <Slides>20</Slides>
  <Notes>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След самолета</vt:lpstr>
      <vt:lpstr>СЛУЧАЙ острого РАССЕЯННОГО ЭНЦЕФАЛОМИЕЛИТА тяжелой степени У РЕБЕНКА</vt:lpstr>
      <vt:lpstr>Анамнез заболевания</vt:lpstr>
      <vt:lpstr>Анамнез заболевания</vt:lpstr>
      <vt:lpstr>Анамнез жизни</vt:lpstr>
      <vt:lpstr>Объективный статус</vt:lpstr>
      <vt:lpstr>Объективный статус</vt:lpstr>
      <vt:lpstr>нейростатус</vt:lpstr>
      <vt:lpstr>Лабораторные данные</vt:lpstr>
      <vt:lpstr>Лабораторные данные</vt:lpstr>
      <vt:lpstr>Инструментальные данные</vt:lpstr>
      <vt:lpstr>МРТ головного мозга</vt:lpstr>
      <vt:lpstr>Инструментальные данные</vt:lpstr>
      <vt:lpstr>Консультации специалистов</vt:lpstr>
      <vt:lpstr>терапия</vt:lpstr>
      <vt:lpstr>Динамика заболевания</vt:lpstr>
      <vt:lpstr>Динамика заболевания</vt:lpstr>
      <vt:lpstr>Динамика заболевания</vt:lpstr>
      <vt:lpstr>Лечебные и трудовые рекомендации  </vt:lpstr>
      <vt:lpstr>Лечебные и трудовые рекомендации</vt:lpstr>
      <vt:lpstr>катамнез</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СЛУЧАЙ ТЯЖЕЛОГО РАССЕЯННОГО ЭНЦЕФАЛОМИЕЛИТА У РЕБЕНКА</dc:title>
  <dc:creator>Yekaterina Bulatova</dc:creator>
  <cp:lastModifiedBy>Inkar Orazbayeva</cp:lastModifiedBy>
  <cp:revision>2</cp:revision>
  <dcterms:created xsi:type="dcterms:W3CDTF">2023-01-23T17:11:34Z</dcterms:created>
  <dcterms:modified xsi:type="dcterms:W3CDTF">2023-01-26T06:35:41Z</dcterms:modified>
</cp:coreProperties>
</file>