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948" r:id="rId1"/>
  </p:sldMasterIdLst>
  <p:notesMasterIdLst>
    <p:notesMasterId r:id="rId26"/>
  </p:notesMasterIdLst>
  <p:sldIdLst>
    <p:sldId id="256" r:id="rId2"/>
    <p:sldId id="347" r:id="rId3"/>
    <p:sldId id="375" r:id="rId4"/>
    <p:sldId id="365" r:id="rId5"/>
    <p:sldId id="368" r:id="rId6"/>
    <p:sldId id="372" r:id="rId7"/>
    <p:sldId id="371" r:id="rId8"/>
    <p:sldId id="366" r:id="rId9"/>
    <p:sldId id="369" r:id="rId10"/>
    <p:sldId id="370" r:id="rId11"/>
    <p:sldId id="367" r:id="rId12"/>
    <p:sldId id="352" r:id="rId13"/>
    <p:sldId id="353" r:id="rId14"/>
    <p:sldId id="305" r:id="rId15"/>
    <p:sldId id="354" r:id="rId16"/>
    <p:sldId id="356" r:id="rId17"/>
    <p:sldId id="341" r:id="rId18"/>
    <p:sldId id="343" r:id="rId19"/>
    <p:sldId id="358" r:id="rId20"/>
    <p:sldId id="377" r:id="rId21"/>
    <p:sldId id="378" r:id="rId22"/>
    <p:sldId id="355" r:id="rId23"/>
    <p:sldId id="374" r:id="rId24"/>
    <p:sldId id="337" r:id="rId25"/>
  </p:sldIdLst>
  <p:sldSz cx="12192000" cy="6858000"/>
  <p:notesSz cx="6858000" cy="9144000"/>
  <p:defaultTextStyle>
    <a:defPPr>
      <a:defRPr lang="en-US"/>
    </a:defPPr>
    <a:lvl1pPr marL="0" algn="l" defTabSz="4571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8" algn="l" defTabSz="4571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4571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5" algn="l" defTabSz="4571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4571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40" algn="l" defTabSz="4571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4571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4571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4571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BEB78B6-3BFE-45FB-95B7-B82133E05F98}">
          <p14:sldIdLst>
            <p14:sldId id="256"/>
            <p14:sldId id="347"/>
            <p14:sldId id="375"/>
            <p14:sldId id="365"/>
            <p14:sldId id="368"/>
            <p14:sldId id="372"/>
            <p14:sldId id="371"/>
            <p14:sldId id="366"/>
            <p14:sldId id="369"/>
            <p14:sldId id="370"/>
            <p14:sldId id="367"/>
            <p14:sldId id="352"/>
            <p14:sldId id="353"/>
            <p14:sldId id="305"/>
            <p14:sldId id="354"/>
            <p14:sldId id="356"/>
            <p14:sldId id="341"/>
            <p14:sldId id="343"/>
            <p14:sldId id="358"/>
            <p14:sldId id="377"/>
            <p14:sldId id="378"/>
            <p14:sldId id="355"/>
            <p14:sldId id="374"/>
            <p14:sldId id="33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17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85" autoAdjust="0"/>
    <p:restoredTop sz="91993" autoAdjust="0"/>
  </p:normalViewPr>
  <p:slideViewPr>
    <p:cSldViewPr snapToGrid="0">
      <p:cViewPr varScale="1">
        <p:scale>
          <a:sx n="104" d="100"/>
          <a:sy n="104" d="100"/>
        </p:scale>
        <p:origin x="744" y="2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6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notesMaster" Target="notesMasters/notesMaster1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viewProps" Target="viewProp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presProps" Target="presProps.xml" /><Relationship Id="rId30" Type="http://schemas.openxmlformats.org/officeDocument/2006/relationships/tableStyles" Target="tableStyles.xml" 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 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 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 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 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 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938315962931829E-2"/>
          <c:y val="4.0397579863818561E-2"/>
          <c:w val="0.45300947884998916"/>
          <c:h val="0.910291057248588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7A2-4ECB-911C-CAD9145FB59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7A2-4ECB-911C-CAD9145FB59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7A2-4ECB-911C-CAD9145FB59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7A2-4ECB-911C-CAD9145FB59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7A2-4ECB-911C-CAD9145FB59F}"/>
              </c:ext>
            </c:extLst>
          </c:dPt>
          <c:dLbls>
            <c:dLbl>
              <c:idx val="0"/>
              <c:layout>
                <c:manualLayout>
                  <c:x val="-9.2392162816659879E-2"/>
                  <c:y val="7.463401203993938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64,5%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7A2-4ECB-911C-CAD9145FB59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10%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F7A2-4ECB-911C-CAD9145FB5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Sheet1!$A$1:$A$4</c:f>
              <c:strCache>
                <c:ptCount val="4"/>
                <c:pt idx="0">
                  <c:v>IPEX – синдром (проявляется полиэндокринопатией, энтеропатией)</c:v>
                </c:pt>
                <c:pt idx="1">
                  <c:v>АЛПС – аутоиммунный лимфопролиферативный синдром </c:v>
                </c:pt>
                <c:pt idx="2">
                  <c:v>APECED–синдром (проявляется аутоиммунной полиэндокринопатией, слизисто-кожным кандидозом, эктодермальной дистрофией)</c:v>
                </c:pt>
                <c:pt idx="3">
                  <c:v>Болезнь иммунной дисрегуляции с мутацией STAT3 GOF </c:v>
                </c:pt>
              </c:strCache>
            </c:strRef>
          </c:cat>
          <c:val>
            <c:numRef>
              <c:f>Sheet1!$B$1:$B$4</c:f>
              <c:numCache>
                <c:formatCode>0%</c:formatCode>
                <c:ptCount val="4"/>
                <c:pt idx="0" formatCode="0.0%">
                  <c:v>0.34300000000000003</c:v>
                </c:pt>
                <c:pt idx="1">
                  <c:v>0.4</c:v>
                </c:pt>
                <c:pt idx="2" formatCode="0.0%">
                  <c:v>0.114</c:v>
                </c:pt>
                <c:pt idx="3" formatCode="0.0%">
                  <c:v>0.14299999999999999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7A2-4ECB-911C-CAD9145FB5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2386756501689313"/>
          <c:y val="2.1390684373408551E-2"/>
          <c:w val="0.44427348842517922"/>
          <c:h val="0.97462921612410391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latin typeface="Segoe UI" panose="020B0502040204020203" pitchFamily="34" charset="0"/>
          <a:cs typeface="Segoe UI" panose="020B0502040204020203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534016850478505"/>
          <c:y val="4.0854224698235839E-2"/>
          <c:w val="0.48783161394001839"/>
          <c:h val="0.788028279194905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Лист2!$B$1</c:f>
              <c:strCache>
                <c:ptCount val="1"/>
                <c:pt idx="0">
                  <c:v>Не обнаружено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5.4370460280624292E-3"/>
                  <c:y val="-8.42134470790567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3A9-4168-8B4A-9923A38BA4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Лист2!$A$2:$A$6</c:f>
              <c:strCache>
                <c:ptCount val="5"/>
                <c:pt idx="0">
                  <c:v>IPEX – синдром (проявляется полиэндокринопатией, энтеропатией)</c:v>
                </c:pt>
                <c:pt idx="1">
                  <c:v>АЛПС – аутоиммунный лимфопролиферативный синдром </c:v>
                </c:pt>
                <c:pt idx="2">
                  <c:v>APECED–синдром (проявляется аутоиммунной полиэндокринопатией, слизисто-кожным кандидозом, эктодермальной дистрофией)</c:v>
                </c:pt>
                <c:pt idx="3">
                  <c:v>Болезнь иммунной дисрегуляции с мутацией STAT3 GOF </c:v>
                </c:pt>
                <c:pt idx="4">
                  <c:v>Всего</c:v>
                </c:pt>
              </c:strCache>
            </c:strRef>
          </c:cat>
          <c:val>
            <c:numRef>
              <c:f>Лист2!$B$2:$B$6</c:f>
              <c:numCache>
                <c:formatCode>0.00%</c:formatCode>
                <c:ptCount val="5"/>
                <c:pt idx="0">
                  <c:v>1.2500000000000001E-2</c:v>
                </c:pt>
                <c:pt idx="1">
                  <c:v>0.05</c:v>
                </c:pt>
                <c:pt idx="2">
                  <c:v>6.25E-2</c:v>
                </c:pt>
                <c:pt idx="3">
                  <c:v>0.15</c:v>
                </c:pt>
                <c:pt idx="4">
                  <c:v>0.27500000000000002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1E-46CD-8847-C81509338DA7}"/>
            </c:ext>
          </c:extLst>
        </c:ser>
        <c:ser>
          <c:idx val="1"/>
          <c:order val="1"/>
          <c:tx>
            <c:strRef>
              <c:f>Лист2!$C$1</c:f>
              <c:strCache>
                <c:ptCount val="1"/>
                <c:pt idx="0">
                  <c:v>Обнаружено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Лист2!$A$2:$A$6</c:f>
              <c:strCache>
                <c:ptCount val="5"/>
                <c:pt idx="0">
                  <c:v>IPEX – синдром (проявляется полиэндокринопатией, энтеропатией)</c:v>
                </c:pt>
                <c:pt idx="1">
                  <c:v>АЛПС – аутоиммунный лимфопролиферативный синдром </c:v>
                </c:pt>
                <c:pt idx="2">
                  <c:v>APECED–синдром (проявляется аутоиммунной полиэндокринопатией, слизисто-кожным кандидозом, эктодермальной дистрофией)</c:v>
                </c:pt>
                <c:pt idx="3">
                  <c:v>Болезнь иммунной дисрегуляции с мутацией STAT3 GOF </c:v>
                </c:pt>
                <c:pt idx="4">
                  <c:v>Всего</c:v>
                </c:pt>
              </c:strCache>
            </c:strRef>
          </c:cat>
          <c:val>
            <c:numRef>
              <c:f>Лист2!$C$2:$C$6</c:f>
              <c:numCache>
                <c:formatCode>0.00%</c:formatCode>
                <c:ptCount val="5"/>
                <c:pt idx="0">
                  <c:v>0.1</c:v>
                </c:pt>
                <c:pt idx="1">
                  <c:v>7.4999999999999997E-2</c:v>
                </c:pt>
                <c:pt idx="2" formatCode="0%">
                  <c:v>0.05</c:v>
                </c:pt>
                <c:pt idx="3">
                  <c:v>0.5</c:v>
                </c:pt>
                <c:pt idx="4">
                  <c:v>0.72499999999999998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1E-46CD-8847-C81509338D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8756992"/>
        <c:axId val="88758528"/>
      </c:barChart>
      <c:catAx>
        <c:axId val="88756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88758528"/>
        <c:crosses val="autoZero"/>
        <c:auto val="1"/>
        <c:lblAlgn val="ctr"/>
        <c:lblOffset val="100"/>
        <c:noMultiLvlLbl val="0"/>
      </c:catAx>
      <c:valAx>
        <c:axId val="887585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88756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2023981870286133E-2"/>
          <c:y val="0.89760034369825825"/>
          <c:w val="0.41042711593216247"/>
          <c:h val="4.7091654706651699E-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28575" cap="flat" cmpd="sng" algn="ctr">
      <a:solidFill>
        <a:schemeClr val="bg1"/>
      </a:solidFill>
      <a:round/>
    </a:ln>
    <a:effectLst/>
  </c:spPr>
  <c:txPr>
    <a:bodyPr/>
    <a:lstStyle/>
    <a:p>
      <a:pPr>
        <a:defRPr sz="1400">
          <a:latin typeface="Segoe UI" panose="020B0502040204020203" pitchFamily="34" charset="0"/>
          <a:cs typeface="Segoe UI" panose="020B0502040204020203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68851132539281612"/>
          <c:y val="0.13857834643073969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Мутации в генах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FOXP3 (IPEX)</c:v>
                </c:pt>
                <c:pt idx="1">
                  <c:v>AIRE (APECED) </c:v>
                </c:pt>
                <c:pt idx="2">
                  <c:v>STAT3 (STAT3 GOF)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0.57099999999999995</c:v>
                </c:pt>
                <c:pt idx="1">
                  <c:v>0.14199999999999999</c:v>
                </c:pt>
                <c:pt idx="2">
                  <c:v>0.28699999999999998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2E-463A-9B2C-C0D75E647A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7385054603552819"/>
          <c:y val="0.23121073872965436"/>
          <c:w val="0.31677435957152245"/>
          <c:h val="0.3989220965230009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Segoe UI" panose="020B0502040204020203" pitchFamily="34" charset="0"/>
          <a:cs typeface="Segoe UI" panose="020B0502040204020203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Лист3!$B$1</c:f>
              <c:strCache>
                <c:ptCount val="1"/>
                <c:pt idx="0">
                  <c:v>1-18 лет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35,0%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FB7-4DEB-8A5D-B7530EE1A38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5,00%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CFB7-4DEB-8A5D-B7530EE1A3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Лист3!$A$2:$A$6</c:f>
              <c:strCache>
                <c:ptCount val="5"/>
                <c:pt idx="0">
                  <c:v>IPEX – синдром (проявляется полиэндокринопатией, энтеропатией)</c:v>
                </c:pt>
                <c:pt idx="1">
                  <c:v>АЛПС – аутоиммунный лимфопролиферативный синдром </c:v>
                </c:pt>
                <c:pt idx="2">
                  <c:v>APECED–синдром (проявляется аутоиммунной полиэндокринопатией, слизисто-кожным кандидозом, эктодермальной дистрофией)</c:v>
                </c:pt>
                <c:pt idx="3">
                  <c:v>Болезнь иммунной дисрегуляции с мутацией STAT3 GOF </c:v>
                </c:pt>
                <c:pt idx="4">
                  <c:v>Всего</c:v>
                </c:pt>
              </c:strCache>
            </c:strRef>
          </c:cat>
          <c:val>
            <c:numRef>
              <c:f>Лист3!$B$2:$B$6</c:f>
              <c:numCache>
                <c:formatCode>0.00%</c:formatCode>
                <c:ptCount val="5"/>
                <c:pt idx="0" formatCode="0%">
                  <c:v>0.27</c:v>
                </c:pt>
                <c:pt idx="1">
                  <c:v>0.08</c:v>
                </c:pt>
                <c:pt idx="2" formatCode="0%">
                  <c:v>0.03</c:v>
                </c:pt>
                <c:pt idx="3">
                  <c:v>0.03</c:v>
                </c:pt>
                <c:pt idx="4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65-42D0-A772-982112C8CFEC}"/>
            </c:ext>
          </c:extLst>
        </c:ser>
        <c:ser>
          <c:idx val="1"/>
          <c:order val="1"/>
          <c:tx>
            <c:strRef>
              <c:f>Лист3!$C$1</c:f>
              <c:strCache>
                <c:ptCount val="1"/>
                <c:pt idx="0">
                  <c:v>18-35 лет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Лист3!$A$2:$A$6</c:f>
              <c:strCache>
                <c:ptCount val="5"/>
                <c:pt idx="0">
                  <c:v>IPEX – синдром (проявляется полиэндокринопатией, энтеропатией)</c:v>
                </c:pt>
                <c:pt idx="1">
                  <c:v>АЛПС – аутоиммунный лимфопролиферативный синдром </c:v>
                </c:pt>
                <c:pt idx="2">
                  <c:v>APECED–синдром (проявляется аутоиммунной полиэндокринопатией, слизисто-кожным кандидозом, эктодермальной дистрофией)</c:v>
                </c:pt>
                <c:pt idx="3">
                  <c:v>Болезнь иммунной дисрегуляции с мутацией STAT3 GOF </c:v>
                </c:pt>
                <c:pt idx="4">
                  <c:v>Всего</c:v>
                </c:pt>
              </c:strCache>
            </c:strRef>
          </c:cat>
          <c:val>
            <c:numRef>
              <c:f>Лист3!$C$2:$C$6</c:f>
              <c:numCache>
                <c:formatCode>0%</c:formatCode>
                <c:ptCount val="5"/>
                <c:pt idx="0" formatCode="0.00%">
                  <c:v>0.17499999999999999</c:v>
                </c:pt>
                <c:pt idx="1">
                  <c:v>0.08</c:v>
                </c:pt>
                <c:pt idx="2">
                  <c:v>0.06</c:v>
                </c:pt>
                <c:pt idx="3" formatCode="0.00%">
                  <c:v>7.4999999999999997E-2</c:v>
                </c:pt>
                <c:pt idx="4" formatCode="0.00%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65-42D0-A772-982112C8CFEC}"/>
            </c:ext>
          </c:extLst>
        </c:ser>
        <c:ser>
          <c:idx val="2"/>
          <c:order val="2"/>
          <c:tx>
            <c:strRef>
              <c:f>Лист3!$D$1</c:f>
              <c:strCache>
                <c:ptCount val="1"/>
                <c:pt idx="0">
                  <c:v>35-65 лет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Лист3!$A$2:$A$6</c:f>
              <c:strCache>
                <c:ptCount val="5"/>
                <c:pt idx="0">
                  <c:v>IPEX – синдром (проявляется полиэндокринопатией, энтеропатией)</c:v>
                </c:pt>
                <c:pt idx="1">
                  <c:v>АЛПС – аутоиммунный лимфопролиферативный синдром </c:v>
                </c:pt>
                <c:pt idx="2">
                  <c:v>APECED–синдром (проявляется аутоиммунной полиэндокринопатией, слизисто-кожным кандидозом, эктодермальной дистрофией)</c:v>
                </c:pt>
                <c:pt idx="3">
                  <c:v>Болезнь иммунной дисрегуляции с мутацией STAT3 GOF </c:v>
                </c:pt>
                <c:pt idx="4">
                  <c:v>Всего</c:v>
                </c:pt>
              </c:strCache>
            </c:strRef>
          </c:cat>
          <c:val>
            <c:numRef>
              <c:f>Лист3!$D$2:$D$6</c:f>
              <c:numCache>
                <c:formatCode>0%</c:formatCode>
                <c:ptCount val="5"/>
                <c:pt idx="0" formatCode="0.00%">
                  <c:v>0.13500000000000001</c:v>
                </c:pt>
                <c:pt idx="1">
                  <c:v>0.05</c:v>
                </c:pt>
                <c:pt idx="2" formatCode="0.0%">
                  <c:v>5.0000000000000001E-3</c:v>
                </c:pt>
                <c:pt idx="3">
                  <c:v>0.01</c:v>
                </c:pt>
                <c:pt idx="4" formatCode="0.00%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65-42D0-A772-982112C8CF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8805376"/>
        <c:axId val="88806912"/>
      </c:barChart>
      <c:catAx>
        <c:axId val="88805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88806912"/>
        <c:crosses val="autoZero"/>
        <c:auto val="1"/>
        <c:lblAlgn val="ctr"/>
        <c:lblOffset val="100"/>
        <c:noMultiLvlLbl val="0"/>
      </c:catAx>
      <c:valAx>
        <c:axId val="888069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88805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34925" cap="flat" cmpd="sng" algn="ctr">
      <a:solidFill>
        <a:schemeClr val="tx1"/>
      </a:solidFill>
      <a:round/>
    </a:ln>
    <a:effectLst/>
  </c:spPr>
  <c:txPr>
    <a:bodyPr/>
    <a:lstStyle/>
    <a:p>
      <a:pPr>
        <a:defRPr>
          <a:latin typeface="Segoe UI" panose="020B0502040204020203" pitchFamily="34" charset="0"/>
          <a:cs typeface="Segoe UI" panose="020B0502040204020203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534016850478505"/>
          <c:y val="4.0854224698235839E-2"/>
          <c:w val="0.48783161394001839"/>
          <c:h val="0.788028279194905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Лист2!$B$1</c:f>
              <c:strCache>
                <c:ptCount val="1"/>
                <c:pt idx="0">
                  <c:v>Мужской пол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Лист2!$A$2:$A$6</c:f>
              <c:strCache>
                <c:ptCount val="5"/>
                <c:pt idx="0">
                  <c:v>IPEX – синдром (проявляется полиэндокринопатией, энтеропатией)</c:v>
                </c:pt>
                <c:pt idx="1">
                  <c:v>АЛПС – аутоиммунный лимфопролиферативный синдром </c:v>
                </c:pt>
                <c:pt idx="2">
                  <c:v>APECED–синдром (проявляется аутоиммунной полиэндокринопатией, слизисто-кожным кандидозом, эктодермальной дистрофией)</c:v>
                </c:pt>
                <c:pt idx="3">
                  <c:v>Болезнь иммунной дисрегуляции с мутацией STAT3 GOF </c:v>
                </c:pt>
                <c:pt idx="4">
                  <c:v>Всего</c:v>
                </c:pt>
              </c:strCache>
            </c:strRef>
          </c:cat>
          <c:val>
            <c:numRef>
              <c:f>Лист2!$B$2:$B$6</c:f>
              <c:numCache>
                <c:formatCode>0%</c:formatCode>
                <c:ptCount val="5"/>
                <c:pt idx="0" formatCode="0.00%">
                  <c:v>0.28749999999999998</c:v>
                </c:pt>
                <c:pt idx="1">
                  <c:v>0.05</c:v>
                </c:pt>
                <c:pt idx="2">
                  <c:v>0.03</c:v>
                </c:pt>
                <c:pt idx="3">
                  <c:v>0.03</c:v>
                </c:pt>
                <c:pt idx="4" formatCode="0.00%">
                  <c:v>0.39749999999999996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1E-46CD-8847-C81509338DA7}"/>
            </c:ext>
          </c:extLst>
        </c:ser>
        <c:ser>
          <c:idx val="1"/>
          <c:order val="1"/>
          <c:tx>
            <c:strRef>
              <c:f>Лист2!$C$1</c:f>
              <c:strCache>
                <c:ptCount val="1"/>
                <c:pt idx="0">
                  <c:v>Женский пол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Лист2!$A$2:$A$6</c:f>
              <c:strCache>
                <c:ptCount val="5"/>
                <c:pt idx="0">
                  <c:v>IPEX – синдром (проявляется полиэндокринопатией, энтеропатией)</c:v>
                </c:pt>
                <c:pt idx="1">
                  <c:v>АЛПС – аутоиммунный лимфопролиферативный синдром </c:v>
                </c:pt>
                <c:pt idx="2">
                  <c:v>APECED–синдром (проявляется аутоиммунной полиэндокринопатией, слизисто-кожным кандидозом, эктодермальной дистрофией)</c:v>
                </c:pt>
                <c:pt idx="3">
                  <c:v>Болезнь иммунной дисрегуляции с мутацией STAT3 GOF </c:v>
                </c:pt>
                <c:pt idx="4">
                  <c:v>Всего</c:v>
                </c:pt>
              </c:strCache>
            </c:strRef>
          </c:cat>
          <c:val>
            <c:numRef>
              <c:f>Лист2!$C$2:$C$6</c:f>
              <c:numCache>
                <c:formatCode>0.0%</c:formatCode>
                <c:ptCount val="5"/>
                <c:pt idx="0" formatCode="0%">
                  <c:v>0.37</c:v>
                </c:pt>
                <c:pt idx="1">
                  <c:v>7.4999999999999997E-2</c:v>
                </c:pt>
                <c:pt idx="2" formatCode="0.00%">
                  <c:v>6.7500000000000004E-2</c:v>
                </c:pt>
                <c:pt idx="3" formatCode="0%">
                  <c:v>0.09</c:v>
                </c:pt>
                <c:pt idx="4" formatCode="0.00%">
                  <c:v>0.60250000000000004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1E-46CD-8847-C81509338D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8936448"/>
        <c:axId val="88937984"/>
      </c:barChart>
      <c:catAx>
        <c:axId val="88936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88937984"/>
        <c:crosses val="autoZero"/>
        <c:auto val="1"/>
        <c:lblAlgn val="ctr"/>
        <c:lblOffset val="100"/>
        <c:noMultiLvlLbl val="0"/>
      </c:catAx>
      <c:valAx>
        <c:axId val="889379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88936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742820687987745"/>
          <c:y val="0.92267994926704255"/>
          <c:w val="0.5851437745401904"/>
          <c:h val="7.7320128798333193E-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28575" cap="flat" cmpd="sng" algn="ctr">
      <a:solidFill>
        <a:schemeClr val="tx1"/>
      </a:solidFill>
      <a:round/>
    </a:ln>
    <a:effectLst/>
  </c:spPr>
  <c:txPr>
    <a:bodyPr/>
    <a:lstStyle/>
    <a:p>
      <a:pPr>
        <a:defRPr>
          <a:latin typeface="Segoe UI" panose="020B0502040204020203" pitchFamily="34" charset="0"/>
          <a:cs typeface="Segoe UI" panose="020B0502040204020203" pitchFamily="34" charset="0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DE36D-82BD-4165-A93E-BA283D109E8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17CF2-5003-4FFA-B7EA-B4554161D5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532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5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17CF2-5003-4FFA-B7EA-B4554161D53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125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_БИ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92410" y="862871"/>
            <a:ext cx="9144000" cy="4994231"/>
          </a:xfrm>
        </p:spPr>
        <p:txBody>
          <a:bodyPr anchor="ctr">
            <a:normAutofit/>
          </a:bodyPr>
          <a:lstStyle>
            <a:lvl1pPr algn="ctr">
              <a:defRPr sz="44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682906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щие_БИ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941" y="105820"/>
            <a:ext cx="9636213" cy="1325563"/>
          </a:xfrm>
        </p:spPr>
        <p:txBody>
          <a:bodyPr>
            <a:normAutofit/>
          </a:bodyPr>
          <a:lstStyle>
            <a:lvl1pPr algn="ctr">
              <a:defRPr sz="2800" b="1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9619" y="1525374"/>
            <a:ext cx="9662614" cy="4698005"/>
          </a:xfrm>
        </p:spPr>
        <p:txBody>
          <a:bodyPr>
            <a:normAutofit/>
          </a:bodyPr>
          <a:lstStyle>
            <a:lvl1pPr>
              <a:defRPr sz="160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6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6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6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6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710923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2" y="170974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45714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9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8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6B2E3-17ED-4563-8ACB-55BBDAA0272E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BE2D-0386-4EB0-9982-3EFCBFA84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576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6B2E3-17ED-4563-8ACB-55BBDAA0272E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BE2D-0386-4EB0-9982-3EFCBFA84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057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365128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5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7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5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7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6B2E3-17ED-4563-8ACB-55BBDAA0272E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BE2D-0386-4EB0-9982-3EFCBFA84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850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6B2E3-17ED-4563-8ACB-55BBDAA0272E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BE2D-0386-4EB0-9982-3EFCBFA84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336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6B2E3-17ED-4563-8ACB-55BBDAA0272E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BE2D-0386-4EB0-9982-3EFCBFA84048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134938"/>
            <a:ext cx="12217400" cy="699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0490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6B2E3-17ED-4563-8ACB-55BBDAA0272E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BE2D-0386-4EB0-9982-3EFCBFA84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355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image" Target="../media/image2.png" /><Relationship Id="rId5" Type="http://schemas.openxmlformats.org/officeDocument/2006/relationships/slideLayout" Target="../slideLayouts/slideLayout5.xml" /><Relationship Id="rId10" Type="http://schemas.openxmlformats.org/officeDocument/2006/relationships/image" Target="../media/image1.png" /><Relationship Id="rId4" Type="http://schemas.openxmlformats.org/officeDocument/2006/relationships/slideLayout" Target="../slideLayouts/slideLayout4.xml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2" y="365128"/>
            <a:ext cx="10515600" cy="1325563"/>
          </a:xfrm>
          <a:prstGeom prst="rect">
            <a:avLst/>
          </a:prstGeom>
        </p:spPr>
        <p:txBody>
          <a:bodyPr vert="horz" lIns="91429" tIns="45715" rIns="91429" bIns="45715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9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6B2E3-17ED-4563-8ACB-55BBDAA0272E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2" y="6356353"/>
            <a:ext cx="4114800" cy="365125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1BE2D-0386-4EB0-9982-3EFCBFA84048}" type="slidenum">
              <a:rPr lang="ru-RU" smtClean="0"/>
              <a:t>‹#›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1"/>
            <a:ext cx="12223750" cy="709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5858" y="117561"/>
            <a:ext cx="742393" cy="710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4614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60" r:id="rId8"/>
  </p:sldLayoutIdLst>
  <p:txStyles>
    <p:titleStyle>
      <a:lvl1pPr algn="l" defTabSz="914296" rtl="0" eaLnBrk="1" latinLnBrk="0" hangingPunct="1">
        <a:lnSpc>
          <a:spcPct val="90000"/>
        </a:lnSpc>
        <a:spcBef>
          <a:spcPct val="0"/>
        </a:spcBef>
        <a:buNone/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4" indent="-228574" algn="l" defTabSz="91429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22" indent="-228574" algn="l" defTabSz="9142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0" indent="-228574" algn="l" defTabSz="9142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17" indent="-228574" algn="l" defTabSz="9142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6" indent="-228574" algn="l" defTabSz="9142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4" indent="-228574" algn="l" defTabSz="9142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2" indent="-228574" algn="l" defTabSz="9142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0" indent="-228574" algn="l" defTabSz="9142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58" indent="-228574" algn="l" defTabSz="9142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5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 /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 /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 /><Relationship Id="rId1" Type="http://schemas.openxmlformats.org/officeDocument/2006/relationships/slideLayout" Target="../slideLayouts/slideLayout1.xml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 /><Relationship Id="rId2" Type="http://schemas.openxmlformats.org/officeDocument/2006/relationships/chart" Target="../charts/chart4.xml" /><Relationship Id="rId1" Type="http://schemas.openxmlformats.org/officeDocument/2006/relationships/slideLayout" Target="../slideLayouts/slideLayout2.xml" 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 /><Relationship Id="rId1" Type="http://schemas.openxmlformats.org/officeDocument/2006/relationships/slideLayout" Target="../slideLayouts/slideLayout7.xml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9618" y="300251"/>
            <a:ext cx="9717206" cy="5909480"/>
          </a:xfrm>
        </p:spPr>
        <p:txBody>
          <a:bodyPr>
            <a:noAutofit/>
          </a:bodyPr>
          <a:lstStyle/>
          <a:p>
            <a:r>
              <a:rPr lang="ru-RU" sz="3200" dirty="0"/>
              <a:t>НАО «Медицинский университет Астана»</a:t>
            </a:r>
            <a:br>
              <a:rPr lang="ru-RU" sz="3200" b="1" dirty="0"/>
            </a:br>
            <a:br>
              <a:rPr lang="ru-RU" sz="3200" b="1" dirty="0"/>
            </a:br>
            <a:br>
              <a:rPr lang="ru-RU" sz="3200" b="1" dirty="0"/>
            </a:br>
            <a:br>
              <a:rPr lang="ru-RU" sz="3200" b="1" dirty="0"/>
            </a:br>
            <a:r>
              <a:rPr lang="ru-RU" sz="4400" b="1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Болезни иммунной </a:t>
            </a:r>
            <a:r>
              <a:rPr lang="ru-RU" sz="4400" b="1" dirty="0" err="1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дисрегуляции</a:t>
            </a:r>
            <a:r>
              <a:rPr lang="ru-RU" sz="4400" b="1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. Клинический случай.</a:t>
            </a:r>
            <a:r>
              <a:rPr lang="ru-KZ" b="1" dirty="0">
                <a:solidFill>
                  <a:srgbClr val="002060"/>
                </a:solidFill>
                <a:effectLst/>
              </a:rPr>
              <a:t> </a:t>
            </a:r>
            <a:br>
              <a:rPr lang="ru-RU" sz="3200" dirty="0"/>
            </a:br>
            <a:br>
              <a:rPr lang="ru-RU" sz="3200" dirty="0"/>
            </a:br>
            <a:r>
              <a:rPr lang="ru-RU" sz="2800" dirty="0"/>
              <a:t>Докладчик: </a:t>
            </a:r>
            <a:r>
              <a:rPr lang="ru-RU" sz="2800" dirty="0" err="1"/>
              <a:t>Усенова</a:t>
            </a:r>
            <a:r>
              <a:rPr lang="ru-RU" sz="2800" dirty="0"/>
              <a:t> О.П., </a:t>
            </a:r>
            <a:r>
              <a:rPr lang="ru-RU" sz="2800" dirty="0">
                <a:effectLst/>
                <a:ea typeface="Calibri" panose="020F0502020204030204" pitchFamily="34" charset="0"/>
              </a:rPr>
              <a:t>магистр, ассистент кафедры детских болезней с курсами аллергологии, гематологии и эндокринологии НАО «МУА» </a:t>
            </a:r>
            <a:br>
              <a:rPr lang="ru-RU" sz="3200" b="1" dirty="0"/>
            </a:br>
            <a:br>
              <a:rPr lang="ru-RU" sz="3200" b="1" dirty="0"/>
            </a:br>
            <a:br>
              <a:rPr lang="ru-RU" sz="3200" b="1" dirty="0"/>
            </a:br>
            <a:r>
              <a:rPr lang="ru-RU" sz="2000" dirty="0"/>
              <a:t>г. Астана, 2023 г.</a:t>
            </a:r>
          </a:p>
        </p:txBody>
      </p:sp>
    </p:spTree>
    <p:extLst>
      <p:ext uri="{BB962C8B-B14F-4D97-AF65-F5344CB8AC3E}">
        <p14:creationId xmlns:p14="http://schemas.microsoft.com/office/powerpoint/2010/main" val="4223502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Аутоиммунный </a:t>
            </a:r>
            <a:r>
              <a:rPr lang="ru-RU" sz="3600" b="1" dirty="0" err="1">
                <a:solidFill>
                  <a:srgbClr val="C00000"/>
                </a:solidFill>
              </a:rPr>
              <a:t>лимфопролиферативный</a:t>
            </a:r>
            <a:r>
              <a:rPr lang="ru-RU" sz="3600" b="1" dirty="0">
                <a:solidFill>
                  <a:srgbClr val="C00000"/>
                </a:solidFill>
              </a:rPr>
              <a:t> синдром (АЛПС)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9619" y="1525374"/>
            <a:ext cx="5929410" cy="469800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dirty="0" err="1"/>
              <a:t>Спленомегалия</a:t>
            </a:r>
            <a:r>
              <a:rPr lang="ru-RU" b="1" dirty="0"/>
              <a:t> </a:t>
            </a:r>
            <a:r>
              <a:rPr lang="ru-RU" dirty="0"/>
              <a:t>– 85-90 % случаев (2 по частоте и значению клиническим проявлением АЛПС).</a:t>
            </a:r>
          </a:p>
          <a:p>
            <a:pPr algn="just"/>
            <a:r>
              <a:rPr lang="ru-RU" b="1" dirty="0" err="1"/>
              <a:t>Гепатомегалия</a:t>
            </a:r>
            <a:r>
              <a:rPr lang="ru-RU" b="1" dirty="0"/>
              <a:t> </a:t>
            </a:r>
            <a:r>
              <a:rPr lang="ru-RU" dirty="0"/>
              <a:t>встречается не более чем у 30–40 % больных и всегда сочетается с увеличением селезенки. </a:t>
            </a:r>
          </a:p>
          <a:p>
            <a:pPr algn="just"/>
            <a:r>
              <a:rPr lang="ru-RU" b="1" dirty="0"/>
              <a:t>Аутоиммунные реакции </a:t>
            </a:r>
            <a:r>
              <a:rPr lang="ru-RU" dirty="0"/>
              <a:t>- частый клинический признак АЛПС, выявляемый у 70 % пациентов.</a:t>
            </a:r>
          </a:p>
          <a:p>
            <a:pPr algn="just"/>
            <a:r>
              <a:rPr lang="ru-RU" b="1" dirty="0"/>
              <a:t>Поражения центральной нервной системы </a:t>
            </a:r>
            <a:r>
              <a:rPr lang="ru-RU" dirty="0"/>
              <a:t>проявляются в форме аутоиммунной мозжечковой атаксии, синдрома </a:t>
            </a:r>
            <a:r>
              <a:rPr lang="ru-RU" dirty="0" err="1"/>
              <a:t>Гийена-Барре</a:t>
            </a:r>
            <a:r>
              <a:rPr lang="ru-RU" dirty="0"/>
              <a:t>, поперечного миелита, эпилептического синдрома. </a:t>
            </a:r>
          </a:p>
          <a:p>
            <a:pPr algn="just"/>
            <a:r>
              <a:rPr lang="ru-RU" b="1" dirty="0"/>
              <a:t>Нарушения ЖКТ </a:t>
            </a:r>
            <a:r>
              <a:rPr lang="ru-RU" dirty="0"/>
              <a:t>часто протекают в виде аутоиммунных эзофагитов, гастритов, колитов, панкреатитов. Встречаются аутоиммунный гепатит и </a:t>
            </a:r>
            <a:r>
              <a:rPr lang="ru-RU" dirty="0" err="1"/>
              <a:t>билиарный</a:t>
            </a:r>
            <a:r>
              <a:rPr lang="ru-RU" dirty="0"/>
              <a:t> цирроз. </a:t>
            </a:r>
          </a:p>
          <a:p>
            <a:pPr algn="just"/>
            <a:r>
              <a:rPr lang="ru-RU" b="1" dirty="0"/>
              <a:t>Кожные манифестации </a:t>
            </a:r>
            <a:r>
              <a:rPr lang="ru-RU" dirty="0"/>
              <a:t>обычно развиваются по типу рецидивирующей крапивницы, а в ряде случаев - геморрагического </a:t>
            </a:r>
            <a:r>
              <a:rPr lang="ru-RU" dirty="0" err="1"/>
              <a:t>васкулита</a:t>
            </a:r>
            <a:r>
              <a:rPr lang="ru-RU" dirty="0"/>
              <a:t> и </a:t>
            </a:r>
            <a:r>
              <a:rPr lang="ru-RU" dirty="0" err="1"/>
              <a:t>панникулита</a:t>
            </a:r>
            <a:r>
              <a:rPr lang="ru-RU" dirty="0"/>
              <a:t>.</a:t>
            </a:r>
          </a:p>
          <a:p>
            <a:pPr algn="just"/>
            <a:r>
              <a:rPr lang="ru-RU" b="1" dirty="0"/>
              <a:t>Патология бронхопульмональной системы </a:t>
            </a:r>
            <a:r>
              <a:rPr lang="ru-RU" dirty="0"/>
              <a:t>может иметь признаки облитерирующего </a:t>
            </a:r>
            <a:r>
              <a:rPr lang="ru-RU" dirty="0" err="1"/>
              <a:t>бронхоальвеолита</a:t>
            </a:r>
            <a:r>
              <a:rPr lang="ru-RU" dirty="0"/>
              <a:t>, легочных инфильтратов, не приводящих, как правило, к выраженной дыхательной недостаточности.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79886" y="5841154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Madkaikar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M.,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Mhatre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S., Gupta M.,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Ghosh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K. Advances in autoimmune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lymphoproliferative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syndromes //Eur. J.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Haematol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– 2011. – Vol.87. – P.1–9.</a:t>
            </a:r>
            <a:endParaRPr lang="ru-RU" sz="1000" b="1" i="1" dirty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534" y="2090057"/>
            <a:ext cx="3403895" cy="29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433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Синдром аутоиммунной </a:t>
            </a:r>
            <a:r>
              <a:rPr lang="ru-RU" sz="3600" b="1" dirty="0" err="1">
                <a:solidFill>
                  <a:srgbClr val="C00000"/>
                </a:solidFill>
              </a:rPr>
              <a:t>полиэндокринопатии</a:t>
            </a:r>
            <a:r>
              <a:rPr lang="ru-RU" sz="3600" b="1" dirty="0">
                <a:solidFill>
                  <a:srgbClr val="C00000"/>
                </a:solidFill>
              </a:rPr>
              <a:t>-кандидоза-</a:t>
            </a:r>
            <a:r>
              <a:rPr lang="ru-RU" sz="3600" b="1" dirty="0" err="1">
                <a:solidFill>
                  <a:srgbClr val="C00000"/>
                </a:solidFill>
              </a:rPr>
              <a:t>эктодермальной</a:t>
            </a:r>
            <a:r>
              <a:rPr lang="ru-RU" sz="3600" b="1" dirty="0">
                <a:solidFill>
                  <a:srgbClr val="C00000"/>
                </a:solidFill>
              </a:rPr>
              <a:t> дистрофии (APECED)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/>
              <a:t>Синдром APECED является наследственным редким аутосомно-рецессивным расстройством, вызванным мутациями гена AIRE . </a:t>
            </a:r>
          </a:p>
          <a:p>
            <a:pPr algn="just"/>
            <a:r>
              <a:rPr lang="ru-RU" dirty="0"/>
              <a:t>Заболевание, впервые сообщенное </a:t>
            </a:r>
            <a:r>
              <a:rPr lang="ru-RU" dirty="0" err="1"/>
              <a:t>Leonard</a:t>
            </a:r>
            <a:r>
              <a:rPr lang="ru-RU" dirty="0"/>
              <a:t> в 1929 году, также известно, как аутоиммунный </a:t>
            </a:r>
            <a:r>
              <a:rPr lang="ru-RU" dirty="0" err="1"/>
              <a:t>полигландулярный</a:t>
            </a:r>
            <a:r>
              <a:rPr lang="ru-RU" dirty="0"/>
              <a:t> синдром 1 типа (APS1) или синдром </a:t>
            </a:r>
            <a:r>
              <a:rPr lang="ru-RU" dirty="0" err="1"/>
              <a:t>Уитакера</a:t>
            </a:r>
            <a:r>
              <a:rPr lang="ru-RU" dirty="0"/>
              <a:t>.</a:t>
            </a:r>
          </a:p>
          <a:p>
            <a:pPr algn="just"/>
            <a:r>
              <a:rPr lang="ru-RU" dirty="0"/>
              <a:t> Несмотря на редкость, высокая распространенность этого синдрома отмечается в скандинавских странах, особенно в Финляндии. Когорты пациентов APECED были также зарегистрированы в континентальной Италии и Сардинии - 1:14 000, среди иранских евреев - 1:9000. </a:t>
            </a:r>
          </a:p>
          <a:p>
            <a:pPr algn="just"/>
            <a:r>
              <a:rPr lang="ru-RU" dirty="0"/>
              <a:t>Клинически этот синдром является комбинацией иммунодефицита и аутоиммунного эндокринного синдрома. </a:t>
            </a:r>
          </a:p>
          <a:p>
            <a:pPr algn="just"/>
            <a:r>
              <a:rPr lang="ru-RU" dirty="0"/>
              <a:t>Клинический диагноз требует наличия, как минимум двух из трех основных расстройств: хронического </a:t>
            </a:r>
            <a:r>
              <a:rPr lang="ru-RU" dirty="0" err="1"/>
              <a:t>слизисто</a:t>
            </a:r>
            <a:r>
              <a:rPr lang="ru-RU" dirty="0"/>
              <a:t>-кожного кандидоза (ХКСК), </a:t>
            </a:r>
            <a:r>
              <a:rPr lang="ru-RU" dirty="0" err="1"/>
              <a:t>гипопаратиреоза</a:t>
            </a:r>
            <a:r>
              <a:rPr lang="ru-RU" dirty="0"/>
              <a:t> и первичной недостаточности надпочечников (болезнь </a:t>
            </a:r>
            <a:r>
              <a:rPr lang="ru-RU" dirty="0" err="1"/>
              <a:t>Аддисона</a:t>
            </a:r>
            <a:r>
              <a:rPr lang="ru-RU" dirty="0"/>
              <a:t>). </a:t>
            </a:r>
            <a:endParaRPr lang="ru-RU" sz="1900" b="1" i="1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92800" y="548249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Meloni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A.,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Willcox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N., et.al. Autoimmune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polyendocrine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syndrome Type 1: An extensive longitudinal study in Sardinian patients //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J.Clin.Endocrinol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Metab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- 2012. - Vol.</a:t>
            </a:r>
            <a:r>
              <a:rPr lang="en-US" sz="10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P.1114–1124. </a:t>
            </a:r>
            <a:endParaRPr lang="ru-RU" sz="1000" b="1" i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Faiyaz-Ul-Haque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M., Bin-Abbas B. et al. Novel and recurrent mutations in the AIRE gene of autoimmune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polyendocrinopathy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syndrome type 1 (APS1) patients //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Genet. – 2009. – Vol.76. – P.431–440.</a:t>
            </a:r>
            <a:endParaRPr lang="ru-RU" sz="1000" b="1" i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331" y="4853933"/>
            <a:ext cx="3057225" cy="142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094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A2752879-1457-4EFC-BFE9-643EE9F065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4734349"/>
              </p:ext>
            </p:extLst>
          </p:nvPr>
        </p:nvGraphicFramePr>
        <p:xfrm>
          <a:off x="1915886" y="1291770"/>
          <a:ext cx="9210865" cy="5030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549BE7-4C03-42B5-8736-EE65BBECA346}"/>
              </a:ext>
            </a:extLst>
          </p:cNvPr>
          <p:cNvSpPr/>
          <p:nvPr/>
        </p:nvSpPr>
        <p:spPr>
          <a:xfrm>
            <a:off x="1698170" y="202368"/>
            <a:ext cx="9448801" cy="1200318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Характеристика пациентов по нозологиям БИД</a:t>
            </a:r>
            <a:endParaRPr lang="ru-RU" sz="3600" dirty="0">
              <a:solidFill>
                <a:srgbClr val="C00000"/>
              </a:solidFill>
              <a:latin typeface="Segoe UI" panose="020B0502040204020203" pitchFamily="34" charset="0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80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95D09EC-B865-4EC3-97F2-1F211EEB29B8}"/>
              </a:ext>
            </a:extLst>
          </p:cNvPr>
          <p:cNvSpPr/>
          <p:nvPr/>
        </p:nvSpPr>
        <p:spPr>
          <a:xfrm>
            <a:off x="1640114" y="0"/>
            <a:ext cx="9920499" cy="1015653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kk-KZ" sz="30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Показатели аутоиммунных, аллергических и эндокринных маркеров у пациентов с</a:t>
            </a:r>
            <a:r>
              <a:rPr lang="kk-KZ" sz="3000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r>
              <a:rPr lang="kk-KZ" sz="30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БИД (</a:t>
            </a:r>
            <a:r>
              <a:rPr lang="en-US" sz="30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n=</a:t>
            </a:r>
            <a:r>
              <a:rPr lang="ru-RU" sz="30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35</a:t>
            </a:r>
            <a:r>
              <a:rPr lang="kk-KZ" sz="30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)</a:t>
            </a:r>
            <a:endParaRPr lang="ru-RU" sz="30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346A574-1EC9-431A-BC66-4ACF1E507B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403565"/>
              </p:ext>
            </p:extLst>
          </p:nvPr>
        </p:nvGraphicFramePr>
        <p:xfrm>
          <a:off x="1640114" y="1385862"/>
          <a:ext cx="10272770" cy="4594981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4257295">
                  <a:extLst>
                    <a:ext uri="{9D8B030D-6E8A-4147-A177-3AD203B41FA5}">
                      <a16:colId xmlns:a16="http://schemas.microsoft.com/office/drawing/2014/main" val="1608888313"/>
                    </a:ext>
                  </a:extLst>
                </a:gridCol>
                <a:gridCol w="3021616">
                  <a:extLst>
                    <a:ext uri="{9D8B030D-6E8A-4147-A177-3AD203B41FA5}">
                      <a16:colId xmlns:a16="http://schemas.microsoft.com/office/drawing/2014/main" val="995330890"/>
                    </a:ext>
                  </a:extLst>
                </a:gridCol>
                <a:gridCol w="2993859">
                  <a:extLst>
                    <a:ext uri="{9D8B030D-6E8A-4147-A177-3AD203B41FA5}">
                      <a16:colId xmlns:a16="http://schemas.microsoft.com/office/drawing/2014/main" val="3523794698"/>
                    </a:ext>
                  </a:extLst>
                </a:gridCol>
              </a:tblGrid>
              <a:tr h="257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Лабораторный маркер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Количество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3362036829"/>
                  </a:ext>
                </a:extLst>
              </a:tr>
              <a:tr h="4441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ANA </a:t>
                      </a:r>
                      <a:r>
                        <a:rPr lang="ru-RU" sz="1600" u="none" strike="noStrike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Screen</a:t>
                      </a:r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(антиядерные антитела скрининг)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57,1%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35762348"/>
                  </a:ext>
                </a:extLst>
              </a:tr>
              <a:tr h="4441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ENA </a:t>
                      </a:r>
                      <a:r>
                        <a:rPr lang="ru-RU" sz="1600" u="none" strike="noStrike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Screen</a:t>
                      </a:r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(экстрагируемые ядерные антитела)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42,8%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1288859573"/>
                  </a:ext>
                </a:extLst>
              </a:tr>
              <a:tr h="4441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Анти-ТПО (антитела к </a:t>
                      </a:r>
                      <a:r>
                        <a:rPr lang="ru-RU" sz="1600" u="none" strike="noStrike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микросомальной</a:t>
                      </a:r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тиреопероксидазе</a:t>
                      </a:r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)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5,7%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Фадиатоп</a:t>
                      </a:r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/ЭКБ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5,7%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Антитела к гистону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2,8%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3864157200"/>
                  </a:ext>
                </a:extLst>
              </a:tr>
              <a:tr h="3054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Антитела к компоненту </a:t>
                      </a:r>
                      <a:r>
                        <a:rPr lang="en-US" sz="16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Jo-1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2,8%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1953244905"/>
                  </a:ext>
                </a:extLst>
              </a:tr>
              <a:tr h="257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Антитела к компоненту </a:t>
                      </a:r>
                      <a:r>
                        <a:rPr lang="en-US" sz="16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Rib-P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2,8%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2181192048"/>
                  </a:ext>
                </a:extLst>
              </a:tr>
              <a:tr h="425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Антитела к компоненту </a:t>
                      </a:r>
                      <a:r>
                        <a:rPr lang="en-US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Scl-70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2,8%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2395692933"/>
                  </a:ext>
                </a:extLst>
              </a:tr>
              <a:tr h="257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Антитела к компоненту SS-A (</a:t>
                      </a:r>
                      <a:r>
                        <a:rPr lang="ru-RU" sz="1600" u="none" strike="noStrike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Ro</a:t>
                      </a:r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2,8%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4006851951"/>
                  </a:ext>
                </a:extLst>
              </a:tr>
              <a:tr h="257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Антитела к компоненту SS-B (La)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2,8%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3668736415"/>
                  </a:ext>
                </a:extLst>
              </a:tr>
              <a:tr h="257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Антитела к </a:t>
                      </a:r>
                      <a:r>
                        <a:rPr lang="ru-RU" sz="1600" u="none" strike="noStrike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нуклеосоме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2,8%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4121813527"/>
                  </a:ext>
                </a:extLst>
              </a:tr>
              <a:tr h="257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Антитела к </a:t>
                      </a:r>
                      <a:r>
                        <a:rPr lang="ru-RU" sz="1600" u="none" strike="noStrike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протеиназе</a:t>
                      </a:r>
                      <a:r>
                        <a:rPr lang="ru-RU" sz="16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3 (Anti-PR3)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2,8%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3006516945"/>
                  </a:ext>
                </a:extLst>
              </a:tr>
              <a:tr h="257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Антитела к митохондриям (</a:t>
                      </a:r>
                      <a:r>
                        <a:rPr lang="en-US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AMA-M2)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2,8%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0643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95D09EC-B865-4EC3-97F2-1F211EEB29B8}"/>
              </a:ext>
            </a:extLst>
          </p:cNvPr>
          <p:cNvSpPr/>
          <p:nvPr/>
        </p:nvSpPr>
        <p:spPr>
          <a:xfrm>
            <a:off x="1625600" y="0"/>
            <a:ext cx="9935013" cy="1200318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kk-KZ" sz="36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Показатели иммуноглобулинов</a:t>
            </a:r>
            <a:r>
              <a:rPr lang="en-US" sz="36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r>
              <a:rPr lang="kk-KZ" sz="36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у пациентов с</a:t>
            </a:r>
            <a:r>
              <a:rPr lang="kk-KZ" sz="3600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r>
              <a:rPr lang="kk-KZ" sz="36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БИД</a:t>
            </a:r>
            <a:endParaRPr lang="ru-RU" sz="36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656866"/>
              </p:ext>
            </p:extLst>
          </p:nvPr>
        </p:nvGraphicFramePr>
        <p:xfrm>
          <a:off x="1625600" y="1279154"/>
          <a:ext cx="10021899" cy="4743224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0213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1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01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001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59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Показатель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Пациенты с 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IPEX – </a:t>
                      </a: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синдромом 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Пациенты с АЛПС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Пациенты с 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APECED–</a:t>
                      </a: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синдромом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Пациенты с мутацией 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STAT3 GOF 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9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900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</a:t>
                      </a:r>
                      <a:r>
                        <a:rPr lang="en-US" sz="1900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9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</a:t>
                      </a:r>
                      <a:r>
                        <a:rPr lang="en-US" sz="19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9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</a:t>
                      </a:r>
                      <a:r>
                        <a:rPr lang="en-US" sz="19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900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</a:t>
                      </a:r>
                      <a:r>
                        <a:rPr lang="en-US" sz="1900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9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Ig G г</a:t>
                      </a: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л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3,6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0,4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9,6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0,4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2,6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0,4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0,6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0,4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79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Ig </a:t>
                      </a: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г</a:t>
                      </a: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л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1,0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0,07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4,0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0,07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8,0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0,07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5,0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0,07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79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Ig </a:t>
                      </a: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г</a:t>
                      </a: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л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0,3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0,07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5,0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0,07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0,8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0,07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0,8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0,07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7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Ig </a:t>
                      </a: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Е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МЕ/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л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110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0,4</a:t>
                      </a:r>
                      <a:endParaRPr lang="ru-RU" sz="1900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30,0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0,4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20,0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0,4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60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  <a:sym typeface="Symbol"/>
                        </a:rPr>
                        <a:t></a:t>
                      </a:r>
                      <a:r>
                        <a:rPr lang="en-US" sz="19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0,4</a:t>
                      </a:r>
                      <a:endParaRPr lang="ru-RU" sz="19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47698">
                <a:tc gridSpan="5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Абсолютный показатель различия: </a:t>
                      </a:r>
                      <a:r>
                        <a:rPr lang="ru-RU" sz="1900" b="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 р&lt;0,05 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6821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95D09EC-B865-4EC3-97F2-1F211EEB29B8}"/>
              </a:ext>
            </a:extLst>
          </p:cNvPr>
          <p:cNvSpPr/>
          <p:nvPr/>
        </p:nvSpPr>
        <p:spPr>
          <a:xfrm>
            <a:off x="1886857" y="223978"/>
            <a:ext cx="9673756" cy="954097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kk-KZ" sz="28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Показатели </a:t>
            </a:r>
            <a:r>
              <a:rPr lang="ru-RU" sz="28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ПЦР на обнаружение ВЭБ</a:t>
            </a:r>
            <a:r>
              <a:rPr lang="en-US" sz="28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r>
              <a:rPr lang="kk-KZ" sz="28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у пациентов с</a:t>
            </a:r>
            <a:r>
              <a:rPr lang="kk-KZ" sz="2800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r>
              <a:rPr lang="kk-KZ" sz="28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БИД</a:t>
            </a:r>
            <a:endParaRPr lang="ru-RU" sz="28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CC824055-FBBA-43C9-89DA-3FBB0F686B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3249408"/>
              </p:ext>
            </p:extLst>
          </p:nvPr>
        </p:nvGraphicFramePr>
        <p:xfrm>
          <a:off x="1654629" y="1494971"/>
          <a:ext cx="10274845" cy="4557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99031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95D09EC-B865-4EC3-97F2-1F211EEB29B8}"/>
              </a:ext>
            </a:extLst>
          </p:cNvPr>
          <p:cNvSpPr/>
          <p:nvPr/>
        </p:nvSpPr>
        <p:spPr>
          <a:xfrm>
            <a:off x="1640114" y="223978"/>
            <a:ext cx="9564915" cy="523210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Г</a:t>
            </a:r>
            <a:r>
              <a:rPr lang="ru-RU" sz="28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енетическая диагностика </a:t>
            </a:r>
            <a:r>
              <a:rPr lang="kk-KZ" sz="28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пациентов с БИД (</a:t>
            </a:r>
            <a:r>
              <a:rPr lang="en-US" sz="28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n=19</a:t>
            </a:r>
            <a:r>
              <a:rPr lang="kk-KZ" sz="28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)</a:t>
            </a:r>
            <a:endParaRPr lang="ru-RU" sz="28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75716707"/>
              </p:ext>
            </p:extLst>
          </p:nvPr>
        </p:nvGraphicFramePr>
        <p:xfrm>
          <a:off x="1738031" y="886266"/>
          <a:ext cx="9369079" cy="5354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94777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8DC13AC-B95F-42B2-8CD6-6DED8FFB1AF6}"/>
              </a:ext>
            </a:extLst>
          </p:cNvPr>
          <p:cNvSpPr/>
          <p:nvPr/>
        </p:nvSpPr>
        <p:spPr>
          <a:xfrm>
            <a:off x="1640114" y="253324"/>
            <a:ext cx="4468116" cy="830987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Структура возрастного состава и распределение по нозологическим формам БИД</a:t>
            </a:r>
            <a:endParaRPr lang="ru-RU" sz="1600" dirty="0">
              <a:solidFill>
                <a:srgbClr val="C00000"/>
              </a:solidFill>
              <a:latin typeface="Segoe UI" panose="020B0502040204020203" pitchFamily="34" charset="0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C59269DD-D23F-49F9-AF3B-80B23F16F4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1825695"/>
              </p:ext>
            </p:extLst>
          </p:nvPr>
        </p:nvGraphicFramePr>
        <p:xfrm>
          <a:off x="1640114" y="1088572"/>
          <a:ext cx="4422965" cy="4923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5130FB-0940-4517-9C7A-2427A8F449DE}"/>
              </a:ext>
            </a:extLst>
          </p:cNvPr>
          <p:cNvSpPr/>
          <p:nvPr/>
        </p:nvSpPr>
        <p:spPr>
          <a:xfrm>
            <a:off x="7070054" y="367262"/>
            <a:ext cx="4342641" cy="338544"/>
          </a:xfrm>
          <a:prstGeom prst="rect">
            <a:avLst/>
          </a:prstGeom>
        </p:spPr>
        <p:txBody>
          <a:bodyPr wrap="none" lIns="91429" tIns="45715" rIns="91429" bIns="45715">
            <a:spAutoFit/>
          </a:bodyPr>
          <a:lstStyle/>
          <a:p>
            <a:pPr algn="just"/>
            <a:r>
              <a:rPr lang="ru-RU" sz="1600" b="1" dirty="0">
                <a:solidFill>
                  <a:srgbClr val="C00000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Распределение пациентов с БИД по полу</a:t>
            </a:r>
            <a:endParaRPr lang="ru-RU" sz="1600" dirty="0">
              <a:solidFill>
                <a:srgbClr val="C00000"/>
              </a:solidFill>
              <a:latin typeface="Segoe UI" panose="020B0502040204020203" pitchFamily="34" charset="0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CC824055-FBBA-43C9-89DA-3FBB0F686B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7210687"/>
              </p:ext>
            </p:extLst>
          </p:nvPr>
        </p:nvGraphicFramePr>
        <p:xfrm>
          <a:off x="7070054" y="1117599"/>
          <a:ext cx="4552485" cy="4876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176929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346A574-1EC9-431A-BC66-4ACF1E507B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979513"/>
              </p:ext>
            </p:extLst>
          </p:nvPr>
        </p:nvGraphicFramePr>
        <p:xfrm>
          <a:off x="1741715" y="1436909"/>
          <a:ext cx="10046266" cy="451400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642227">
                  <a:extLst>
                    <a:ext uri="{9D8B030D-6E8A-4147-A177-3AD203B41FA5}">
                      <a16:colId xmlns:a16="http://schemas.microsoft.com/office/drawing/2014/main" val="1608888313"/>
                    </a:ext>
                  </a:extLst>
                </a:gridCol>
                <a:gridCol w="2298316">
                  <a:extLst>
                    <a:ext uri="{9D8B030D-6E8A-4147-A177-3AD203B41FA5}">
                      <a16:colId xmlns:a16="http://schemas.microsoft.com/office/drawing/2014/main" val="995330890"/>
                    </a:ext>
                  </a:extLst>
                </a:gridCol>
                <a:gridCol w="2105723">
                  <a:extLst>
                    <a:ext uri="{9D8B030D-6E8A-4147-A177-3AD203B41FA5}">
                      <a16:colId xmlns:a16="http://schemas.microsoft.com/office/drawing/2014/main" val="3523794698"/>
                    </a:ext>
                  </a:extLst>
                </a:gridCol>
              </a:tblGrid>
              <a:tr h="3647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Заболевание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Количество случаев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2036829"/>
                  </a:ext>
                </a:extLst>
              </a:tr>
              <a:tr h="3076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Ревматоидный артрит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11</a:t>
                      </a: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31,4%</a:t>
                      </a: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6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Бактериальные инфекции (пневмонии, отиты, синуситы)</a:t>
                      </a: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10</a:t>
                      </a: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28,6%</a:t>
                      </a: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6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Неспецифический язвенный колит (НЯК)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7</a:t>
                      </a: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20%</a:t>
                      </a: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3981405209"/>
                  </a:ext>
                </a:extLst>
              </a:tr>
              <a:tr h="312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Атопический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дерматит</a:t>
                      </a: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5</a:t>
                      </a: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14,6%</a:t>
                      </a: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2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Аутоиммунный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600" b="0" baseline="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тиреоидит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5,7%</a:t>
                      </a: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1288859573"/>
                  </a:ext>
                </a:extLst>
              </a:tr>
              <a:tr h="3816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Бронхиальная астма</a:t>
                      </a: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5,7%</a:t>
                      </a: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1953244905"/>
                  </a:ext>
                </a:extLst>
              </a:tr>
              <a:tr h="3229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Хронический </a:t>
                      </a:r>
                      <a:r>
                        <a:rPr lang="ru-RU" sz="1600" b="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слизисто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-кожный кандидоз (ХКСК)</a:t>
                      </a: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5,7%</a:t>
                      </a: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2181192048"/>
                  </a:ext>
                </a:extLst>
              </a:tr>
              <a:tr h="320249">
                <a:tc>
                  <a:txBody>
                    <a:bodyPr/>
                    <a:lstStyle/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Аутоиммунный гепатит</a:t>
                      </a: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5,7%</a:t>
                      </a: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2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Сахарный диабет 1 типа</a:t>
                      </a: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</a:t>
                      </a: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2,8%</a:t>
                      </a: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2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Гипопаратиреоз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</a:t>
                      </a: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2,8%</a:t>
                      </a: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2395692933"/>
                  </a:ext>
                </a:extLst>
              </a:tr>
              <a:tr h="312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Системная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красная волчанка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</a:t>
                      </a: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2,8%</a:t>
                      </a: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4006851951"/>
                  </a:ext>
                </a:extLst>
              </a:tr>
              <a:tr h="312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Системная склеродермия</a:t>
                      </a: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</a:t>
                      </a: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2,8%</a:t>
                      </a: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3668736415"/>
                  </a:ext>
                </a:extLst>
              </a:tr>
              <a:tr h="312181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Аутоиммунная тромбоцитопения</a:t>
                      </a:r>
                      <a:endParaRPr lang="ru-RU" sz="1600" b="0" i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</a:t>
                      </a:r>
                    </a:p>
                  </a:txBody>
                  <a:tcPr marL="52362" marR="52362" marT="7272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2,8%</a:t>
                      </a:r>
                    </a:p>
                  </a:txBody>
                  <a:tcPr marL="52362" marR="52362" marT="7272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2341" y="0"/>
            <a:ext cx="9636213" cy="1325563"/>
          </a:xfrm>
        </p:spPr>
        <p:txBody>
          <a:bodyPr/>
          <a:lstStyle/>
          <a:p>
            <a:r>
              <a:rPr lang="ru-RU" dirty="0"/>
              <a:t>Структура основных заболеваний и осложнений у пациентов с БИД</a:t>
            </a:r>
          </a:p>
        </p:txBody>
      </p:sp>
    </p:spTree>
    <p:extLst>
      <p:ext uri="{BB962C8B-B14F-4D97-AF65-F5344CB8AC3E}">
        <p14:creationId xmlns:p14="http://schemas.microsoft.com/office/powerpoint/2010/main" val="1387131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A02F019-AC2F-4EB4-8ABF-5C4E5C1823F9}"/>
              </a:ext>
            </a:extLst>
          </p:cNvPr>
          <p:cNvSpPr/>
          <p:nvPr/>
        </p:nvSpPr>
        <p:spPr>
          <a:xfrm>
            <a:off x="1611086" y="126286"/>
            <a:ext cx="9702907" cy="830987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Основные симптомы и синдромы в зависимости от нозологической формы БИД</a:t>
            </a:r>
            <a:endParaRPr lang="ru-RU" sz="2000" b="1" dirty="0">
              <a:solidFill>
                <a:srgbClr val="C00000"/>
              </a:solidFill>
              <a:latin typeface="Segoe UI" panose="020B0502040204020203" pitchFamily="34" charset="0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43990E80-1B1A-4458-AA59-5F6068B96D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817719"/>
              </p:ext>
            </p:extLst>
          </p:nvPr>
        </p:nvGraphicFramePr>
        <p:xfrm>
          <a:off x="1872343" y="1321388"/>
          <a:ext cx="9824654" cy="4462927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2266315">
                  <a:extLst>
                    <a:ext uri="{9D8B030D-6E8A-4147-A177-3AD203B41FA5}">
                      <a16:colId xmlns:a16="http://schemas.microsoft.com/office/drawing/2014/main" val="3223388020"/>
                    </a:ext>
                  </a:extLst>
                </a:gridCol>
                <a:gridCol w="2669743">
                  <a:extLst>
                    <a:ext uri="{9D8B030D-6E8A-4147-A177-3AD203B41FA5}">
                      <a16:colId xmlns:a16="http://schemas.microsoft.com/office/drawing/2014/main" val="3030050893"/>
                    </a:ext>
                  </a:extLst>
                </a:gridCol>
                <a:gridCol w="2432433">
                  <a:extLst>
                    <a:ext uri="{9D8B030D-6E8A-4147-A177-3AD203B41FA5}">
                      <a16:colId xmlns:a16="http://schemas.microsoft.com/office/drawing/2014/main" val="1571394600"/>
                    </a:ext>
                  </a:extLst>
                </a:gridCol>
                <a:gridCol w="24561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47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Пациенты с </a:t>
                      </a: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IPEX – </a:t>
                      </a: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синдромом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Пациенты с АЛПС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Пациенты с </a:t>
                      </a: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APECED–</a:t>
                      </a: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синдромом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Пациенты с мутацией </a:t>
                      </a: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STAT3 GOF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72798" marR="7279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36451"/>
                  </a:ext>
                </a:extLst>
              </a:tr>
              <a:tr h="443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Аутоиммунная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энтеропатия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Ревматоидный артрит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Хронический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слизисто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-кожный кандидоз (ХКСК),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Лимфомы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9458065"/>
                  </a:ext>
                </a:extLst>
              </a:tr>
              <a:tr h="496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Неспецифический язвенный колит (НЯК)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Системная</a:t>
                      </a:r>
                      <a:r>
                        <a:rPr lang="ru-RU" sz="1400" b="0" baseline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красная волчанка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2362" marR="52362" marT="72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Гипопаратиреоз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Бактериальные инфекции (пневмонии, отиты, синуситы)</a:t>
                      </a:r>
                    </a:p>
                  </a:txBody>
                  <a:tcPr marL="52362" marR="52362" marT="72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886869"/>
                  </a:ext>
                </a:extLst>
              </a:tr>
              <a:tr h="7444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Бактериальные инфекции (пневмонии, отиты, синуситы)</a:t>
                      </a: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Системная склеродермия</a:t>
                      </a:r>
                    </a:p>
                  </a:txBody>
                  <a:tcPr marL="52362" marR="52362" marT="72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Сахарный диабет 1 типа</a:t>
                      </a: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Бронхиальная астма</a:t>
                      </a:r>
                    </a:p>
                  </a:txBody>
                  <a:tcPr marL="52362" marR="52362" marT="72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957665"/>
                  </a:ext>
                </a:extLst>
              </a:tr>
              <a:tr h="443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Атопические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 дерматиты</a:t>
                      </a: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Аутоиммунная тромбоцитопения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Аутоиммунная тромбоцитопения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Аутоиммунная тромбоцитопения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672411"/>
                  </a:ext>
                </a:extLst>
              </a:tr>
              <a:tr h="443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Аутоиммунный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тиреоидит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Аутоиммунный гепатит и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билиарный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цирроз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Бактериальные инфекции (пневмонии, отиты, синуситы)</a:t>
                      </a: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Аутоиммунный гепатит и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билиарный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цирроз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272999"/>
                  </a:ext>
                </a:extLst>
              </a:tr>
              <a:tr h="443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Ревматоидный артрит</a:t>
                      </a: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Бактериальные инфекции (пневмонии, отиты, синуситы)</a:t>
                      </a: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Лимфомы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Гепатоспленомегалия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0021815"/>
                  </a:ext>
                </a:extLst>
              </a:tr>
              <a:tr h="241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Сахарный диабет 1 типа</a:t>
                      </a:r>
                    </a:p>
                  </a:txBody>
                  <a:tcPr marL="52362" marR="52362" marT="72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Segoe UI" panose="020B0502040204020203" pitchFamily="34" charset="0"/>
                      </a:endParaRPr>
                    </a:p>
                  </a:txBody>
                  <a:tcPr marL="56267" marR="562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06377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5703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9A6C4A-61B5-4E5A-AEB7-81FF6FA7D0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1"/>
          <a:stretch/>
        </p:blipFill>
        <p:spPr>
          <a:xfrm>
            <a:off x="1643733" y="1272653"/>
            <a:ext cx="3682413" cy="4312693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A01D8507-B555-43E1-AB6E-05D8BBCA2122}"/>
              </a:ext>
            </a:extLst>
          </p:cNvPr>
          <p:cNvSpPr/>
          <p:nvPr/>
        </p:nvSpPr>
        <p:spPr>
          <a:xfrm>
            <a:off x="5495487" y="887104"/>
            <a:ext cx="2955916" cy="245144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lvl="0" algn="ctr">
              <a:buFont typeface="Wingdings" panose="05000000000000000000" pitchFamily="2" charset="2"/>
              <a:buNone/>
            </a:pPr>
            <a:r>
              <a:rPr lang="ru-RU" sz="1400" dirty="0">
                <a:solidFill>
                  <a:schemeClr val="tx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Частота встречаемости ПИД оказалась намного выше, чем считалось ранее и, по данным многочисленных исследований составляет </a:t>
            </a:r>
          </a:p>
          <a:p>
            <a:pPr lvl="0" algn="ctr">
              <a:buFont typeface="Wingdings" panose="05000000000000000000" pitchFamily="2" charset="2"/>
              <a:buNone/>
            </a:pPr>
            <a:r>
              <a:rPr lang="ru-RU" sz="1400" dirty="0">
                <a:solidFill>
                  <a:schemeClr val="tx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1 на 10 000 населения </a:t>
            </a:r>
          </a:p>
          <a:p>
            <a:pPr algn="ctr"/>
            <a:r>
              <a:rPr lang="en-US" sz="1000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(</a:t>
            </a:r>
            <a:r>
              <a:rPr lang="en-US" sz="1000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http://www.info4pi.org/ Jeffrey Modell Foundation)</a:t>
            </a:r>
            <a:endParaRPr lang="ru-RU" sz="1000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A0C903D-E24E-4731-B1A4-2DE34DA4FBEF}"/>
              </a:ext>
            </a:extLst>
          </p:cNvPr>
          <p:cNvSpPr/>
          <p:nvPr/>
        </p:nvSpPr>
        <p:spPr>
          <a:xfrm>
            <a:off x="5495486" y="3602516"/>
            <a:ext cx="2955916" cy="243914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На современном этапе описано более </a:t>
            </a:r>
            <a:r>
              <a:rPr lang="en-US" sz="1400" dirty="0">
                <a:solidFill>
                  <a:schemeClr val="tx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4</a:t>
            </a:r>
            <a:r>
              <a:rPr lang="ru-RU" sz="1400" dirty="0">
                <a:solidFill>
                  <a:schemeClr val="tx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50 генетических дефектов, число которых растет параллельно совершенствованию диагностики</a:t>
            </a:r>
          </a:p>
          <a:p>
            <a:pPr algn="ctr"/>
            <a:r>
              <a:rPr lang="ru-RU" sz="1000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(</a:t>
            </a:r>
            <a:r>
              <a:rPr lang="en-US" sz="1000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http://www.searo.who.int/e</a:t>
            </a:r>
            <a:r>
              <a:rPr lang="ru-RU" sz="1000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11DAAC1D-BFBA-49C0-83C6-C462009C2FAE}"/>
              </a:ext>
            </a:extLst>
          </p:cNvPr>
          <p:cNvSpPr/>
          <p:nvPr/>
        </p:nvSpPr>
        <p:spPr>
          <a:xfrm>
            <a:off x="8835919" y="887104"/>
            <a:ext cx="2819719" cy="245144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lvl="0" algn="ctr"/>
            <a:r>
              <a:rPr lang="ru-RU" sz="1400" dirty="0">
                <a:solidFill>
                  <a:srgbClr val="00000A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В настоящее время в нашей стране должно быть не менее 8000 пациентов с врожденным дефектом иммунной системы, в 2022 году зарегистрировано порядка 220 больных</a:t>
            </a:r>
            <a:endParaRPr lang="ru-RU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F343F42-6CFE-4ECE-8C1E-66D3080C84E7}"/>
              </a:ext>
            </a:extLst>
          </p:cNvPr>
          <p:cNvSpPr/>
          <p:nvPr/>
        </p:nvSpPr>
        <p:spPr>
          <a:xfrm>
            <a:off x="8835919" y="3627626"/>
            <a:ext cx="2819719" cy="243914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lvl="0" algn="ctr">
              <a:buFont typeface="Wingdings" panose="05000000000000000000" pitchFamily="2" charset="2"/>
              <a:buNone/>
            </a:pPr>
            <a:r>
              <a:rPr lang="ru-RU" sz="14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В 2015 году Международным союзом иммунологических обществ - IUIS (</a:t>
            </a:r>
            <a:r>
              <a:rPr lang="ru-RU" sz="1400" b="1" dirty="0" err="1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International</a:t>
            </a:r>
            <a:r>
              <a:rPr lang="ru-RU" sz="14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Union</a:t>
            </a:r>
            <a:r>
              <a:rPr lang="ru-RU" sz="14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of</a:t>
            </a:r>
            <a:r>
              <a:rPr lang="ru-RU" sz="14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Immunologic</a:t>
            </a:r>
            <a:r>
              <a:rPr lang="ru-RU" sz="14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Societies</a:t>
            </a:r>
            <a:r>
              <a:rPr lang="ru-RU" sz="1400" b="1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) утверждено 9 основных групп первичных иммунодефицитов</a:t>
            </a:r>
          </a:p>
          <a:p>
            <a:pPr algn="ctr"/>
            <a:r>
              <a:rPr lang="en-US" sz="1000" dirty="0" err="1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Bousfiha</a:t>
            </a:r>
            <a:r>
              <a:rPr lang="en-US" sz="1000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A., </a:t>
            </a:r>
            <a:r>
              <a:rPr lang="en-US" sz="1000" dirty="0" err="1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Jeddane</a:t>
            </a:r>
            <a:r>
              <a:rPr lang="en-US" sz="1000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L. et al. The 2015 IUIS Phenotypic Classification for PID </a:t>
            </a:r>
            <a:endParaRPr lang="ru-RU" sz="1000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902651D-FC63-4F2A-86CF-1D3C45279099}"/>
              </a:ext>
            </a:extLst>
          </p:cNvPr>
          <p:cNvSpPr/>
          <p:nvPr/>
        </p:nvSpPr>
        <p:spPr>
          <a:xfrm>
            <a:off x="3201687" y="-71338"/>
            <a:ext cx="6883454" cy="646321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lvl="0" algn="ctr"/>
            <a:r>
              <a:rPr lang="ru-RU" sz="36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Актуальность проблемы </a:t>
            </a:r>
          </a:p>
        </p:txBody>
      </p:sp>
    </p:spTree>
    <p:extLst>
      <p:ext uri="{BB962C8B-B14F-4D97-AF65-F5344CB8AC3E}">
        <p14:creationId xmlns:p14="http://schemas.microsoft.com/office/powerpoint/2010/main" val="18367049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941" y="105821"/>
            <a:ext cx="9636213" cy="102629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Клинический случай БИД</a:t>
            </a:r>
            <a:endParaRPr lang="ru-RU" sz="3600" dirty="0"/>
          </a:p>
        </p:txBody>
      </p:sp>
      <p:sp>
        <p:nvSpPr>
          <p:cNvPr id="5" name="Объект 5"/>
          <p:cNvSpPr>
            <a:spLocks noGrp="1"/>
          </p:cNvSpPr>
          <p:nvPr>
            <p:ph idx="1"/>
          </p:nvPr>
        </p:nvSpPr>
        <p:spPr>
          <a:xfrm>
            <a:off x="1719619" y="1132114"/>
            <a:ext cx="9662614" cy="509126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Пациентка, 12 лет (г. Астана)</a:t>
            </a:r>
          </a:p>
          <a:p>
            <a:pPr marL="0" indent="0" algn="just">
              <a:buNone/>
            </a:pPr>
            <a:r>
              <a:rPr lang="ru-RU" b="1" dirty="0"/>
              <a:t>Основной:</a:t>
            </a:r>
            <a:r>
              <a:rPr lang="ru-RU" dirty="0"/>
              <a:t> Первичный иммунодефицит, болезни иммунной </a:t>
            </a:r>
            <a:r>
              <a:rPr lang="ru-RU" dirty="0" err="1"/>
              <a:t>дисрегуляции</a:t>
            </a:r>
            <a:r>
              <a:rPr lang="ru-RU" dirty="0"/>
              <a:t>, </a:t>
            </a:r>
            <a:r>
              <a:rPr lang="en-US" dirty="0"/>
              <a:t>STAT</a:t>
            </a:r>
            <a:r>
              <a:rPr lang="ru-RU" dirty="0"/>
              <a:t>3 </a:t>
            </a:r>
            <a:r>
              <a:rPr lang="en-US" dirty="0"/>
              <a:t>GOF</a:t>
            </a:r>
            <a:r>
              <a:rPr lang="ru-RU" dirty="0"/>
              <a:t>, аутоиммунный </a:t>
            </a:r>
            <a:r>
              <a:rPr lang="ru-RU" dirty="0" err="1"/>
              <a:t>лимфопролиферативный</a:t>
            </a:r>
            <a:r>
              <a:rPr lang="ru-RU" dirty="0"/>
              <a:t> синдром.</a:t>
            </a:r>
          </a:p>
          <a:p>
            <a:pPr algn="just"/>
            <a:r>
              <a:rPr lang="ru-RU" dirty="0"/>
              <a:t>Ребенок от 3 беременности и 2 родов. Рост при рождении 52 см, вес при рождении 3000 грамм. Привит по календарю до 2-х лет. Рос и развивался по возрасту. </a:t>
            </a:r>
            <a:r>
              <a:rPr lang="ru-RU" dirty="0" err="1"/>
              <a:t>Аллергоанамнез</a:t>
            </a:r>
            <a:r>
              <a:rPr lang="ru-RU" dirty="0"/>
              <a:t> не отягощен. Наследственность не отягощена. </a:t>
            </a:r>
          </a:p>
          <a:p>
            <a:pPr algn="just"/>
            <a:r>
              <a:rPr lang="ru-RU" dirty="0"/>
              <a:t>Ребенок болеет с 2 – х летнего возраста, частные респираторные вирусные и бактериальные инфекции, жидкий стул, наблюдалось увеличение шейных, подчелюстных, паховых лимфоузлов.  На фоне проведения антибактериальной терапии в динамике лимфатические узлы уменьшались. В последующем ребенок неоднократно был госпитализирован на стационарное лечение по месту жительства, с диагнозами острый бронхит, двусторонняя пневмония, энтероколит.</a:t>
            </a:r>
          </a:p>
          <a:p>
            <a:pPr algn="just"/>
            <a:r>
              <a:rPr lang="ru-RU" dirty="0"/>
              <a:t>В возрасте 4-х лет ребенку проведена биопсия шейного лимфатического узла, по результатам гистологии: реактивная гиперплазия лимфатического узла. По итогам консилиума выставлен диагноз ПИД. Назначена пожизненная заместительная терапия иммуноглобулином  G (</a:t>
            </a:r>
            <a:r>
              <a:rPr lang="ru-RU" dirty="0" err="1"/>
              <a:t>Октагам</a:t>
            </a:r>
            <a:r>
              <a:rPr lang="ru-RU" dirty="0"/>
              <a:t>) из расчета 0,2-0,4 г/кг 1 раз в 3-4 недели. В динамике ОРИ редкие, симптомы </a:t>
            </a:r>
            <a:r>
              <a:rPr lang="ru-RU" dirty="0" err="1"/>
              <a:t>энтеропатии</a:t>
            </a:r>
            <a:r>
              <a:rPr lang="ru-RU" dirty="0"/>
              <a:t> уменьшились. На фоне заместительной терапии уровень иммуноглобулина G повысился с 2,0 до 6,22  г/л. </a:t>
            </a:r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1E0516D5-5127-44FA-858E-01FAB8CE59F2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9186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941" y="105821"/>
            <a:ext cx="9636213" cy="102629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Клинический случай БИД</a:t>
            </a:r>
            <a:endParaRPr lang="ru-RU" sz="3600" dirty="0"/>
          </a:p>
        </p:txBody>
      </p:sp>
      <p:sp>
        <p:nvSpPr>
          <p:cNvPr id="5" name="Объект 5"/>
          <p:cNvSpPr>
            <a:spLocks noGrp="1"/>
          </p:cNvSpPr>
          <p:nvPr>
            <p:ph idx="1"/>
          </p:nvPr>
        </p:nvSpPr>
        <p:spPr>
          <a:xfrm>
            <a:off x="1719619" y="1132114"/>
            <a:ext cx="9662614" cy="509126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>
                <a:solidFill>
                  <a:srgbClr val="C00000"/>
                </a:solidFill>
              </a:rPr>
              <a:t>Пациентка, 12 лет (г. Астана)</a:t>
            </a:r>
          </a:p>
          <a:p>
            <a:pPr marL="0" indent="0" algn="just">
              <a:buNone/>
            </a:pPr>
            <a:r>
              <a:rPr lang="ru-RU" sz="1400" dirty="0"/>
              <a:t>Общий анализ крови (1): Нв-65 г/л; эр.-1.74*1012/л; лейк.-2,0*109/л; с/я-11%; п/я 1%; лимф-68%; моно-16%; Тр-4 тыс.; </a:t>
            </a:r>
            <a:r>
              <a:rPr lang="ru-RU" sz="1400" dirty="0" err="1"/>
              <a:t>ретик</a:t>
            </a:r>
            <a:r>
              <a:rPr lang="ru-RU" sz="1400" dirty="0"/>
              <a:t>.- 170%.</a:t>
            </a:r>
          </a:p>
          <a:p>
            <a:pPr marL="0" indent="0" algn="just">
              <a:buNone/>
            </a:pPr>
            <a:r>
              <a:rPr lang="ru-RU" sz="1400" dirty="0"/>
              <a:t>Общий анализ крови (2): Нв-150 г/л; эр.-4,65*1012/л; лейк.-5,83*109/л; с/я-65,5%; лимф-28,1%; моно-16%; Тр-54 тыс.</a:t>
            </a:r>
          </a:p>
          <a:p>
            <a:pPr marL="0" indent="0" algn="just">
              <a:buNone/>
            </a:pPr>
            <a:r>
              <a:rPr lang="ru-RU" sz="1400" dirty="0"/>
              <a:t>Биохимия крови (1): </a:t>
            </a:r>
            <a:r>
              <a:rPr lang="ru-RU" sz="1400" dirty="0" err="1"/>
              <a:t>IgA</a:t>
            </a:r>
            <a:r>
              <a:rPr lang="ru-RU" sz="1400" dirty="0"/>
              <a:t>- 0,01г/л;  </a:t>
            </a:r>
            <a:r>
              <a:rPr lang="ru-RU" sz="1400" dirty="0" err="1"/>
              <a:t>IgM</a:t>
            </a:r>
            <a:r>
              <a:rPr lang="ru-RU" sz="1400" dirty="0"/>
              <a:t>- 0,43 г/л </a:t>
            </a:r>
            <a:r>
              <a:rPr lang="ru-RU" sz="1400" dirty="0" err="1"/>
              <a:t>IgG</a:t>
            </a:r>
            <a:r>
              <a:rPr lang="ru-RU" sz="1400" dirty="0"/>
              <a:t>- 2,5г/л. </a:t>
            </a:r>
          </a:p>
          <a:p>
            <a:pPr marL="0" indent="0" algn="just">
              <a:buNone/>
            </a:pPr>
            <a:r>
              <a:rPr lang="ru-RU" sz="1400" dirty="0"/>
              <a:t>Биохимия крови (2): </a:t>
            </a:r>
            <a:r>
              <a:rPr lang="ru-RU" sz="1400" dirty="0" err="1"/>
              <a:t>IgA</a:t>
            </a:r>
            <a:r>
              <a:rPr lang="ru-RU" sz="1400" dirty="0"/>
              <a:t>- 0,25г/л;  </a:t>
            </a:r>
            <a:r>
              <a:rPr lang="ru-RU" sz="1400" dirty="0" err="1"/>
              <a:t>IgM</a:t>
            </a:r>
            <a:r>
              <a:rPr lang="ru-RU" sz="1400" dirty="0"/>
              <a:t>- 3,93 г/л </a:t>
            </a:r>
            <a:r>
              <a:rPr lang="ru-RU" sz="1400" dirty="0" err="1"/>
              <a:t>IgG</a:t>
            </a:r>
            <a:r>
              <a:rPr lang="ru-RU" sz="1400" dirty="0"/>
              <a:t>- 5,06г/л. </a:t>
            </a:r>
          </a:p>
          <a:p>
            <a:pPr marL="0" indent="0" algn="just">
              <a:buNone/>
            </a:pPr>
            <a:r>
              <a:rPr lang="ru-RU" sz="1400" dirty="0" err="1"/>
              <a:t>Иммунофенотипирование</a:t>
            </a:r>
            <a:r>
              <a:rPr lang="ru-RU" sz="1400" dirty="0"/>
              <a:t> иммунного статуса (1): общее количество лейкоцитов снижено. Относительные показатели В-, Т-клеточных звеньев иммунитета и натуральных киллеров в пределах нормы.</a:t>
            </a:r>
          </a:p>
          <a:p>
            <a:pPr marL="0" indent="0" algn="just">
              <a:buNone/>
            </a:pPr>
            <a:r>
              <a:rPr lang="ru-RU" sz="1400" dirty="0" err="1"/>
              <a:t>Иммунофенотипирование</a:t>
            </a:r>
            <a:r>
              <a:rPr lang="ru-RU" sz="1400" dirty="0"/>
              <a:t> иммунного статуса (2): общее количество лейкоцитов снижено. Относительные и абсолютные  показатели В-, Т-клеточных звеньев иммунитета и натуральных киллеров в пределах нормы.</a:t>
            </a:r>
          </a:p>
          <a:p>
            <a:pPr marL="0" indent="0" algn="just">
              <a:buNone/>
            </a:pPr>
            <a:r>
              <a:rPr lang="ru-RU" sz="1400" dirty="0"/>
              <a:t>Обнаружение вируса </a:t>
            </a:r>
            <a:r>
              <a:rPr lang="ru-RU" sz="1400" dirty="0" err="1"/>
              <a:t>Эбштейн-Барра</a:t>
            </a:r>
            <a:r>
              <a:rPr lang="ru-RU" sz="1400" dirty="0"/>
              <a:t> (ВПГ-IV) в биологическом материале методом ПЦР качественное – положительно.</a:t>
            </a:r>
          </a:p>
          <a:p>
            <a:pPr marL="0" indent="0" algn="just">
              <a:buNone/>
            </a:pPr>
            <a:r>
              <a:rPr lang="ru-RU" sz="1400" dirty="0"/>
              <a:t>Обнаружение </a:t>
            </a:r>
            <a:r>
              <a:rPr lang="ru-RU" sz="1400" dirty="0" err="1"/>
              <a:t>цитомегаловируса</a:t>
            </a:r>
            <a:r>
              <a:rPr lang="ru-RU" sz="1400" dirty="0"/>
              <a:t> (ВПГ-V) в биологическом материале методом ПЦР качественное – положительно.</a:t>
            </a:r>
          </a:p>
          <a:p>
            <a:pPr marL="0" indent="0" algn="just">
              <a:buNone/>
            </a:pPr>
            <a:r>
              <a:rPr lang="ru-RU" sz="1400" dirty="0" err="1"/>
              <a:t>Миелограмма</a:t>
            </a:r>
            <a:r>
              <a:rPr lang="ru-RU" sz="1400" dirty="0"/>
              <a:t>. Заключение: </a:t>
            </a:r>
            <a:r>
              <a:rPr lang="ru-RU" sz="1400" dirty="0" err="1"/>
              <a:t>пунктат</a:t>
            </a:r>
            <a:r>
              <a:rPr lang="ru-RU" sz="1400" dirty="0"/>
              <a:t> костного мозга умеренно клеточный, полиморфизм. Представлен всеми ростками кроветворения. </a:t>
            </a:r>
            <a:r>
              <a:rPr lang="ru-RU" sz="1400" dirty="0" err="1"/>
              <a:t>Гранулоцитарный</a:t>
            </a:r>
            <a:r>
              <a:rPr lang="ru-RU" sz="1400" dirty="0"/>
              <a:t> росток сохранен, идет задержка созревания зрелых лимфоцитов. Отмечаются признаки </a:t>
            </a:r>
            <a:r>
              <a:rPr lang="ru-RU" sz="1400" dirty="0" err="1"/>
              <a:t>дисгранулоцитоза</a:t>
            </a:r>
            <a:r>
              <a:rPr lang="ru-RU" sz="1400" dirty="0"/>
              <a:t>. </a:t>
            </a:r>
            <a:r>
              <a:rPr lang="ru-RU" sz="1400" dirty="0" err="1"/>
              <a:t>Токсогенная</a:t>
            </a:r>
            <a:r>
              <a:rPr lang="ru-RU" sz="1400" dirty="0"/>
              <a:t> зернистость в нейтрофилах. </a:t>
            </a:r>
            <a:r>
              <a:rPr lang="ru-RU" sz="1400" dirty="0" err="1"/>
              <a:t>Эритроидный</a:t>
            </a:r>
            <a:r>
              <a:rPr lang="ru-RU" sz="1400" dirty="0"/>
              <a:t> росток расширен. Индекс </a:t>
            </a:r>
            <a:r>
              <a:rPr lang="ru-RU" sz="1400" dirty="0" err="1"/>
              <a:t>гемоглобинизации</a:t>
            </a:r>
            <a:r>
              <a:rPr lang="ru-RU" sz="1400" dirty="0"/>
              <a:t> в пределах нормы.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1E0516D5-5127-44FA-858E-01FAB8CE59F2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463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941" y="105821"/>
            <a:ext cx="9636213" cy="102629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Клинический случай БИД</a:t>
            </a:r>
            <a:endParaRPr lang="ru-RU" sz="3600" dirty="0"/>
          </a:p>
        </p:txBody>
      </p:sp>
      <p:sp>
        <p:nvSpPr>
          <p:cNvPr id="5" name="Объект 5"/>
          <p:cNvSpPr>
            <a:spLocks noGrp="1"/>
          </p:cNvSpPr>
          <p:nvPr>
            <p:ph idx="1"/>
          </p:nvPr>
        </p:nvSpPr>
        <p:spPr>
          <a:xfrm>
            <a:off x="1719619" y="1132114"/>
            <a:ext cx="9662614" cy="509126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Пациентка, 12 лет (г. Астана)</a:t>
            </a:r>
          </a:p>
          <a:p>
            <a:pPr algn="just"/>
            <a:r>
              <a:rPr lang="ru-RU" b="1" dirty="0"/>
              <a:t>Основной:</a:t>
            </a:r>
            <a:r>
              <a:rPr lang="ru-RU" dirty="0"/>
              <a:t> Первичный иммунодефицит, болезни иммунной </a:t>
            </a:r>
            <a:r>
              <a:rPr lang="ru-RU" dirty="0" err="1"/>
              <a:t>дисрегуляции</a:t>
            </a:r>
            <a:r>
              <a:rPr lang="ru-RU" dirty="0"/>
              <a:t>, </a:t>
            </a:r>
            <a:r>
              <a:rPr lang="en-US" dirty="0"/>
              <a:t>STAT</a:t>
            </a:r>
            <a:r>
              <a:rPr lang="ru-RU" dirty="0"/>
              <a:t>3 </a:t>
            </a:r>
            <a:r>
              <a:rPr lang="en-US" dirty="0"/>
              <a:t>GOF</a:t>
            </a:r>
            <a:r>
              <a:rPr lang="ru-RU" dirty="0"/>
              <a:t>, аутоиммунный </a:t>
            </a:r>
            <a:r>
              <a:rPr lang="ru-RU" dirty="0" err="1"/>
              <a:t>лимфопролиферативный</a:t>
            </a:r>
            <a:r>
              <a:rPr lang="ru-RU" dirty="0"/>
              <a:t> синдром.</a:t>
            </a:r>
          </a:p>
          <a:p>
            <a:pPr algn="just"/>
            <a:r>
              <a:rPr lang="kk-KZ" dirty="0"/>
              <a:t>Р</a:t>
            </a:r>
            <a:r>
              <a:rPr lang="ru-RU" dirty="0" err="1"/>
              <a:t>ебенку</a:t>
            </a:r>
            <a:r>
              <a:rPr lang="ru-RU" dirty="0"/>
              <a:t> </a:t>
            </a:r>
            <a:r>
              <a:rPr lang="kk-KZ" dirty="0"/>
              <a:t>в Корее</a:t>
            </a:r>
            <a:r>
              <a:rPr lang="ru-RU" dirty="0"/>
              <a:t>, г. Сеуле было проведено молекулярно-генетическое исследование. Заключение: гетерозиготная мутация была обнаружена в </a:t>
            </a:r>
            <a:r>
              <a:rPr lang="ru-RU" dirty="0" err="1"/>
              <a:t>экзоне</a:t>
            </a:r>
            <a:r>
              <a:rPr lang="ru-RU" dirty="0"/>
              <a:t> 22 гена STAT3.</a:t>
            </a:r>
          </a:p>
          <a:p>
            <a:pPr algn="just"/>
            <a:endParaRPr lang="ru-RU" dirty="0"/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1E0516D5-5127-44FA-858E-01FAB8CE59F2}" type="slidenum">
              <a:rPr lang="ru-RU" smtClean="0"/>
              <a:pPr/>
              <a:t>22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900662"/>
              </p:ext>
            </p:extLst>
          </p:nvPr>
        </p:nvGraphicFramePr>
        <p:xfrm>
          <a:off x="1799771" y="2937780"/>
          <a:ext cx="9840685" cy="13722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22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8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6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32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2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009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921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Позиция (</a:t>
                      </a:r>
                      <a:r>
                        <a:rPr lang="en-US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hg</a:t>
                      </a: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19)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Генотип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Ген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Положение в </a:t>
                      </a:r>
                      <a:r>
                        <a:rPr lang="ru-RU" sz="1600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кДНК</a:t>
                      </a:r>
                      <a:endParaRPr lang="ru-RU" sz="1600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Замена АА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Экзон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Транскрипт</a:t>
                      </a:r>
                      <a:endParaRPr lang="ru-RU" sz="1600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1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Chr</a:t>
                      </a: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17:4046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9200</a:t>
                      </a:r>
                      <a:r>
                        <a:rPr lang="en-US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G</a:t>
                      </a: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&gt;</a:t>
                      </a:r>
                      <a:r>
                        <a:rPr lang="en-US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</a:t>
                      </a:r>
                      <a:endParaRPr lang="ru-RU" sz="1600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G</a:t>
                      </a:r>
                      <a:r>
                        <a:rPr lang="ru-RU" sz="16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</a:t>
                      </a:r>
                      <a:r>
                        <a:rPr lang="en-US" sz="16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</a:t>
                      </a:r>
                      <a:endParaRPr lang="ru-RU" sz="160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STAT</a:t>
                      </a: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c.2144C&gt;T</a:t>
                      </a:r>
                      <a:endParaRPr lang="ru-RU" sz="1600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p.Pro715Leu</a:t>
                      </a:r>
                      <a:endParaRPr lang="ru-RU" sz="1600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22</a:t>
                      </a:r>
                      <a:endParaRPr lang="ru-RU" sz="1600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NM_139276.2</a:t>
                      </a:r>
                      <a:endParaRPr lang="ru-RU" sz="1600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18722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/>
              <a:t>Клинический случай БИД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altLang="ru-RU" dirty="0">
                <a:ea typeface="Calibri" panose="020F0502020204030204" pitchFamily="34" charset="0"/>
              </a:rPr>
              <a:t>Данному ребенку с БИД, </a:t>
            </a:r>
            <a:r>
              <a:rPr lang="en-US" altLang="ru-RU" dirty="0">
                <a:ea typeface="Calibri" panose="020F0502020204030204" pitchFamily="34" charset="0"/>
              </a:rPr>
              <a:t>STAT</a:t>
            </a:r>
            <a:r>
              <a:rPr lang="ru-RU" altLang="ru-RU" dirty="0">
                <a:ea typeface="Calibri" panose="020F0502020204030204" pitchFamily="34" charset="0"/>
              </a:rPr>
              <a:t>3 </a:t>
            </a:r>
            <a:r>
              <a:rPr lang="en-US" altLang="ru-RU" dirty="0">
                <a:ea typeface="Calibri" panose="020F0502020204030204" pitchFamily="34" charset="0"/>
              </a:rPr>
              <a:t>GOF</a:t>
            </a:r>
            <a:r>
              <a:rPr lang="ru-RU" altLang="ru-RU" dirty="0">
                <a:ea typeface="Calibri" panose="020F0502020204030204" pitchFamily="34" charset="0"/>
              </a:rPr>
              <a:t>, АЛПС следующим шагом в лечении назначена трансплантация гемопоэтической стволовой клетки костного мозга, учитывая наличие родного брата, проведено </a:t>
            </a:r>
            <a:r>
              <a:rPr lang="en-US" altLang="ru-RU" dirty="0">
                <a:ea typeface="Calibri" panose="020F0502020204030204" pitchFamily="34" charset="0"/>
              </a:rPr>
              <a:t>HLA</a:t>
            </a:r>
            <a:r>
              <a:rPr lang="ru-RU" altLang="ru-RU" dirty="0">
                <a:ea typeface="Calibri" panose="020F0502020204030204" pitchFamily="34" charset="0"/>
              </a:rPr>
              <a:t>-типирование по высокому разрешению донор брат совпадает на 100%:</a:t>
            </a:r>
            <a:br>
              <a:rPr lang="ru-RU" altLang="ru-RU" dirty="0"/>
            </a:br>
            <a:endParaRPr lang="ru-RU" altLang="ru-RU" dirty="0"/>
          </a:p>
          <a:p>
            <a:pPr marL="0" indent="0" algn="just">
              <a:buNone/>
            </a:pPr>
            <a:r>
              <a:rPr lang="ru-RU" altLang="ru-RU" dirty="0">
                <a:ea typeface="Calibri" panose="020F0502020204030204" pitchFamily="34" charset="0"/>
              </a:rPr>
              <a:t>Так как донор сравнительно недавно перенес внебольничную пневмонию и стабильного состояния ребенка на фоне получения </a:t>
            </a:r>
            <a:r>
              <a:rPr lang="ru-RU" altLang="ru-RU" dirty="0" err="1">
                <a:ea typeface="Calibri" panose="020F0502020204030204" pitchFamily="34" charset="0"/>
              </a:rPr>
              <a:t>тоцилизумаба</a:t>
            </a:r>
            <a:r>
              <a:rPr lang="ru-RU" altLang="ru-RU" dirty="0">
                <a:ea typeface="Calibri" panose="020F0502020204030204" pitchFamily="34" charset="0"/>
              </a:rPr>
              <a:t> и препаратов иммуноглобулина, по настоянию матери ТГКС отложена на неопределенный период. 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901272"/>
              </p:ext>
            </p:extLst>
          </p:nvPr>
        </p:nvGraphicFramePr>
        <p:xfrm>
          <a:off x="2647044" y="3490686"/>
          <a:ext cx="7829549" cy="22364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9321">
                  <a:extLst>
                    <a:ext uri="{9D8B030D-6E8A-4147-A177-3AD203B41FA5}">
                      <a16:colId xmlns:a16="http://schemas.microsoft.com/office/drawing/2014/main" val="1602696613"/>
                    </a:ext>
                  </a:extLst>
                </a:gridCol>
                <a:gridCol w="2610114">
                  <a:extLst>
                    <a:ext uri="{9D8B030D-6E8A-4147-A177-3AD203B41FA5}">
                      <a16:colId xmlns:a16="http://schemas.microsoft.com/office/drawing/2014/main" val="1512153960"/>
                    </a:ext>
                  </a:extLst>
                </a:gridCol>
                <a:gridCol w="2610114">
                  <a:extLst>
                    <a:ext uri="{9D8B030D-6E8A-4147-A177-3AD203B41FA5}">
                      <a16:colId xmlns:a16="http://schemas.microsoft.com/office/drawing/2014/main" val="3207318756"/>
                    </a:ext>
                  </a:extLst>
                </a:gridCol>
              </a:tblGrid>
              <a:tr h="3727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HLA (SBT)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Донор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Реципиент</a:t>
                      </a:r>
                      <a:endParaRPr lang="ru-RU" sz="14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4645288"/>
                  </a:ext>
                </a:extLst>
              </a:tr>
              <a:tr h="3727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03;01                  30:04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03;01                  30:04</a:t>
                      </a:r>
                      <a:endParaRPr lang="ru-RU" sz="14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7611327"/>
                  </a:ext>
                </a:extLst>
              </a:tr>
              <a:tr h="3727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35;01                  50:01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35;01                  50:01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5993307"/>
                  </a:ext>
                </a:extLst>
              </a:tr>
              <a:tr h="3727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04;01                  06:02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04;01                  06:02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9181989"/>
                  </a:ext>
                </a:extLst>
              </a:tr>
              <a:tr h="3727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DRB1</a:t>
                      </a:r>
                      <a:endParaRPr lang="ru-RU" sz="14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04;05                  07:01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04;05                  07:01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9614904"/>
                  </a:ext>
                </a:extLst>
              </a:tr>
              <a:tr h="3727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DQB1</a:t>
                      </a:r>
                      <a:endParaRPr lang="ru-RU" sz="14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02;02                  04:01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02;02                  04:01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1019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4808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4E66255-D9D7-4351-AFB2-D837904EC217}"/>
              </a:ext>
            </a:extLst>
          </p:cNvPr>
          <p:cNvSpPr/>
          <p:nvPr/>
        </p:nvSpPr>
        <p:spPr>
          <a:xfrm>
            <a:off x="2653687" y="2005829"/>
            <a:ext cx="4403747" cy="1754316"/>
          </a:xfrm>
          <a:prstGeom prst="rect">
            <a:avLst/>
          </a:prstGeom>
        </p:spPr>
        <p:txBody>
          <a:bodyPr wrap="none" lIns="91429" tIns="45715" rIns="91429" bIns="45715">
            <a:spAutoFit/>
          </a:bodyPr>
          <a:lstStyle/>
          <a:p>
            <a:pPr algn="ctr"/>
            <a:r>
              <a:rPr lang="ru-RU" altLang="ru-RU" sz="5400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Благодарю </a:t>
            </a:r>
          </a:p>
          <a:p>
            <a:pPr algn="ctr"/>
            <a:r>
              <a:rPr lang="ru-RU" altLang="ru-RU" sz="5400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 внимание!</a:t>
            </a:r>
            <a:endParaRPr lang="ru-RU" sz="5400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Рисунок 2" descr="логотип университета.jpg">
            <a:extLst>
              <a:ext uri="{FF2B5EF4-FFF2-40B4-BE49-F238E27FC236}">
                <a16:creationId xmlns:a16="http://schemas.microsoft.com/office/drawing/2014/main" id="{EB88FC19-0D66-4BE8-9A83-DEE7CFE6E93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511" y="573205"/>
            <a:ext cx="2667001" cy="2883877"/>
          </a:xfrm>
          <a:prstGeom prst="ellipse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reflection blurRad="6350" stA="50000" endA="295" endPos="92000" dist="101600" dir="5400000" sy="-100000" algn="bl" rotWithShape="0"/>
            <a:softEdge rad="317500"/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convex"/>
          </a:sp3d>
        </p:spPr>
      </p:pic>
    </p:spTree>
    <p:extLst>
      <p:ext uri="{BB962C8B-B14F-4D97-AF65-F5344CB8AC3E}">
        <p14:creationId xmlns:p14="http://schemas.microsoft.com/office/powerpoint/2010/main" val="999977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3600" dirty="0"/>
              <a:t>Актуальность темы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>
                <a:ea typeface="Calibri" panose="020F0502020204030204" pitchFamily="34" charset="0"/>
              </a:rPr>
              <a:t>Одной из 9 групп ПИД являются болезни иммунной </a:t>
            </a:r>
            <a:r>
              <a:rPr lang="ru-RU" b="1" dirty="0" err="1">
                <a:ea typeface="Calibri" panose="020F0502020204030204" pitchFamily="34" charset="0"/>
              </a:rPr>
              <a:t>дисрегуляции</a:t>
            </a:r>
            <a:r>
              <a:rPr lang="ru-RU" b="1" dirty="0">
                <a:ea typeface="Calibri" panose="020F0502020204030204" pitchFamily="34" charset="0"/>
              </a:rPr>
              <a:t> (БИД) со следующими нозологическими формами: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dirty="0">
                <a:ea typeface="Calibri" panose="020F0502020204030204" pitchFamily="34" charset="0"/>
              </a:rPr>
              <a:t>IPEX–синдром; 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dirty="0">
                <a:ea typeface="Calibri" panose="020F0502020204030204" pitchFamily="34" charset="0"/>
              </a:rPr>
              <a:t>АЛПС (аутоиммунный </a:t>
            </a:r>
            <a:r>
              <a:rPr lang="ru-RU" dirty="0" err="1">
                <a:ea typeface="Calibri" panose="020F0502020204030204" pitchFamily="34" charset="0"/>
              </a:rPr>
              <a:t>лимфопролиферативный</a:t>
            </a:r>
            <a:r>
              <a:rPr lang="ru-RU" dirty="0">
                <a:ea typeface="Calibri" panose="020F0502020204030204" pitchFamily="34" charset="0"/>
              </a:rPr>
              <a:t> синдром); 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dirty="0">
                <a:ea typeface="Calibri" panose="020F0502020204030204" pitchFamily="34" charset="0"/>
              </a:rPr>
              <a:t>APECED–синдром; 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dirty="0">
                <a:ea typeface="Calibri" panose="020F0502020204030204" pitchFamily="34" charset="0"/>
              </a:rPr>
              <a:t>БИД с мутацией </a:t>
            </a:r>
            <a:r>
              <a:rPr lang="en-US" dirty="0">
                <a:ea typeface="Calibri" panose="020F0502020204030204" pitchFamily="34" charset="0"/>
              </a:rPr>
              <a:t>STAT3 GOF</a:t>
            </a:r>
            <a:r>
              <a:rPr lang="ru-RU" dirty="0">
                <a:ea typeface="Calibri" panose="020F0502020204030204" pitchFamily="34" charset="0"/>
              </a:rPr>
              <a:t>.</a:t>
            </a:r>
            <a:r>
              <a:rPr lang="en-US" dirty="0">
                <a:ea typeface="Calibri" panose="020F0502020204030204" pitchFamily="34" charset="0"/>
              </a:rPr>
              <a:t> </a:t>
            </a:r>
            <a:endParaRPr lang="ru-RU" dirty="0">
              <a:ea typeface="Calibri" panose="020F0502020204030204" pitchFamily="34" charset="0"/>
            </a:endParaRPr>
          </a:p>
          <a:p>
            <a:pPr indent="0" algn="just">
              <a:buNone/>
              <a:tabLst>
                <a:tab pos="457148" algn="l"/>
              </a:tabLst>
            </a:pPr>
            <a:r>
              <a:rPr lang="ru-RU" i="1" dirty="0">
                <a:ea typeface="Calibri" panose="020F0502020204030204" pitchFamily="34" charset="0"/>
              </a:rPr>
              <a:t>Клинические проявления БИД бывают широко вариабельными, как аутоиммунный </a:t>
            </a:r>
            <a:r>
              <a:rPr lang="ru-RU" i="1" dirty="0" err="1">
                <a:ea typeface="Calibri" panose="020F0502020204030204" pitchFamily="34" charset="0"/>
              </a:rPr>
              <a:t>тиреоидит</a:t>
            </a:r>
            <a:r>
              <a:rPr lang="ru-RU" i="1" dirty="0">
                <a:ea typeface="Calibri" panose="020F0502020204030204" pitchFamily="34" charset="0"/>
              </a:rPr>
              <a:t>, ревматоидный артрит, СД 1 типа, неспецифический язвенный колит</a:t>
            </a:r>
            <a:r>
              <a:rPr lang="ru-RU" i="1">
                <a:ea typeface="Calibri" panose="020F0502020204030204" pitchFamily="34" charset="0"/>
              </a:rPr>
              <a:t>, различные аллергические заболевания. </a:t>
            </a:r>
            <a:r>
              <a:rPr lang="ru-RU" i="1" dirty="0">
                <a:ea typeface="Calibri" panose="020F0502020204030204" pitchFamily="34" charset="0"/>
              </a:rPr>
              <a:t>Значимость данной проблемы определяется тем, что летальность и </a:t>
            </a:r>
            <a:r>
              <a:rPr lang="ru-RU" i="1" dirty="0" err="1">
                <a:ea typeface="Calibri" panose="020F0502020204030204" pitchFamily="34" charset="0"/>
              </a:rPr>
              <a:t>инвалидизация</a:t>
            </a:r>
            <a:r>
              <a:rPr lang="ru-RU" i="1" dirty="0">
                <a:ea typeface="Calibri" panose="020F0502020204030204" pitchFamily="34" charset="0"/>
              </a:rPr>
              <a:t> при БИД очень высоки,  прогноз может быть относительно благоприятным, при условии своевременной диагностики и адекватной терапии.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728" y="2250731"/>
            <a:ext cx="3285744" cy="157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544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Актуальность темы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>
                <a:ea typeface="Times New Roman" panose="02020603050405020304" pitchFamily="18" charset="0"/>
              </a:rPr>
              <a:t>Большая часть пациентов с ПИД не диагностируется или диагностируются очень поздно. </a:t>
            </a:r>
          </a:p>
          <a:p>
            <a:pPr algn="just"/>
            <a:r>
              <a:rPr lang="ru-RU" dirty="0">
                <a:ea typeface="Times New Roman" panose="02020603050405020304" pitchFamily="18" charset="0"/>
              </a:rPr>
              <a:t>Отсутствие четких алгоритмов и использование устаревших технологий значительно затягивают процесс диагностики, что ведет к несвоевременному назначению дорогостоящего неспецифического лечения, вместо проведения эффективной </a:t>
            </a:r>
            <a:r>
              <a:rPr lang="ru-RU" dirty="0" err="1">
                <a:ea typeface="Times New Roman" panose="02020603050405020304" pitchFamily="18" charset="0"/>
              </a:rPr>
              <a:t>иммунотропной</a:t>
            </a:r>
            <a:r>
              <a:rPr lang="ru-RU" dirty="0">
                <a:ea typeface="Times New Roman" panose="02020603050405020304" pitchFamily="18" charset="0"/>
              </a:rPr>
              <a:t> терапии, трансплантации гемопоэтических стволовых клеток. </a:t>
            </a:r>
          </a:p>
          <a:p>
            <a:pPr algn="just"/>
            <a:r>
              <a:rPr lang="ru-RU" dirty="0">
                <a:ea typeface="Times New Roman" panose="02020603050405020304" pitchFamily="18" charset="0"/>
              </a:rPr>
              <a:t>Скорость внедрения новых технологий не позволяет считать безнадежными пациентов с наиболее тяжелыми вариантами первичными иммунодефицитами, а именно группы иммунных </a:t>
            </a:r>
            <a:r>
              <a:rPr lang="ru-RU" dirty="0" err="1">
                <a:ea typeface="Times New Roman" panose="02020603050405020304" pitchFamily="18" charset="0"/>
              </a:rPr>
              <a:t>дисрегуляций</a:t>
            </a:r>
            <a:r>
              <a:rPr lang="ru-RU" dirty="0">
                <a:ea typeface="Times New Roman" panose="02020603050405020304" pitchFamily="18" charset="0"/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68621" y="5554344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kk-KZ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Al-Herz W., Notarangelo L.D. Classification of primary immunodeficiency disorders: one-fits-all does not help anymore //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Clin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Immunol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– 2015. – Vol.144. – P. 24-25.</a:t>
            </a:r>
            <a:endParaRPr lang="ru-RU" sz="1000" b="1" i="1" dirty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/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Bousfiha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A.,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Jeddane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L. et al. The 2015 IUIS Phenotypic Classification for PID //J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Clin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Immunol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– 2015. - Vol.35. – P.727–738.</a:t>
            </a:r>
            <a:endParaRPr lang="ru-RU" sz="1000" b="1" i="1" dirty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257" y="3612152"/>
            <a:ext cx="3505200" cy="189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504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IPEX-синдром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Клинические проявления IPEX-синдрома бывают широко вариабельными. </a:t>
            </a:r>
          </a:p>
          <a:p>
            <a:r>
              <a:rPr lang="ru-RU" dirty="0"/>
              <a:t>IPEX-синдром был впервые клинически описан в 1982 г. B. </a:t>
            </a:r>
            <a:r>
              <a:rPr lang="ru-RU" dirty="0" err="1"/>
              <a:t>Powell</a:t>
            </a:r>
            <a:r>
              <a:rPr lang="ru-RU" dirty="0"/>
              <a:t> и </a:t>
            </a:r>
            <a:r>
              <a:rPr lang="ru-RU" dirty="0" err="1"/>
              <a:t>соавт</a:t>
            </a:r>
            <a:r>
              <a:rPr lang="ru-RU" dirty="0"/>
              <a:t>. 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Для большинства пациентов характерны соответствующие </a:t>
            </a:r>
            <a:r>
              <a:rPr lang="ru-RU" dirty="0" err="1"/>
              <a:t>гестационному</a:t>
            </a:r>
            <a:r>
              <a:rPr lang="ru-RU" dirty="0"/>
              <a:t> возрасту </a:t>
            </a:r>
            <a:r>
              <a:rPr lang="ru-RU" dirty="0" err="1"/>
              <a:t>массо</a:t>
            </a:r>
            <a:r>
              <a:rPr lang="ru-RU" dirty="0"/>
              <a:t>-ростовые показатели при рождении, но вскоре развивается классическая триада признаков:  </a:t>
            </a:r>
          </a:p>
          <a:p>
            <a:r>
              <a:rPr lang="ru-RU" dirty="0"/>
              <a:t>аутоиммунная </a:t>
            </a:r>
            <a:r>
              <a:rPr lang="ru-RU" dirty="0" err="1"/>
              <a:t>энтеропатия</a:t>
            </a:r>
            <a:r>
              <a:rPr lang="ru-RU" dirty="0"/>
              <a:t> - 100% случаев; </a:t>
            </a:r>
          </a:p>
          <a:p>
            <a:r>
              <a:rPr lang="ru-RU" dirty="0" err="1"/>
              <a:t>полиэндокринопатия</a:t>
            </a:r>
            <a:r>
              <a:rPr lang="ru-RU" dirty="0"/>
              <a:t> – 70-80% ; </a:t>
            </a:r>
          </a:p>
          <a:p>
            <a:r>
              <a:rPr lang="ru-RU" dirty="0"/>
              <a:t>поражения кожи и слизистых  - около 65%. </a:t>
            </a:r>
          </a:p>
          <a:p>
            <a:r>
              <a:rPr lang="ru-RU" dirty="0"/>
              <a:t>Тяжелые рецидивирующие вирусно-бактериальные инфекции являются одним из ведущих признаков заболевания и в ряде случаев приводят к развитию </a:t>
            </a:r>
            <a:r>
              <a:rPr lang="ru-RU" dirty="0" err="1"/>
              <a:t>генерализованного</a:t>
            </a:r>
            <a:r>
              <a:rPr lang="ru-RU" dirty="0"/>
              <a:t> сепсиса, затем к летальному исходу в течение первых 2 лет жизни пациентов. </a:t>
            </a:r>
          </a:p>
          <a:p>
            <a:endParaRPr lang="ru-RU" b="1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41325" y="5804048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Kobayashi I., Kubota M. et. al. Autoantibodies to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villin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occur frequently in IPEX, a severe immune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dysregulation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syndrome caused by mutation of FOXP3 //Clinical Immunology. – 2011. – Vol.141. – P.83-89. </a:t>
            </a:r>
            <a:endParaRPr lang="ru-RU" sz="1000" i="1" dirty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909" y="4655692"/>
            <a:ext cx="1800542" cy="154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474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IPEX-синдром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9619" y="1525374"/>
            <a:ext cx="5697181" cy="4698005"/>
          </a:xfrm>
        </p:spPr>
        <p:txBody>
          <a:bodyPr>
            <a:normAutofit/>
          </a:bodyPr>
          <a:lstStyle/>
          <a:p>
            <a:pPr algn="just"/>
            <a:r>
              <a:rPr lang="ru-RU" b="1" dirty="0"/>
              <a:t>Аутоиммунная </a:t>
            </a:r>
            <a:r>
              <a:rPr lang="ru-RU" b="1" dirty="0" err="1"/>
              <a:t>энтеропатия</a:t>
            </a:r>
            <a:r>
              <a:rPr lang="ru-RU" b="1" dirty="0"/>
              <a:t>  </a:t>
            </a:r>
            <a:r>
              <a:rPr lang="ru-RU" dirty="0"/>
              <a:t>- один из ведущих признаков IPEX-синдрома Клинически манифестирует в первые месяцы жизни после рождения и характеризуется тяжелым прогрессирующим течением с развитием синдрома </a:t>
            </a:r>
            <a:r>
              <a:rPr lang="ru-RU" dirty="0" err="1"/>
              <a:t>мальабсорбции</a:t>
            </a:r>
            <a:r>
              <a:rPr lang="ru-RU" dirty="0"/>
              <a:t>, в итоге приводящем к тяжелой </a:t>
            </a:r>
            <a:r>
              <a:rPr lang="ru-RU" dirty="0" err="1"/>
              <a:t>белково</a:t>
            </a:r>
            <a:r>
              <a:rPr lang="ru-RU" dirty="0"/>
              <a:t>-энергетической недостаточности. </a:t>
            </a:r>
          </a:p>
          <a:p>
            <a:pPr algn="just"/>
            <a:r>
              <a:rPr lang="ru-RU" b="1" dirty="0"/>
              <a:t>Кожный синдром </a:t>
            </a:r>
            <a:r>
              <a:rPr lang="ru-RU" dirty="0"/>
              <a:t>может быть представлен </a:t>
            </a:r>
            <a:r>
              <a:rPr lang="ru-RU" dirty="0" err="1"/>
              <a:t>эксфолиативным</a:t>
            </a:r>
            <a:r>
              <a:rPr lang="ru-RU" dirty="0"/>
              <a:t> дерматитом, </a:t>
            </a:r>
            <a:r>
              <a:rPr lang="ru-RU" dirty="0" err="1"/>
              <a:t>ихтиозоформным</a:t>
            </a:r>
            <a:r>
              <a:rPr lang="ru-RU" dirty="0"/>
              <a:t> дерматитом или псориазом. </a:t>
            </a:r>
          </a:p>
          <a:p>
            <a:pPr algn="just"/>
            <a:r>
              <a:rPr lang="ru-RU" b="1" dirty="0"/>
              <a:t>Кожные проявления </a:t>
            </a:r>
            <a:r>
              <a:rPr lang="ru-RU" dirty="0"/>
              <a:t>чаще всего имеют диффузный, устойчивый характер к терапии антигистаминными препаратами и местным кортикостероидам; могут сопровождаться присоединением вторичной бактериальной или грибковой инфекций. </a:t>
            </a:r>
          </a:p>
          <a:p>
            <a:pPr algn="just"/>
            <a:r>
              <a:rPr lang="ru-RU" b="1" dirty="0"/>
              <a:t>Эндокринопатии</a:t>
            </a:r>
            <a:r>
              <a:rPr lang="ru-RU" dirty="0"/>
              <a:t> в большинстве случаев представлены аутоиммунным </a:t>
            </a:r>
            <a:r>
              <a:rPr lang="ru-RU" dirty="0" err="1"/>
              <a:t>инсулинзависимым</a:t>
            </a:r>
            <a:r>
              <a:rPr lang="ru-RU" dirty="0"/>
              <a:t> сахарным диабетом, дебютирующим в течение первых 6 месяцев жизни ребенка. </a:t>
            </a:r>
            <a:endParaRPr lang="ru-RU" b="1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803" y="2220687"/>
            <a:ext cx="4234226" cy="322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563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IPEX-синдром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9619" y="1394748"/>
            <a:ext cx="9662614" cy="46980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Аутоиммунный </a:t>
            </a:r>
            <a:r>
              <a:rPr lang="ru-RU" b="1" dirty="0" err="1"/>
              <a:t>тиреоидит</a:t>
            </a:r>
            <a:r>
              <a:rPr lang="ru-RU" b="1" dirty="0"/>
              <a:t> </a:t>
            </a:r>
            <a:r>
              <a:rPr lang="ru-RU" dirty="0"/>
              <a:t>- вторая по частоте эндокринная патология у пациентов с IPEX-синдромом проявляется гипотиреозом. </a:t>
            </a:r>
          </a:p>
          <a:p>
            <a:pPr algn="just"/>
            <a:r>
              <a:rPr lang="ru-RU" dirty="0"/>
              <a:t>Лабораторно, определяется повышение </a:t>
            </a:r>
            <a:r>
              <a:rPr lang="ru-RU" dirty="0" err="1"/>
              <a:t>референсных</a:t>
            </a:r>
            <a:r>
              <a:rPr lang="ru-RU" dirty="0"/>
              <a:t> значений антител к </a:t>
            </a:r>
            <a:r>
              <a:rPr lang="ru-RU" dirty="0" err="1"/>
              <a:t>тиреопероксидазе</a:t>
            </a:r>
            <a:r>
              <a:rPr lang="ru-RU" dirty="0"/>
              <a:t> и </a:t>
            </a:r>
            <a:r>
              <a:rPr lang="ru-RU" dirty="0" err="1"/>
              <a:t>тиреоглобулину</a:t>
            </a:r>
            <a:r>
              <a:rPr lang="ru-RU" dirty="0"/>
              <a:t>. </a:t>
            </a:r>
          </a:p>
          <a:p>
            <a:pPr algn="just"/>
            <a:r>
              <a:rPr lang="ru-RU" dirty="0"/>
              <a:t>К дополнительным проявлениям IPEX-синдрома относят аутоиммунную </a:t>
            </a:r>
            <a:r>
              <a:rPr lang="ru-RU" dirty="0" err="1"/>
              <a:t>панцитопению</a:t>
            </a:r>
            <a:r>
              <a:rPr lang="ru-RU" dirty="0"/>
              <a:t> (гемолитическая анемия с положительной реакцией </a:t>
            </a:r>
            <a:r>
              <a:rPr lang="ru-RU" dirty="0" err="1"/>
              <a:t>Кумбса</a:t>
            </a:r>
            <a:r>
              <a:rPr lang="ru-RU" dirty="0"/>
              <a:t>, тромбоцитопения, </a:t>
            </a:r>
            <a:r>
              <a:rPr lang="ru-RU" dirty="0" err="1"/>
              <a:t>нейтропения</a:t>
            </a:r>
            <a:r>
              <a:rPr lang="ru-RU" dirty="0"/>
              <a:t>); гепатиты, </a:t>
            </a:r>
            <a:r>
              <a:rPr lang="ru-RU" dirty="0" err="1"/>
              <a:t>васкулиты</a:t>
            </a:r>
            <a:r>
              <a:rPr lang="ru-RU" dirty="0"/>
              <a:t>, нефропатию (</a:t>
            </a:r>
            <a:r>
              <a:rPr lang="ru-RU" dirty="0" err="1"/>
              <a:t>тубулонефропатия</a:t>
            </a:r>
            <a:r>
              <a:rPr lang="ru-RU" dirty="0"/>
              <a:t>, </a:t>
            </a:r>
            <a:r>
              <a:rPr lang="ru-RU" dirty="0" err="1"/>
              <a:t>гломерулонефриты</a:t>
            </a:r>
            <a:r>
              <a:rPr lang="ru-RU" dirty="0"/>
              <a:t> с нефротическим синдромом, интерстициальные нефриты), артриты, миозиты, </a:t>
            </a:r>
            <a:r>
              <a:rPr lang="ru-RU" dirty="0" err="1"/>
              <a:t>спленомегалию</a:t>
            </a:r>
            <a:r>
              <a:rPr lang="ru-RU" dirty="0"/>
              <a:t> и </a:t>
            </a:r>
            <a:r>
              <a:rPr lang="ru-RU" dirty="0" err="1"/>
              <a:t>генерализованную</a:t>
            </a:r>
            <a:r>
              <a:rPr lang="ru-RU" dirty="0"/>
              <a:t> </a:t>
            </a:r>
            <a:r>
              <a:rPr lang="ru-RU" dirty="0" err="1"/>
              <a:t>лимфаденопатию</a:t>
            </a:r>
            <a:r>
              <a:rPr lang="ru-RU" dirty="0"/>
              <a:t>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sz="1400" i="1" dirty="0"/>
              <a:t> </a:t>
            </a:r>
            <a:endParaRPr lang="ru-RU" sz="1400" b="1" i="1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27678" y="5495710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1000" i="1" dirty="0">
                <a:solidFill>
                  <a:schemeClr val="accent5">
                    <a:lumMod val="75000"/>
                  </a:schemeClr>
                </a:solidFill>
              </a:rPr>
              <a:t>Kobayashi I., Kubota M. et. al. Autoantibodies to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</a:rPr>
              <a:t>villin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</a:rPr>
              <a:t> occur frequently in IPEX, a severe immune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</a:rPr>
              <a:t>dysregulation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</a:rPr>
              <a:t>, syndrome caused by mutation of FOXP3 //Clinical Immunology. – 2011. – Vol.141. – P.83-89. </a:t>
            </a:r>
            <a:endParaRPr lang="ru-RU" sz="1000" i="1" dirty="0">
              <a:solidFill>
                <a:schemeClr val="accent5">
                  <a:lumMod val="75000"/>
                </a:schemeClr>
              </a:solidFill>
            </a:endParaRPr>
          </a:p>
          <a:p>
            <a:pPr algn="just"/>
            <a:r>
              <a:rPr lang="en-US" sz="1000" i="1" dirty="0">
                <a:solidFill>
                  <a:schemeClr val="accent5">
                    <a:lumMod val="75000"/>
                  </a:schemeClr>
                </a:solidFill>
              </a:rPr>
              <a:t>Rubio-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</a:rPr>
              <a:t>Cabezas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</a:rPr>
              <a:t> O., Minton JAL, Caswell R. et al. Clinical Heterogeneity in Patients With FOXP3 Mutations Presenting With Permanent Neonatal Diabetes //Diabetes Care. – 2009. – Vol.32. – P.111-116. </a:t>
            </a:r>
            <a:endParaRPr lang="ru-RU" sz="10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921" y="3753402"/>
            <a:ext cx="2789594" cy="245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427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IPEX-синдром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/>
              <a:t>Эффективная терапия IPEX-синдрома в настоящее время не разработана.</a:t>
            </a:r>
          </a:p>
          <a:p>
            <a:pPr algn="just"/>
            <a:r>
              <a:rPr lang="ru-RU" dirty="0"/>
              <a:t> Лечение пациентов с установленным диагнозом проводится </a:t>
            </a:r>
            <a:r>
              <a:rPr lang="ru-RU" dirty="0" err="1"/>
              <a:t>посиндромно</a:t>
            </a:r>
            <a:r>
              <a:rPr lang="ru-RU" dirty="0"/>
              <a:t>. </a:t>
            </a:r>
          </a:p>
          <a:p>
            <a:pPr algn="just"/>
            <a:r>
              <a:rPr lang="ru-RU" dirty="0"/>
              <a:t>Описывают положительный эффект </a:t>
            </a:r>
            <a:r>
              <a:rPr lang="ru-RU" dirty="0" err="1"/>
              <a:t>иммуносупрессивных</a:t>
            </a:r>
            <a:r>
              <a:rPr lang="ru-RU" dirty="0"/>
              <a:t> препаратов (</a:t>
            </a:r>
            <a:r>
              <a:rPr lang="ru-RU" dirty="0" err="1"/>
              <a:t>циклоспорин</a:t>
            </a:r>
            <a:r>
              <a:rPr lang="ru-RU" dirty="0"/>
              <a:t> А, </a:t>
            </a:r>
            <a:r>
              <a:rPr lang="ru-RU" dirty="0" err="1"/>
              <a:t>такролимус</a:t>
            </a:r>
            <a:r>
              <a:rPr lang="ru-RU" dirty="0"/>
              <a:t>, </a:t>
            </a:r>
            <a:r>
              <a:rPr lang="ru-RU" dirty="0" err="1"/>
              <a:t>сиролимус</a:t>
            </a:r>
            <a:r>
              <a:rPr lang="ru-RU" dirty="0"/>
              <a:t> и т.д.), которые позволяют частично контролировать аутоиммунные нарушения. </a:t>
            </a:r>
          </a:p>
          <a:p>
            <a:pPr algn="just"/>
            <a:r>
              <a:rPr lang="ru-RU" dirty="0"/>
              <a:t>Перспективное направление в терапии IPEX-синдрома - </a:t>
            </a:r>
            <a:r>
              <a:rPr lang="ru-RU" b="1" dirty="0"/>
              <a:t>трансплантация костного мозга.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sz="1400" b="1" i="1" dirty="0"/>
          </a:p>
          <a:p>
            <a:pPr algn="just"/>
            <a:endParaRPr lang="ru-RU" b="1" dirty="0"/>
          </a:p>
          <a:p>
            <a:pPr algn="just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27677" y="5270381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Dorsey M.J.,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Petrovic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A. et.al. FOXP3 expression following bone marrow transplantation for IPEX syndrome after reduced-intensity conditioning //Immunologic Research. – 2009. – Vol.44. - P:179-184. </a:t>
            </a:r>
            <a:endParaRPr lang="ru-RU" sz="1000" i="1" dirty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Barzaghi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F.,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Passerini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L.,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Bacchetta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R. Immune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Dysregulation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Polyendocrinopathy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Enteropathy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X-Linked Syndrome: A Paradigm of Immunodeficiency with Autoimmunity //Frontiers in Immunology. – 2012. – Vol.3. </a:t>
            </a:r>
            <a:endParaRPr lang="ru-RU" sz="1000" b="1" i="1" dirty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755" y="3713401"/>
            <a:ext cx="2893560" cy="231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271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Аутоиммунный </a:t>
            </a:r>
            <a:r>
              <a:rPr lang="ru-RU" sz="3600" b="1" dirty="0" err="1">
                <a:solidFill>
                  <a:srgbClr val="C00000"/>
                </a:solidFill>
              </a:rPr>
              <a:t>лимфопролиферативный</a:t>
            </a:r>
            <a:r>
              <a:rPr lang="ru-RU" sz="3600" b="1" dirty="0">
                <a:solidFill>
                  <a:srgbClr val="C00000"/>
                </a:solidFill>
              </a:rPr>
              <a:t> синдром (АЛПС)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/>
              <a:t>АЛПС - заболевание характеризующееся </a:t>
            </a:r>
            <a:r>
              <a:rPr lang="ru-RU" dirty="0" err="1"/>
              <a:t>лимфопролиферативным</a:t>
            </a:r>
            <a:r>
              <a:rPr lang="ru-RU" dirty="0"/>
              <a:t> синдромом и аутоиммунными </a:t>
            </a:r>
            <a:r>
              <a:rPr lang="ru-RU" dirty="0" err="1"/>
              <a:t>цитопениями</a:t>
            </a:r>
            <a:r>
              <a:rPr lang="ru-RU" dirty="0"/>
              <a:t> с высоким риском развития </a:t>
            </a:r>
            <a:r>
              <a:rPr lang="ru-RU" dirty="0" err="1"/>
              <a:t>лимфомы</a:t>
            </a:r>
            <a:r>
              <a:rPr lang="ru-RU" dirty="0"/>
              <a:t>.</a:t>
            </a:r>
            <a:endParaRPr lang="ru-RU" b="1" dirty="0"/>
          </a:p>
          <a:p>
            <a:pPr algn="just"/>
            <a:r>
              <a:rPr lang="ru-RU" dirty="0"/>
              <a:t>Впервые клинические случаи были описаны в 1967 г. </a:t>
            </a:r>
            <a:r>
              <a:rPr lang="ru-RU" dirty="0" err="1"/>
              <a:t>Canale</a:t>
            </a:r>
            <a:r>
              <a:rPr lang="ru-RU" dirty="0"/>
              <a:t> V.C. и </a:t>
            </a:r>
            <a:r>
              <a:rPr lang="ru-RU" dirty="0" err="1"/>
              <a:t>Smith</a:t>
            </a:r>
            <a:r>
              <a:rPr lang="ru-RU" dirty="0"/>
              <a:t> C.H.</a:t>
            </a:r>
          </a:p>
          <a:p>
            <a:pPr algn="just"/>
            <a:r>
              <a:rPr lang="ru-RU" dirty="0"/>
              <a:t>Клиническая картина АЛПС широко вариабельна и включает в себя синдромы лимфоидной пролиферации и аутоиммунных нарушений. </a:t>
            </a:r>
          </a:p>
          <a:p>
            <a:pPr algn="just"/>
            <a:r>
              <a:rPr lang="ru-RU" dirty="0"/>
              <a:t>Увеличение лимфоузлов регистрируется у 80–100 % пациентов. Они сливаются в массивные конгломераты до 10–12 см в диаметре, наблюдается вовлечение в процесс любых групп лимфоузлов, как периферические, средостения, брюшной полости, забрюшинные.</a:t>
            </a:r>
          </a:p>
          <a:p>
            <a:pPr algn="just"/>
            <a:r>
              <a:rPr lang="ru-RU" dirty="0" err="1"/>
              <a:t>Пальпаторно</a:t>
            </a:r>
            <a:r>
              <a:rPr lang="ru-RU" dirty="0"/>
              <a:t>, лимфоузлы безболезненны. При АЛПС наблюдается парадоксальное спонтанное уменьшение размеров пораженных лимфоузлов при развитии интеркуррентных инфекций. Выраженные клинические признаки </a:t>
            </a:r>
            <a:r>
              <a:rPr lang="ru-RU" dirty="0" err="1"/>
              <a:t>иммунодефицитного</a:t>
            </a:r>
            <a:r>
              <a:rPr lang="ru-RU" dirty="0"/>
              <a:t> состояния в виде инфекционного синдрома - большая редкость для пациентов с АЛПС.</a:t>
            </a:r>
            <a:endParaRPr lang="ru-RU" sz="1700" i="1" dirty="0"/>
          </a:p>
          <a:p>
            <a:pPr algn="just"/>
            <a:endParaRPr lang="ru-RU" sz="17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50857" y="5797620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Madkaikar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M.,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Mhatre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S., Gupta M.,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Ghosh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K. Advances in autoimmune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lymphoproliferative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syndromes //Eur. J. </a:t>
            </a:r>
            <a:r>
              <a:rPr lang="en-US" sz="1000" i="1" dirty="0" err="1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Haematol</a:t>
            </a:r>
            <a:r>
              <a:rPr lang="en-US" sz="1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– 2011. – Vol.87. – P.1–9.</a:t>
            </a:r>
            <a:endParaRPr lang="ru-RU" sz="1000" b="1" i="1" dirty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83"/>
          <a:stretch/>
        </p:blipFill>
        <p:spPr>
          <a:xfrm>
            <a:off x="2554514" y="4789650"/>
            <a:ext cx="2520269" cy="143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2867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3348</TotalTime>
  <Words>2660</Words>
  <Application>Microsoft Office PowerPoint</Application>
  <PresentationFormat>Widescreen</PresentationFormat>
  <Paragraphs>298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Тема Office</vt:lpstr>
      <vt:lpstr>НАО «Медицинский университет Астана»    Болезни иммунной дисрегуляции. Клинический случай.   Докладчик: Усенова О.П., магистр, ассистент кафедры детских болезней с курсами аллергологии, гематологии и эндокринологии НАО «МУА»    г. Астана, 2023 г.</vt:lpstr>
      <vt:lpstr>PowerPoint Presentation</vt:lpstr>
      <vt:lpstr>Актуальность темы </vt:lpstr>
      <vt:lpstr>Актуальность темы</vt:lpstr>
      <vt:lpstr>IPEX-синдром</vt:lpstr>
      <vt:lpstr>IPEX-синдром</vt:lpstr>
      <vt:lpstr>IPEX-синдром</vt:lpstr>
      <vt:lpstr>IPEX-синдром</vt:lpstr>
      <vt:lpstr>Аутоиммунный лимфопролиферативный синдром (АЛПС)</vt:lpstr>
      <vt:lpstr>Аутоиммунный лимфопролиферативный синдром (АЛПС)</vt:lpstr>
      <vt:lpstr>Синдром аутоиммунной полиэндокринопатии-кандидоза-эктодермальной дистрофии (APECED)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Структура основных заболеваний и осложнений у пациентов с БИД</vt:lpstr>
      <vt:lpstr>PowerPoint Presentation</vt:lpstr>
      <vt:lpstr>Клинический случай БИД</vt:lpstr>
      <vt:lpstr>Клинический случай БИД</vt:lpstr>
      <vt:lpstr>Клинический случай БИД</vt:lpstr>
      <vt:lpstr>Клинический случай БИД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Киса</dc:creator>
  <cp:lastModifiedBy>Inkar Orazbayeva</cp:lastModifiedBy>
  <cp:revision>262</cp:revision>
  <dcterms:created xsi:type="dcterms:W3CDTF">2018-11-30T04:21:58Z</dcterms:created>
  <dcterms:modified xsi:type="dcterms:W3CDTF">2023-01-26T02:43:14Z</dcterms:modified>
</cp:coreProperties>
</file>