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4" r:id="rId7"/>
    <p:sldId id="260" r:id="rId8"/>
    <p:sldId id="262" r:id="rId9"/>
    <p:sldId id="263" r:id="rId10"/>
  </p:sldIdLst>
  <p:sldSz cx="12192000" cy="6858000"/>
  <p:notesSz cx="6858000" cy="9144000"/>
  <p:defaultTextStyle>
    <a:defPPr>
      <a:defRPr lang="LID4096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theme" Target="theme/theme1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viewProps" Target="view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presProps" Target="presProps.xml" /><Relationship Id="rId5" Type="http://schemas.openxmlformats.org/officeDocument/2006/relationships/slide" Target="slides/slide4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tableStyles" Target="tableStyle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1BCC1E-C241-499D-B3DF-0D4F5701B8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LID4096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AE0F4A5-CF59-4FDB-A41D-9572F160A7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LID4096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37B529-F785-488F-A48D-E6298617E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62C27-90C1-43FF-AEAC-3044C68A1571}" type="datetimeFigureOut">
              <a:rPr lang="LID4096" smtClean="0"/>
              <a:t>01/25/2023</a:t>
            </a:fld>
            <a:endParaRPr lang="LID4096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D4B5A8-698A-4517-96CF-1C46B7878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DE1CE8-327B-43EC-9184-DE4522CC4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34F0-E2F4-4FEC-BCC2-97F4688ECCF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600451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1458F2-6707-4E83-9AF0-9DBDEC2FB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LID4096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62B06D0-A216-4667-9ABD-253E392538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LID4096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30C328-3F72-4F76-837B-8745BACE9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62C27-90C1-43FF-AEAC-3044C68A1571}" type="datetimeFigureOut">
              <a:rPr lang="LID4096" smtClean="0"/>
              <a:t>01/25/2023</a:t>
            </a:fld>
            <a:endParaRPr lang="LID4096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AF4407-E284-4A9D-9F22-CD93C0B4F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B3130-4BCB-44D2-916B-720AFE0FB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34F0-E2F4-4FEC-BCC2-97F4688ECCF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8937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5E89BCD-CE75-42BD-97AE-B83620DF39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LID4096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CCFE83E-AA5F-4582-ADD3-73879F632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LID4096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B3B2BD-779B-4FC0-A3A0-49BF25E18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62C27-90C1-43FF-AEAC-3044C68A1571}" type="datetimeFigureOut">
              <a:rPr lang="LID4096" smtClean="0"/>
              <a:t>01/25/2023</a:t>
            </a:fld>
            <a:endParaRPr lang="LID4096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1CD035-81DE-4645-AFFD-8165FADBC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182248-77A7-4E22-A929-6AD3B7405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34F0-E2F4-4FEC-BCC2-97F4688ECCF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792207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D11199-6F97-43BF-81CF-0B8EC43A4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LID4096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8FB24B-E9C7-4DD2-B12F-A008E4034C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LID4096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484071-C9B5-4261-ACE3-42027C01D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62C27-90C1-43FF-AEAC-3044C68A1571}" type="datetimeFigureOut">
              <a:rPr lang="LID4096" smtClean="0"/>
              <a:t>01/25/2023</a:t>
            </a:fld>
            <a:endParaRPr lang="LID4096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6E301C-93BC-48D3-BFB4-AD746D3BD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BFCB61-6348-45E6-B8D8-95DA2B334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34F0-E2F4-4FEC-BCC2-97F4688ECCF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322382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5534FA-188C-4B19-B61E-3F42692AA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LID4096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B51F69-2427-4B5E-BE25-A62894F285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D13DAC-3E20-4887-AE3B-630CAA990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62C27-90C1-43FF-AEAC-3044C68A1571}" type="datetimeFigureOut">
              <a:rPr lang="LID4096" smtClean="0"/>
              <a:t>01/25/2023</a:t>
            </a:fld>
            <a:endParaRPr lang="LID4096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16F20F-3CCC-4945-AADB-36D43F8F0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64E0C4-B721-4A4C-A824-ACB12E3BB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34F0-E2F4-4FEC-BCC2-97F4688ECCF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001777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42DBD7-7232-4B5A-BE5F-FA5D3A596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LID4096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0FDAA8-F6FA-4C2C-BA88-D611230A7D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LID4096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990A41C-827E-4C13-8794-6CCF43047D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LID4096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27417A0-AE31-4359-8CC2-5DA6B64C7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62C27-90C1-43FF-AEAC-3044C68A1571}" type="datetimeFigureOut">
              <a:rPr lang="LID4096" smtClean="0"/>
              <a:t>01/25/2023</a:t>
            </a:fld>
            <a:endParaRPr lang="LID4096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DB5ABCB-1013-4113-BBF7-633C6E09F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A01CEF-FC50-4B49-BC03-DF5F2035F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34F0-E2F4-4FEC-BCC2-97F4688ECCF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927239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651B15-BF58-4B62-A9C3-7115EFF7F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LID4096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6B9C542-FAA0-4941-AF97-C7E4302F2F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418FAB6-EC41-4D40-9AD0-6A1C6127BC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LID4096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D0735CF-A247-4499-90DE-2D21FA4268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F2E27A1-1204-49FF-89AA-63DF54E3C7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LID4096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EC58332-AFA2-4030-8600-7747E3247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62C27-90C1-43FF-AEAC-3044C68A1571}" type="datetimeFigureOut">
              <a:rPr lang="LID4096" smtClean="0"/>
              <a:t>01/25/2023</a:t>
            </a:fld>
            <a:endParaRPr lang="LID4096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BA577E-FBEA-401A-8025-0B32C0DC3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9F4A723-4118-4797-862A-CC154AF01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34F0-E2F4-4FEC-BCC2-97F4688ECCF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579008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F2138D-C864-4BF1-888C-85C402307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LID4096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C6C3BFC-EBA9-4DD5-ADF0-855594C3F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62C27-90C1-43FF-AEAC-3044C68A1571}" type="datetimeFigureOut">
              <a:rPr lang="LID4096" smtClean="0"/>
              <a:t>01/25/2023</a:t>
            </a:fld>
            <a:endParaRPr lang="LID4096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A5D4BAC-6B21-4A36-AB0E-792C70448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C624511-D886-4B3B-B69E-ACB35C6FB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34F0-E2F4-4FEC-BCC2-97F4688ECCF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601805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19C824F-4AAB-465A-90E4-C271BD882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62C27-90C1-43FF-AEAC-3044C68A1571}" type="datetimeFigureOut">
              <a:rPr lang="LID4096" smtClean="0"/>
              <a:t>01/25/2023</a:t>
            </a:fld>
            <a:endParaRPr lang="LID4096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91D778-5A79-416E-B957-DAC2BDB69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AF19853-D569-4FEC-9FC0-D9D431594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34F0-E2F4-4FEC-BCC2-97F4688ECCF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036060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FCAE1A-E047-42B5-B2D6-A844D3E98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LID4096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19D77C-C3CE-47DB-9DE8-88541AF3C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LID4096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1A2C1F0-1DC8-4BBE-BC2A-F66AEF4C16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0710911-69F0-41CF-A2DF-4033FA21E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62C27-90C1-43FF-AEAC-3044C68A1571}" type="datetimeFigureOut">
              <a:rPr lang="LID4096" smtClean="0"/>
              <a:t>01/25/2023</a:t>
            </a:fld>
            <a:endParaRPr lang="LID4096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0BC5F86-1894-43D7-A6B7-5473CDA18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82C5ED1-A496-409A-8AF3-540133AFD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34F0-E2F4-4FEC-BCC2-97F4688ECCF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397478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45CB35-3200-42D3-9B44-1A3AD4FE6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LID4096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AC8BBD7-9AD0-46B3-B59E-A93D7576E9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ID4096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2A16FAE-7513-4409-997B-7FA658D9B5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5A3C878-54E6-45E5-9A26-93CC5A501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62C27-90C1-43FF-AEAC-3044C68A1571}" type="datetimeFigureOut">
              <a:rPr lang="LID4096" smtClean="0"/>
              <a:t>01/25/2023</a:t>
            </a:fld>
            <a:endParaRPr lang="LID4096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DEE0096-5C62-4167-A3D5-4BD8B0699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FC0F6E2-602A-41A2-90FC-60F3DFD42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34F0-E2F4-4FEC-BCC2-97F4688ECCF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613174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FF6759-6AF8-4FF3-8E2C-93B7993EE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LID4096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870406E-B43E-47CB-B5B4-1FF08590F7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LID4096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49D0F97-249A-427A-9AE3-6B3F734C84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62C27-90C1-43FF-AEAC-3044C68A1571}" type="datetimeFigureOut">
              <a:rPr lang="LID4096" smtClean="0"/>
              <a:t>01/25/2023</a:t>
            </a:fld>
            <a:endParaRPr lang="LID4096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8AFA08-519A-4892-A0D3-FE2C9540B3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CC19A0-98CC-4479-A72F-C87F190197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134F0-E2F4-4FEC-BCC2-97F4688ECCF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234718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F1CD57-64B8-4D40-8551-5A1A362A1A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Недифференцированная </a:t>
            </a:r>
            <a:r>
              <a:rPr lang="ru-RU" dirty="0" err="1"/>
              <a:t>лейкоэнцефалопатия</a:t>
            </a:r>
            <a:br>
              <a:rPr lang="ru-RU" dirty="0"/>
            </a:br>
            <a:r>
              <a:rPr lang="ru-RU" sz="4400" dirty="0"/>
              <a:t>Клинический случай</a:t>
            </a:r>
            <a:endParaRPr lang="LID4096" sz="44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112DFFD-8DEC-4A65-9FB2-9DEFFBED21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15678" y="4336330"/>
            <a:ext cx="9219415" cy="1725105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/>
              <a:t>профессор </a:t>
            </a:r>
            <a:r>
              <a:rPr lang="ru-RU" sz="2800" dirty="0" err="1"/>
              <a:t>Лепесова</a:t>
            </a:r>
            <a:r>
              <a:rPr lang="ru-RU" sz="2800" dirty="0"/>
              <a:t> М.М., </a:t>
            </a:r>
          </a:p>
          <a:p>
            <a:r>
              <a:rPr lang="ru-RU" sz="2800" dirty="0"/>
              <a:t>Мырзалиева Б.Д. </a:t>
            </a:r>
          </a:p>
          <a:p>
            <a:endParaRPr lang="ru-RU" sz="2800" dirty="0"/>
          </a:p>
          <a:p>
            <a:r>
              <a:rPr lang="ru-RU" sz="2800" dirty="0"/>
              <a:t>КРМУ, каф. неврологии, Алматы</a:t>
            </a:r>
          </a:p>
          <a:p>
            <a:endParaRPr lang="ru-RU" sz="2800" dirty="0"/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829779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3671A2-5DF6-46AC-9242-B85E885BF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840" y="365125"/>
            <a:ext cx="10495962" cy="879214"/>
          </a:xfrm>
        </p:spPr>
        <p:txBody>
          <a:bodyPr>
            <a:noAutofit/>
          </a:bodyPr>
          <a:lstStyle/>
          <a:p>
            <a:r>
              <a:rPr lang="ru-RU" sz="3600" b="1" u="sng" dirty="0"/>
              <a:t>Девочка, 10 лет</a:t>
            </a:r>
            <a:br>
              <a:rPr lang="ru-RU" sz="3600" dirty="0"/>
            </a:br>
            <a:r>
              <a:rPr lang="ru-RU" sz="3600" dirty="0"/>
              <a:t>Жалобы. Анамнез заболевания</a:t>
            </a:r>
            <a:endParaRPr lang="LID4096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BF82A5-3F20-4DCF-9121-5A62B4CA9D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254" y="1583703"/>
            <a:ext cx="10680569" cy="4909171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Жалобы</a:t>
            </a:r>
            <a:r>
              <a:rPr lang="ru-RU" dirty="0"/>
              <a:t>:  прогрессирующая патология зрения, низкий вес. </a:t>
            </a:r>
          </a:p>
          <a:p>
            <a:r>
              <a:rPr lang="ru-RU" b="1" dirty="0"/>
              <a:t>Первые симптомы – лето 2017г. Возраст – 4 года 9 мес. 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 жалобы на боли в мышцах  и в суставах  после перенесенной ЭВИ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 АСЛО – </a:t>
            </a:r>
            <a:r>
              <a:rPr lang="ru-RU" b="1" dirty="0">
                <a:solidFill>
                  <a:srgbClr val="FF0000"/>
                </a:solidFill>
              </a:rPr>
              <a:t>830, 1472.  </a:t>
            </a:r>
            <a:r>
              <a:rPr lang="ru-RU" dirty="0"/>
              <a:t>СОЭ</a:t>
            </a:r>
            <a:r>
              <a:rPr lang="ru-RU" b="1" dirty="0">
                <a:solidFill>
                  <a:srgbClr val="FF0000"/>
                </a:solidFill>
              </a:rPr>
              <a:t> - 23 мм/ч. </a:t>
            </a:r>
            <a:r>
              <a:rPr lang="ru-RU" dirty="0"/>
              <a:t>СРБ, </a:t>
            </a:r>
            <a:r>
              <a:rPr lang="ru-RU" dirty="0" err="1"/>
              <a:t>ревмопробы</a:t>
            </a:r>
            <a:r>
              <a:rPr lang="ru-RU" dirty="0"/>
              <a:t> – норма.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 </a:t>
            </a:r>
            <a:r>
              <a:rPr lang="en-GB" dirty="0"/>
              <a:t>IgG Yersinia </a:t>
            </a:r>
            <a:r>
              <a:rPr lang="en-GB" dirty="0" err="1"/>
              <a:t>entercol</a:t>
            </a:r>
            <a:r>
              <a:rPr lang="en-GB" dirty="0"/>
              <a:t>. – </a:t>
            </a:r>
            <a:r>
              <a:rPr lang="ru-RU" dirty="0"/>
              <a:t>положительный, КП=3,6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 бак посев кала – выделен </a:t>
            </a:r>
            <a:r>
              <a:rPr lang="en-GB" dirty="0"/>
              <a:t>Yersinia</a:t>
            </a:r>
            <a:r>
              <a:rPr lang="ru-RU" dirty="0"/>
              <a:t> </a:t>
            </a:r>
            <a:r>
              <a:rPr lang="en-GB" dirty="0" err="1"/>
              <a:t>intermed</a:t>
            </a:r>
            <a:r>
              <a:rPr lang="en-GB" dirty="0"/>
              <a:t>. </a:t>
            </a:r>
            <a:r>
              <a:rPr lang="ru-RU" dirty="0"/>
              <a:t>+ </a:t>
            </a:r>
            <a:r>
              <a:rPr lang="en-GB" dirty="0"/>
              <a:t>Candida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 мазок из зева </a:t>
            </a:r>
            <a:r>
              <a:rPr lang="en-GB" dirty="0"/>
              <a:t>St. epidermidis – </a:t>
            </a:r>
            <a:r>
              <a:rPr lang="ru-RU" dirty="0"/>
              <a:t>обильный рост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 диагноз «Реактивная </a:t>
            </a:r>
            <a:r>
              <a:rPr lang="ru-RU" dirty="0" err="1"/>
              <a:t>артропатия</a:t>
            </a:r>
            <a:r>
              <a:rPr lang="ru-RU" dirty="0"/>
              <a:t> стрептококковой этиологии. </a:t>
            </a:r>
          </a:p>
          <a:p>
            <a:pPr marL="0" indent="0">
              <a:buNone/>
            </a:pPr>
            <a:r>
              <a:rPr lang="ru-RU" dirty="0"/>
              <a:t>      Зоонозная инфекция»</a:t>
            </a:r>
            <a:r>
              <a:rPr lang="en-GB" dirty="0"/>
              <a:t> - </a:t>
            </a:r>
            <a:r>
              <a:rPr lang="ru-RU" dirty="0" err="1"/>
              <a:t>стац</a:t>
            </a:r>
            <a:r>
              <a:rPr lang="ru-RU" dirty="0"/>
              <a:t>. лечение  в отд. </a:t>
            </a:r>
            <a:r>
              <a:rPr lang="ru-RU" dirty="0" err="1"/>
              <a:t>кардиоревматологии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 выписана с улучшением </a:t>
            </a:r>
          </a:p>
        </p:txBody>
      </p:sp>
    </p:spTree>
    <p:extLst>
      <p:ext uri="{BB962C8B-B14F-4D97-AF65-F5344CB8AC3E}">
        <p14:creationId xmlns:p14="http://schemas.microsoft.com/office/powerpoint/2010/main" val="1548166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77894B5-F759-42CE-833F-CEA2E5A46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693" y="725864"/>
            <a:ext cx="10624008" cy="5674937"/>
          </a:xfrm>
        </p:spPr>
        <p:txBody>
          <a:bodyPr>
            <a:normAutofit/>
          </a:bodyPr>
          <a:lstStyle/>
          <a:p>
            <a:r>
              <a:rPr lang="ru-RU" sz="2400" b="1" u="sng" dirty="0"/>
              <a:t>С 2-х лет наблюдалась у  окулиста. </a:t>
            </a:r>
            <a:r>
              <a:rPr lang="ru-RU" sz="2400" b="1" dirty="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/>
              <a:t>03.2017г. - </a:t>
            </a:r>
            <a:r>
              <a:rPr lang="ru-RU" sz="2400" dirty="0"/>
              <a:t>Гиперметропия. Сходящееся косоглазие. ЭФИ: признаки резко выраженной гипоксии аксонов на уровне полушарий и ЗН. </a:t>
            </a:r>
          </a:p>
          <a:p>
            <a:pPr marL="0" indent="0">
              <a:buNone/>
            </a:pPr>
            <a:endParaRPr lang="ru-RU" sz="2400" dirty="0"/>
          </a:p>
          <a:p>
            <a:r>
              <a:rPr lang="ru-RU" sz="2400" b="1" dirty="0"/>
              <a:t>ЭНМГ 2018г</a:t>
            </a:r>
            <a:r>
              <a:rPr lang="ru-RU" sz="2400" dirty="0"/>
              <a:t>. – умеренное аксональное поражение моторных волокон малоберцовых нервов в проксимальных отделах с обеих сторон. </a:t>
            </a:r>
          </a:p>
          <a:p>
            <a:r>
              <a:rPr lang="ru-RU" sz="2400" b="1" dirty="0"/>
              <a:t>2018г.  - Ветряная оспа</a:t>
            </a:r>
            <a:r>
              <a:rPr lang="ru-RU" sz="2400" dirty="0"/>
              <a:t>, обильные высыпания на коже, слизистых, в области гениталий и </a:t>
            </a:r>
            <a:r>
              <a:rPr lang="ru-RU" sz="2400" dirty="0" err="1"/>
              <a:t>перианальной</a:t>
            </a:r>
            <a:r>
              <a:rPr lang="ru-RU" sz="2400" dirty="0"/>
              <a:t> зоне.</a:t>
            </a:r>
          </a:p>
          <a:p>
            <a:r>
              <a:rPr lang="ru-RU" sz="2400" dirty="0"/>
              <a:t>Примерно, </a:t>
            </a:r>
            <a:r>
              <a:rPr lang="ru-RU" sz="2400" b="1" dirty="0"/>
              <a:t>с конца 2018 - 2019 гг. </a:t>
            </a:r>
            <a:r>
              <a:rPr lang="ru-RU" sz="2400" dirty="0"/>
              <a:t>– </a:t>
            </a:r>
            <a:r>
              <a:rPr lang="ru-RU" sz="2400" u="sng" dirty="0"/>
              <a:t>снижение веса, нет прибавки, слабость, ухудшение зрения.  </a:t>
            </a:r>
          </a:p>
          <a:p>
            <a:r>
              <a:rPr lang="ru-RU" sz="2400" b="1" dirty="0"/>
              <a:t>Эндокринолог, 2021г</a:t>
            </a:r>
            <a:r>
              <a:rPr lang="ru-RU" sz="2400" dirty="0"/>
              <a:t>. -  Субклинический гипотиреоз. ТТГ 7,1 </a:t>
            </a:r>
          </a:p>
          <a:p>
            <a:r>
              <a:rPr lang="ru-RU" sz="2400" b="1" dirty="0"/>
              <a:t>2021г. -  </a:t>
            </a:r>
            <a:r>
              <a:rPr lang="en-GB" sz="2400" dirty="0"/>
              <a:t>IgG </a:t>
            </a:r>
            <a:r>
              <a:rPr lang="ru-RU" sz="2400" dirty="0"/>
              <a:t>в ВЭБ +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402895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68963F-FBC0-41D7-BD0E-ECBE30837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6"/>
            <a:ext cx="10515601" cy="6152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Неврологический статус, </a:t>
            </a:r>
            <a:r>
              <a:rPr lang="ru-RU" sz="3600" dirty="0"/>
              <a:t>01.2023г.</a:t>
            </a:r>
            <a:endParaRPr lang="LID4096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5A2C06-73B1-4B8C-807C-F66989262B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34911"/>
            <a:ext cx="10719063" cy="5257964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Легкая асимметрия глазных щелей и лицевой мускулатуры, </a:t>
            </a:r>
            <a:r>
              <a:rPr lang="en-GB" dirty="0"/>
              <a:t>D&gt;S. </a:t>
            </a:r>
          </a:p>
          <a:p>
            <a:r>
              <a:rPr lang="ru-RU" dirty="0"/>
              <a:t>Слабость конвергенции. Не носит очки.</a:t>
            </a:r>
          </a:p>
          <a:p>
            <a:r>
              <a:rPr lang="ru-RU" dirty="0"/>
              <a:t>Мышечная гипотония, гипотрофия. Вес 26 кг. Астенический синдром. </a:t>
            </a:r>
          </a:p>
          <a:p>
            <a:r>
              <a:rPr lang="ru-RU" dirty="0"/>
              <a:t>СХР с рук – оживлены, с ног – снижены. </a:t>
            </a:r>
          </a:p>
          <a:p>
            <a:r>
              <a:rPr lang="ru-RU" dirty="0"/>
              <a:t>Мышечная слабость в дистальных отделах рук до 3-3,5 баллов, в ногах в проксимальных отделах – до 4 баллов. </a:t>
            </a:r>
          </a:p>
          <a:p>
            <a:r>
              <a:rPr lang="ru-RU" dirty="0"/>
              <a:t>Патологические рефлексы – отрицательные. Брюшные рефлексы – живые.</a:t>
            </a:r>
          </a:p>
          <a:p>
            <a:r>
              <a:rPr lang="ru-RU" dirty="0"/>
              <a:t>Тремора нет.  Легкая атаксия. </a:t>
            </a:r>
            <a:r>
              <a:rPr lang="ru-RU" dirty="0" err="1"/>
              <a:t>Координаторные</a:t>
            </a:r>
            <a:r>
              <a:rPr lang="ru-RU" dirty="0"/>
              <a:t> пробы выполняет нормально. </a:t>
            </a:r>
          </a:p>
          <a:p>
            <a:r>
              <a:rPr lang="ru-RU" dirty="0"/>
              <a:t>Интеллект не страдает.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830349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BBFA85-574B-4FB8-8799-EF01798B5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/>
              <a:t>Результаты МРТ головного и спинного мозга, 01.2023г</a:t>
            </a:r>
            <a:r>
              <a:rPr lang="ru-RU" sz="3600" dirty="0"/>
              <a:t>.</a:t>
            </a:r>
            <a:endParaRPr lang="LID4096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47B809-EB7B-4BEC-B954-855FE21AA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75933"/>
            <a:ext cx="10813330" cy="4301029"/>
          </a:xfrm>
        </p:spPr>
        <p:txBody>
          <a:bodyPr>
            <a:normAutofit/>
          </a:bodyPr>
          <a:lstStyle/>
          <a:p>
            <a:r>
              <a:rPr lang="ru-RU" sz="2400" dirty="0"/>
              <a:t>МР-картина симметричных множественных инфра- и супратенториальных очагов, фокусов измененного МР сигнала полушарий и спинного мозга, с формированием </a:t>
            </a:r>
            <a:r>
              <a:rPr lang="ru-RU" sz="2400" dirty="0" err="1"/>
              <a:t>перивентрикулярной</a:t>
            </a:r>
            <a:r>
              <a:rPr lang="ru-RU" sz="2400" dirty="0"/>
              <a:t> </a:t>
            </a:r>
            <a:r>
              <a:rPr lang="ru-RU" sz="2400" dirty="0" err="1"/>
              <a:t>лейкодистрофии</a:t>
            </a:r>
            <a:endParaRPr lang="ru-RU" sz="2400" dirty="0"/>
          </a:p>
          <a:p>
            <a:r>
              <a:rPr lang="ru-RU" sz="2400" dirty="0"/>
              <a:t>Расширение центрального канала СМ (сирингомиелия) на уровне С5-С7 позвонков</a:t>
            </a:r>
          </a:p>
          <a:p>
            <a:r>
              <a:rPr lang="ru-RU" sz="2400" dirty="0"/>
              <a:t>Умеренная </a:t>
            </a:r>
            <a:r>
              <a:rPr lang="ru-RU" sz="2400" dirty="0" err="1"/>
              <a:t>неокклюзионная</a:t>
            </a:r>
            <a:r>
              <a:rPr lang="ru-RU" sz="2400" dirty="0"/>
              <a:t> внутренняя гидроцефалия</a:t>
            </a:r>
          </a:p>
          <a:p>
            <a:r>
              <a:rPr lang="ru-RU" sz="2400" dirty="0"/>
              <a:t>Мелкая </a:t>
            </a:r>
            <a:r>
              <a:rPr lang="ru-RU" sz="2400" dirty="0" err="1"/>
              <a:t>арахноидальная</a:t>
            </a:r>
            <a:r>
              <a:rPr lang="ru-RU" sz="2400" dirty="0"/>
              <a:t> киста правой гемисферы мозжечка</a:t>
            </a:r>
          </a:p>
          <a:p>
            <a:r>
              <a:rPr lang="ru-RU" sz="2400" dirty="0"/>
              <a:t>Искривление носовой перегородки, кистозный, гипертрофический пансинусит, </a:t>
            </a:r>
            <a:r>
              <a:rPr lang="ru-RU" sz="2400" dirty="0" err="1"/>
              <a:t>этмоидит</a:t>
            </a:r>
            <a:r>
              <a:rPr lang="ru-RU" sz="2400" dirty="0"/>
              <a:t>, аденоидная вегетация</a:t>
            </a:r>
            <a:endParaRPr lang="LID4096" sz="2400" dirty="0"/>
          </a:p>
        </p:txBody>
      </p:sp>
    </p:spTree>
    <p:extLst>
      <p:ext uri="{BB962C8B-B14F-4D97-AF65-F5344CB8AC3E}">
        <p14:creationId xmlns:p14="http://schemas.microsoft.com/office/powerpoint/2010/main" val="3849760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A07B0C-6A91-461E-B73D-578E1DAC6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МРТ открыть из файла  </a:t>
            </a:r>
            <a:endParaRPr lang="LID4096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FA9572-427B-4F90-93DF-B9E008CBDA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005371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8137CC-D542-40E2-938C-1C2363A93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144" y="263952"/>
            <a:ext cx="10599656" cy="94267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Результаты исследований и консультаций, 01.2023г.</a:t>
            </a:r>
            <a:endParaRPr lang="LID4096" sz="36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E9ABB1-E1F9-4214-AFCA-D2FB77763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145" y="1329179"/>
            <a:ext cx="10935092" cy="4847784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Консультация окулиста: 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/>
              <a:t> </a:t>
            </a:r>
            <a:r>
              <a:rPr lang="ru-RU" dirty="0"/>
              <a:t>Сложный </a:t>
            </a:r>
            <a:r>
              <a:rPr lang="ru-RU" dirty="0" err="1"/>
              <a:t>гиперметропический</a:t>
            </a:r>
            <a:r>
              <a:rPr lang="ru-RU" dirty="0"/>
              <a:t> астигматизм высокой степени    (+6,5; +8,5). </a:t>
            </a:r>
            <a:r>
              <a:rPr lang="ru-RU" dirty="0">
                <a:solidFill>
                  <a:srgbClr val="FF0000"/>
                </a:solidFill>
              </a:rPr>
              <a:t>Отек ДЗН. </a:t>
            </a:r>
            <a:r>
              <a:rPr lang="ru-RU" dirty="0"/>
              <a:t>Ангиопатия сетчатки. Амблиопия</a:t>
            </a:r>
            <a:r>
              <a:rPr lang="ru-RU" b="1" dirty="0"/>
              <a:t>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/>
              <a:t> </a:t>
            </a:r>
            <a:r>
              <a:rPr lang="ru-RU" dirty="0"/>
              <a:t>ЗВП - признаки гипоксии аксонов.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b="1" dirty="0"/>
              <a:t>ЭЭГ: 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бета-активность несколько усилена в лобно-</a:t>
            </a:r>
            <a:r>
              <a:rPr lang="ru-RU" dirty="0" err="1"/>
              <a:t>передневисочных</a:t>
            </a:r>
            <a:r>
              <a:rPr lang="ru-RU" dirty="0"/>
              <a:t> отведениях в состоянии бодрствования и дремоте. В состоянии сна регистрируются </a:t>
            </a:r>
            <a:r>
              <a:rPr lang="ru-RU" dirty="0">
                <a:solidFill>
                  <a:srgbClr val="FF0000"/>
                </a:solidFill>
              </a:rPr>
              <a:t>острые-медленные волны, схожие с ДЭПД, по левым лобно-центрально-</a:t>
            </a:r>
            <a:r>
              <a:rPr lang="ru-RU" dirty="0" err="1">
                <a:solidFill>
                  <a:srgbClr val="FF0000"/>
                </a:solidFill>
              </a:rPr>
              <a:t>передневисочным</a:t>
            </a:r>
            <a:r>
              <a:rPr lang="ru-RU" dirty="0">
                <a:solidFill>
                  <a:srgbClr val="FF0000"/>
                </a:solidFill>
              </a:rPr>
              <a:t> отведениям. Периодически в виде серий.  </a:t>
            </a:r>
          </a:p>
          <a:p>
            <a:pPr marL="0" indent="0">
              <a:buNone/>
            </a:pPr>
            <a:endParaRPr lang="LID4096" b="1" dirty="0"/>
          </a:p>
        </p:txBody>
      </p:sp>
    </p:spTree>
    <p:extLst>
      <p:ext uri="{BB962C8B-B14F-4D97-AF65-F5344CB8AC3E}">
        <p14:creationId xmlns:p14="http://schemas.microsoft.com/office/powerpoint/2010/main" val="1697333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4E0081-30A6-43F2-88B3-FE84EAF3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826" y="365126"/>
            <a:ext cx="10429973" cy="103004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Результаты исследований и консультаций, 01.2023г.</a:t>
            </a:r>
            <a:endParaRPr lang="LID4096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F7F7EC-D92A-4258-88B1-54D39ABBD6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ЭНМГ: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/>
              <a:t> </a:t>
            </a:r>
            <a:r>
              <a:rPr lang="ru-RU" dirty="0"/>
              <a:t>Признаки умеренного </a:t>
            </a:r>
            <a:r>
              <a:rPr lang="ru-RU" dirty="0">
                <a:solidFill>
                  <a:srgbClr val="FF0000"/>
                </a:solidFill>
              </a:rPr>
              <a:t>аксонального поражения моторных волокон малоберцовых нервов</a:t>
            </a:r>
            <a:r>
              <a:rPr lang="ru-RU" dirty="0"/>
              <a:t> с обеих сторон в дистальных отделах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  <a:p>
            <a:r>
              <a:rPr lang="ru-RU" b="1" dirty="0"/>
              <a:t>АСЛО – </a:t>
            </a:r>
            <a:r>
              <a:rPr lang="ru-RU" b="1" dirty="0">
                <a:solidFill>
                  <a:srgbClr val="FF0000"/>
                </a:solidFill>
              </a:rPr>
              <a:t>1373. </a:t>
            </a:r>
            <a:r>
              <a:rPr lang="ru-RU" dirty="0" err="1"/>
              <a:t>Ревмофактор</a:t>
            </a:r>
            <a:r>
              <a:rPr lang="ru-RU" dirty="0"/>
              <a:t> – норма. </a:t>
            </a:r>
            <a:r>
              <a:rPr lang="ru-RU" b="1" dirty="0"/>
              <a:t>ТТГ – 5,13 </a:t>
            </a:r>
          </a:p>
          <a:p>
            <a:pPr marL="0" indent="0">
              <a:buNone/>
            </a:pPr>
            <a:endParaRPr lang="ru-RU" dirty="0"/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441711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B1EB55-B25F-440C-8C23-E6A6E97F9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8067"/>
          </a:xfrm>
        </p:spPr>
        <p:txBody>
          <a:bodyPr/>
          <a:lstStyle/>
          <a:p>
            <a:r>
              <a:rPr lang="ru-RU" dirty="0"/>
              <a:t>Заключение. Обсуждение</a:t>
            </a:r>
            <a:endParaRPr lang="LID4096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FF5C10-E184-48D5-8461-51E51BD571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1155"/>
            <a:ext cx="10515600" cy="4715808"/>
          </a:xfrm>
        </p:spPr>
        <p:txBody>
          <a:bodyPr>
            <a:normAutofit/>
          </a:bodyPr>
          <a:lstStyle/>
          <a:p>
            <a:r>
              <a:rPr lang="ru-RU" b="1" u="sng" dirty="0"/>
              <a:t>Диагноз:</a:t>
            </a:r>
            <a:r>
              <a:rPr lang="ru-RU" dirty="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err="1"/>
              <a:t>лейкодистрофия</a:t>
            </a:r>
            <a:r>
              <a:rPr lang="ru-RU" dirty="0"/>
              <a:t> неуточненная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энцефалит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err="1"/>
              <a:t>лейкопатия</a:t>
            </a:r>
            <a:r>
              <a:rPr lang="ru-RU" dirty="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  <a:p>
            <a:r>
              <a:rPr lang="ru-RU" b="1" dirty="0"/>
              <a:t>Какова роль инфекций?  </a:t>
            </a:r>
            <a:r>
              <a:rPr lang="ru-RU" dirty="0"/>
              <a:t>Триггер… Этиология</a:t>
            </a:r>
          </a:p>
          <a:p>
            <a:endParaRPr lang="ru-RU" dirty="0"/>
          </a:p>
          <a:p>
            <a:r>
              <a:rPr lang="ru-RU" b="1" dirty="0"/>
              <a:t>Повышенные уровни АСЛО</a:t>
            </a:r>
            <a:r>
              <a:rPr lang="ru-RU" dirty="0"/>
              <a:t>. Показатель хронической стрептококковой инфекции или …</a:t>
            </a:r>
          </a:p>
          <a:p>
            <a:pPr>
              <a:buFont typeface="Wingdings" panose="05000000000000000000" pitchFamily="2" charset="2"/>
              <a:buChar char="Ø"/>
            </a:pP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5936839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535</Words>
  <Application>Microsoft Office PowerPoint</Application>
  <PresentationFormat>Widescreen</PresentationFormat>
  <Paragraphs>61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Тема Office</vt:lpstr>
      <vt:lpstr>Недифференцированная лейкоэнцефалопатия Клинический случай</vt:lpstr>
      <vt:lpstr>Девочка, 10 лет Жалобы. Анамнез заболевания</vt:lpstr>
      <vt:lpstr>PowerPoint Presentation</vt:lpstr>
      <vt:lpstr>Неврологический статус, 01.2023г.</vt:lpstr>
      <vt:lpstr>Результаты МРТ головного и спинного мозга, 01.2023г.</vt:lpstr>
      <vt:lpstr>МРТ открыть из файла  </vt:lpstr>
      <vt:lpstr>Результаты исследований и консультаций, 01.2023г.</vt:lpstr>
      <vt:lpstr>Результаты исследований и консультаций, 01.2023г.</vt:lpstr>
      <vt:lpstr>Заключение. Обсуждение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Недифференцированная лейкоэнцефалопатия</dc:title>
  <dc:creator>Бахыткуль Мырзалиева</dc:creator>
  <cp:lastModifiedBy>Inkar Orazbayeva</cp:lastModifiedBy>
  <cp:revision>29</cp:revision>
  <dcterms:created xsi:type="dcterms:W3CDTF">2023-01-22T17:50:09Z</dcterms:created>
  <dcterms:modified xsi:type="dcterms:W3CDTF">2023-01-25T16:19:41Z</dcterms:modified>
</cp:coreProperties>
</file>