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20" r:id="rId2"/>
  </p:sldMasterIdLst>
  <p:notesMasterIdLst>
    <p:notesMasterId r:id="rId25"/>
  </p:notesMasterIdLst>
  <p:sldIdLst>
    <p:sldId id="447" r:id="rId3"/>
    <p:sldId id="551" r:id="rId4"/>
    <p:sldId id="550" r:id="rId5"/>
    <p:sldId id="495" r:id="rId6"/>
    <p:sldId id="496" r:id="rId7"/>
    <p:sldId id="543" r:id="rId8"/>
    <p:sldId id="497" r:id="rId9"/>
    <p:sldId id="480" r:id="rId10"/>
    <p:sldId id="511" r:id="rId11"/>
    <p:sldId id="513" r:id="rId12"/>
    <p:sldId id="515" r:id="rId13"/>
    <p:sldId id="516" r:id="rId14"/>
    <p:sldId id="517" r:id="rId15"/>
    <p:sldId id="553" r:id="rId16"/>
    <p:sldId id="539" r:id="rId17"/>
    <p:sldId id="505" r:id="rId18"/>
    <p:sldId id="506" r:id="rId19"/>
    <p:sldId id="507" r:id="rId20"/>
    <p:sldId id="547" r:id="rId21"/>
    <p:sldId id="549" r:id="rId22"/>
    <p:sldId id="437" r:id="rId23"/>
    <p:sldId id="370" r:id="rId24"/>
  </p:sldIdLst>
  <p:sldSz cx="9144000" cy="6858000" type="screen4x3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8" userDrawn="1">
          <p15:clr>
            <a:srgbClr val="A4A3A4"/>
          </p15:clr>
        </p15:guide>
        <p15:guide id="2" pos="212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D1098A"/>
    <a:srgbClr val="CCFF99"/>
    <a:srgbClr val="C808C8"/>
    <a:srgbClr val="00FFFF"/>
    <a:srgbClr val="77B1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017" autoAdjust="0"/>
    <p:restoredTop sz="86323" autoAdjust="0"/>
  </p:normalViewPr>
  <p:slideViewPr>
    <p:cSldViewPr>
      <p:cViewPr>
        <p:scale>
          <a:sx n="73" d="100"/>
          <a:sy n="73" d="100"/>
        </p:scale>
        <p:origin x="-1440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54" y="3594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898" y="-120"/>
      </p:cViewPr>
      <p:guideLst>
        <p:guide orient="horz" pos="3108"/>
        <p:guide pos="212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18831" cy="493316"/>
          </a:xfrm>
          <a:prstGeom prst="rect">
            <a:avLst/>
          </a:prstGeom>
        </p:spPr>
        <p:txBody>
          <a:bodyPr vert="horz" lIns="90312" tIns="45156" rIns="90312" bIns="4515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4" y="0"/>
            <a:ext cx="2918831" cy="493316"/>
          </a:xfrm>
          <a:prstGeom prst="rect">
            <a:avLst/>
          </a:prstGeom>
        </p:spPr>
        <p:txBody>
          <a:bodyPr vert="horz" lIns="90312" tIns="45156" rIns="90312" bIns="45156" rtlCol="0"/>
          <a:lstStyle>
            <a:lvl1pPr algn="r">
              <a:defRPr sz="1200"/>
            </a:lvl1pPr>
          </a:lstStyle>
          <a:p>
            <a:fld id="{7D556309-8738-429F-8E5F-380D1F1857CB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312" tIns="45156" rIns="90312" bIns="4515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686501"/>
            <a:ext cx="5388610" cy="4439841"/>
          </a:xfrm>
          <a:prstGeom prst="rect">
            <a:avLst/>
          </a:prstGeom>
        </p:spPr>
        <p:txBody>
          <a:bodyPr vert="horz" lIns="90312" tIns="45156" rIns="90312" bIns="45156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371285"/>
            <a:ext cx="2918831" cy="493316"/>
          </a:xfrm>
          <a:prstGeom prst="rect">
            <a:avLst/>
          </a:prstGeom>
        </p:spPr>
        <p:txBody>
          <a:bodyPr vert="horz" lIns="90312" tIns="45156" rIns="90312" bIns="4515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4" y="9371285"/>
            <a:ext cx="2918831" cy="493316"/>
          </a:xfrm>
          <a:prstGeom prst="rect">
            <a:avLst/>
          </a:prstGeom>
        </p:spPr>
        <p:txBody>
          <a:bodyPr vert="horz" lIns="90312" tIns="45156" rIns="90312" bIns="45156" rtlCol="0" anchor="b"/>
          <a:lstStyle>
            <a:lvl1pPr algn="r">
              <a:defRPr sz="1200"/>
            </a:lvl1pPr>
          </a:lstStyle>
          <a:p>
            <a:fld id="{EEF6B1C1-3AE0-43E1-8822-1FAD9006CD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3581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6B1C1-3AE0-43E1-8822-1FAD9006CDC0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78886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dirty="0" smtClean="0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87442"/>
            <a:fld id="{07CAD313-3FA6-466F-8A1F-C7546879825E}" type="slidenum">
              <a:rPr lang="en-US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 defTabSz="887442"/>
              <a:t>20</a:t>
            </a:fld>
            <a:endParaRPr lang="en-US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085" name="Нижний колонтитул 1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87442"/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67115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dirty="0" smtClean="0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87442"/>
            <a:fld id="{07CAD313-3FA6-466F-8A1F-C7546879825E}" type="slidenum">
              <a:rPr lang="en-US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 defTabSz="887442"/>
              <a:t>2</a:t>
            </a:fld>
            <a:endParaRPr lang="en-US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085" name="Нижний колонтитул 1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87442"/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67115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dirty="0" smtClean="0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87442"/>
            <a:fld id="{07CAD313-3FA6-466F-8A1F-C7546879825E}" type="slidenum">
              <a:rPr lang="en-US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 defTabSz="887442"/>
              <a:t>4</a:t>
            </a:fld>
            <a:endParaRPr lang="en-US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085" name="Нижний колонтитул 1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87442"/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67115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6B1C1-3AE0-43E1-8822-1FAD9006CDC0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0800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dirty="0" smtClean="0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95163"/>
            <a:fld id="{07CAD313-3FA6-466F-8A1F-C7546879825E}" type="slidenum">
              <a:rPr lang="en-US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 defTabSz="895163"/>
              <a:t>9</a:t>
            </a:fld>
            <a:endParaRPr lang="en-US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085" name="Нижний колонтитул 1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95163"/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82134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dirty="0" smtClean="0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87442"/>
            <a:fld id="{07CAD313-3FA6-466F-8A1F-C7546879825E}" type="slidenum">
              <a:rPr lang="en-US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 defTabSz="887442"/>
              <a:t>14</a:t>
            </a:fld>
            <a:endParaRPr lang="en-US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085" name="Нижний колонтитул 1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87442"/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67115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dirty="0" smtClean="0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95163"/>
            <a:fld id="{07CAD313-3FA6-466F-8A1F-C7546879825E}" type="slidenum">
              <a:rPr lang="en-US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 defTabSz="895163"/>
              <a:t>15</a:t>
            </a:fld>
            <a:endParaRPr lang="en-US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085" name="Нижний колонтитул 1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95163"/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31655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dirty="0" smtClean="0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87442"/>
            <a:fld id="{07CAD313-3FA6-466F-8A1F-C7546879825E}" type="slidenum">
              <a:rPr lang="en-US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 defTabSz="887442"/>
              <a:t>16</a:t>
            </a:fld>
            <a:endParaRPr lang="en-US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085" name="Нижний колонтитул 1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87442"/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67115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dirty="0" smtClean="0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87442"/>
            <a:fld id="{07CAD313-3FA6-466F-8A1F-C7546879825E}" type="slidenum">
              <a:rPr lang="en-US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 defTabSz="887442"/>
              <a:t>19</a:t>
            </a:fld>
            <a:endParaRPr lang="en-US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085" name="Нижний колонтитул 1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87442"/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6711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54020-8C86-4793-85AF-1CDF5A8727D4}" type="datetime1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23.01.2023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8C616-6059-49E5-984B-08667F036CC2}" type="datetime1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23.01.2023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81F62-28E6-4DBA-8AC1-4C87B45F275B}" type="datetime1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23.01.2023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54020-8C86-4793-85AF-1CDF5A8727D4}" type="datetime1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23.01.2023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8822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071B5-89EE-44C8-B4DE-BD61804AFFCB}" type="datetime1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23.01.2023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20257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32E89-EF8A-4FA3-A525-CB4A31E4040D}" type="datetime1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23.01.2023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82671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9D995-D1C8-473E-BFD1-D433C3FC2296}" type="datetime1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23.01.2023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9696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3A6E7-10BF-43FC-8B20-31F18D3F78AA}" type="datetime1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23.01.2023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2846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94DD6-A6C1-460C-8F54-1BA0721D58FD}" type="datetime1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23.01.2023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1363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D3A4D-EC19-48E2-AF5B-5BBA0C58E31F}" type="datetime1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23.01.2023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7408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47221-5438-40A8-B6D3-D9E4A8CE84EE}" type="datetime1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23.01.2023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208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071B5-89EE-44C8-B4DE-BD61804AFFCB}" type="datetime1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23.01.2023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A58B0-4C4F-4494-A4BC-FA9591CAEB2A}" type="datetime1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23.01.2023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012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8C616-6059-49E5-984B-08667F036CC2}" type="datetime1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23.01.2023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01158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81F62-28E6-4DBA-8AC1-4C87B45F275B}" type="datetime1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23.01.2023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863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32E89-EF8A-4FA3-A525-CB4A31E4040D}" type="datetime1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23.01.2023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9D995-D1C8-473E-BFD1-D433C3FC2296}" type="datetime1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23.01.2023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3A6E7-10BF-43FC-8B20-31F18D3F78AA}" type="datetime1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23.01.2023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94DD6-A6C1-460C-8F54-1BA0721D58FD}" type="datetime1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23.01.2023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D3A4D-EC19-48E2-AF5B-5BBA0C58E31F}" type="datetime1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23.01.2023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47221-5438-40A8-B6D3-D9E4A8CE84EE}" type="datetime1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23.01.2023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A58B0-4C4F-4494-A4BC-FA9591CAEB2A}" type="datetime1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23.01.2023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8BCF325-EE94-400E-9CB7-7ED5E555F720}" type="datetime1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23.01.2023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BCF325-EE94-400E-9CB7-7ED5E555F720}" type="datetime1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23.01.2023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3933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bi.nlm.nih.gov/pubmed/?term=Mao%20DH%5bAuthor%5d&amp;cauthor=true&amp;cauthor_uid=30515129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s://www.ncbi.nlm.nih.gov/pubmed/?term=Chen%20N%5bAuthor%5d&amp;cauthor=true&amp;cauthor_uid=30515129" TargetMode="External"/><Relationship Id="rId5" Type="http://schemas.openxmlformats.org/officeDocument/2006/relationships/hyperlink" Target="https://www.ncbi.nlm.nih.gov/pubmed/?term=Zou%20X%5bAuthor%5d&amp;cauthor=true&amp;cauthor_uid=30515129" TargetMode="External"/><Relationship Id="rId4" Type="http://schemas.openxmlformats.org/officeDocument/2006/relationships/hyperlink" Target="https://www.ncbi.nlm.nih.gov/pubmed/?term=Miao%20JK%5bAuthor%5d&amp;cauthor=true&amp;cauthor_uid=30515129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0.png"/><Relationship Id="rId5" Type="http://schemas.openxmlformats.org/officeDocument/2006/relationships/image" Target="../media/image1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59632" y="134405"/>
            <a:ext cx="669397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НАО «Медицинский университет Астана»</a:t>
            </a:r>
          </a:p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Кафедра детских инфекционных болезней</a:t>
            </a:r>
          </a:p>
        </p:txBody>
      </p:sp>
      <p:pic>
        <p:nvPicPr>
          <p:cNvPr id="6" name="Picture 6" descr="http://kk.convdocs.org/pars_docs/refs/166/165741/165741_html_3e19e4e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71600" cy="971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785786" y="2348880"/>
            <a:ext cx="767464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Нейросенсорная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тугоухость у детей, как осложнение бактериального менингита (клинический случай)</a:t>
            </a:r>
          </a:p>
        </p:txBody>
      </p:sp>
      <p:sp>
        <p:nvSpPr>
          <p:cNvPr id="8" name="Прямоугольная выноска 7"/>
          <p:cNvSpPr/>
          <p:nvPr/>
        </p:nvSpPr>
        <p:spPr>
          <a:xfrm>
            <a:off x="3275856" y="4509120"/>
            <a:ext cx="5702309" cy="1327273"/>
          </a:xfrm>
          <a:prstGeom prst="wedgeRectCallout">
            <a:avLst>
              <a:gd name="adj1" fmla="val -20833"/>
              <a:gd name="adj2" fmla="val 4806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PhD,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доцент кафедры детских инфекционных болезней: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ейдуллаева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А.Ж.</a:t>
            </a:r>
          </a:p>
          <a:p>
            <a:pPr algn="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Научный руководитель: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д.м.н.</a:t>
            </a:r>
            <a:r>
              <a:rPr lang="kk-KZ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зав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.каф детских инфекционных болезней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Баешева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Д.А</a:t>
            </a:r>
            <a:r>
              <a:rPr lang="ru-RU" dirty="0" smtClean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.  </a:t>
            </a:r>
            <a:endParaRPr lang="ru-RU" dirty="0">
              <a:solidFill>
                <a:srgbClr val="002060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91880" y="6215082"/>
            <a:ext cx="2952328" cy="369332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kk-KZ" b="1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Times New Roman" panose="02020603050405020304" pitchFamily="18" charset="0"/>
              </a:rPr>
              <a:t>25.01.2023 </a:t>
            </a:r>
            <a:r>
              <a:rPr lang="kk-KZ" b="1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Times New Roman" panose="02020603050405020304" pitchFamily="18" charset="0"/>
              </a:rPr>
              <a:t>г</a:t>
            </a:r>
            <a:r>
              <a:rPr lang="kk-KZ" b="1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Times New Roman" panose="02020603050405020304" pitchFamily="18" charset="0"/>
              </a:rPr>
              <a:t>., г.Астана </a:t>
            </a:r>
            <a:endParaRPr lang="ru-RU" b="1" dirty="0">
              <a:solidFill>
                <a:schemeClr val="bg2">
                  <a:lumMod val="50000"/>
                </a:schemeClr>
              </a:solidFill>
              <a:latin typeface="Calibri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Picture 2" descr="C:\Users\JinKinzero\Desktop\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60884" y="1844824"/>
            <a:ext cx="1783116" cy="4791944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224483" y="1196752"/>
            <a:ext cx="6480720" cy="936104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2"/>
                </a:solidFill>
              </a:rPr>
              <a:t>«</a:t>
            </a:r>
            <a:r>
              <a:rPr lang="ru-RU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Нейроинфекции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vs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аутоиммунные заболевания нервной системы: вопросы диагностики и ведения»</a:t>
            </a:r>
          </a:p>
        </p:txBody>
      </p:sp>
      <p:pic>
        <p:nvPicPr>
          <p:cNvPr id="5122" name="Picture 2" descr="https://www.gov.kz/uploads/2022/9/19/d08c32718c6d36f3c56008121162c141_original.105093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900" y="0"/>
            <a:ext cx="1000100" cy="1000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i="1" dirty="0">
                <a:latin typeface="Calibri" pitchFamily="34" charset="0"/>
                <a:cs typeface="Times New Roman" pitchFamily="18" charset="0"/>
              </a:rPr>
              <a:t>Лабораторные данные </a:t>
            </a:r>
            <a:r>
              <a:rPr lang="ru-RU" i="1" dirty="0">
                <a:latin typeface="Calibri" pitchFamily="34" charset="0"/>
                <a:cs typeface="Times New Roman" pitchFamily="18" charset="0"/>
              </a:rPr>
              <a:t/>
            </a:r>
            <a:br>
              <a:rPr lang="ru-RU" i="1" dirty="0">
                <a:latin typeface="Calibri" pitchFamily="34" charset="0"/>
                <a:cs typeface="Times New Roman" pitchFamily="18" charset="0"/>
              </a:rPr>
            </a:br>
            <a:r>
              <a:rPr lang="ru-RU" i="1" dirty="0" smtClean="0">
                <a:latin typeface="Calibri" pitchFamily="34" charset="0"/>
                <a:cs typeface="Times New Roman" pitchFamily="18" charset="0"/>
              </a:rPr>
              <a:t>пациента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43804" y="1624012"/>
            <a:ext cx="8229600" cy="452596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algn="just"/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  <a:t>В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ОАК- анемия тяжелой степени тяжести (</a:t>
            </a:r>
            <a:r>
              <a:rPr lang="ru-RU" dirty="0">
                <a:latin typeface="Times New Roman"/>
                <a:ea typeface="Times New Roman"/>
              </a:rPr>
              <a:t>57г/л), </a:t>
            </a:r>
            <a:r>
              <a:rPr lang="kk-KZ" dirty="0">
                <a:solidFill>
                  <a:srgbClr val="000000"/>
                </a:solidFill>
                <a:latin typeface="Times New Roman"/>
                <a:ea typeface="Times New Roman"/>
              </a:rPr>
              <a:t>лейкопения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2.5/10</a:t>
            </a:r>
            <a:r>
              <a:rPr lang="ru-RU" baseline="30000" dirty="0">
                <a:solidFill>
                  <a:srgbClr val="000000"/>
                </a:solidFill>
                <a:latin typeface="Times New Roman"/>
                <a:ea typeface="Times New Roman"/>
              </a:rPr>
              <a:t>9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, СОЭ 20 мм/час и высокий С-реактивный белок 348мгр/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</a:rPr>
              <a:t>дл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(0-10мг/л). </a:t>
            </a:r>
            <a:r>
              <a:rPr lang="ru-RU" dirty="0">
                <a:latin typeface="Times New Roman"/>
                <a:ea typeface="Times New Roman"/>
              </a:rPr>
              <a:t>Д</a:t>
            </a:r>
            <a:r>
              <a:rPr lang="ru-RU" dirty="0">
                <a:latin typeface="Times New Roman"/>
                <a:ea typeface="Malgun Gothic"/>
              </a:rPr>
              <a:t>ефицита факторов </a:t>
            </a:r>
            <a:r>
              <a:rPr lang="ru-RU" dirty="0" err="1">
                <a:latin typeface="Times New Roman"/>
                <a:ea typeface="Malgun Gothic"/>
              </a:rPr>
              <a:t>коагуляционного</a:t>
            </a:r>
            <a:r>
              <a:rPr lang="ru-RU" dirty="0">
                <a:latin typeface="Times New Roman"/>
                <a:ea typeface="Malgun Gothic"/>
              </a:rPr>
              <a:t> гемостаза:  </a:t>
            </a:r>
            <a:r>
              <a:rPr lang="ru-RU" dirty="0" err="1">
                <a:latin typeface="Times New Roman"/>
                <a:ea typeface="Malgun Gothic"/>
              </a:rPr>
              <a:t>Протромбиновое</a:t>
            </a:r>
            <a:r>
              <a:rPr lang="ru-RU" dirty="0">
                <a:latin typeface="Times New Roman"/>
                <a:ea typeface="Malgun Gothic"/>
              </a:rPr>
              <a:t> время  (ПТИ) 28 сек. (14-28сек); МНО 2,4 (0,9-1,1); </a:t>
            </a:r>
            <a:r>
              <a:rPr lang="ru-RU" dirty="0" err="1">
                <a:latin typeface="Times New Roman"/>
                <a:ea typeface="Malgun Gothic"/>
              </a:rPr>
              <a:t>Коалин-кефалиновое</a:t>
            </a:r>
            <a:r>
              <a:rPr lang="ru-RU" dirty="0">
                <a:latin typeface="Times New Roman"/>
                <a:ea typeface="Malgun Gothic"/>
              </a:rPr>
              <a:t> время (АЧТВ) 86 (26,4-37,5сек).</a:t>
            </a:r>
          </a:p>
          <a:p>
            <a:pPr algn="just"/>
            <a:r>
              <a:rPr lang="ru-RU" dirty="0">
                <a:latin typeface="Times New Roman"/>
                <a:ea typeface="Times New Roman"/>
              </a:rPr>
              <a:t>Ц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ереброспинальная жидкость:  мутная,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</a:rPr>
              <a:t>нейтрофильный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</a:rPr>
              <a:t>плеоцитоз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  (WBC) 492/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</a:rPr>
              <a:t>мкл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  (80%); высокий белок 2.4г/л, низкий уровень глюкозы 0.6мг/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</a:rPr>
              <a:t>дл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 (2.0-4.18); сильно положительная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</a:rPr>
              <a:t>Панди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  <a:t>реакция ++++. </a:t>
            </a:r>
            <a:endParaRPr lang="ru-RU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В препаратах, окрашенных по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</a:rPr>
              <a:t>Граму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, выявлены грамположительные диплококки.</a:t>
            </a:r>
            <a:endParaRPr lang="ru-RU" i="1" dirty="0">
              <a:latin typeface="Calibri" pitchFamily="34" charset="0"/>
              <a:cs typeface="Times New Roman" pitchFamily="18" charset="0"/>
            </a:endParaRP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бактериологическом исследовании ликвора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выделен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S.pneumоniaе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чувствительный к пенициллину,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цефтриаксону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ципрофлоксацину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меропенему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левомицетину 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ванкомицину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Проведено ПЦР-типирование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изолята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S.pneumоniaе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идентифицирован как серогруппа24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ABF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10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272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Клинические данные пациента 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стационаре)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04056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40000" lnSpcReduction="20000"/>
          </a:bodyPr>
          <a:lstStyle/>
          <a:p>
            <a:pPr marL="457200" lvl="1" indent="0" algn="just">
              <a:buNone/>
            </a:pPr>
            <a:endParaRPr lang="ru-RU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1" indent="-342900" algn="just">
              <a:buFont typeface="Arial" pitchFamily="34" charset="0"/>
              <a:buChar char="•"/>
            </a:pPr>
            <a:r>
              <a:rPr lang="kk-KZ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третий день госпитализации вновь появились судороги с ухудшением уровня сознания (10 баллов по шкале Глазго). 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связи с отсутствием положительной динамики на фоне проводимой антибактериальной терапии (АБТ) 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пенициллин 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 заменен на </a:t>
            </a:r>
            <a:r>
              <a:rPr lang="ru-RU" sz="3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ципрофлоксацин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ru-RU" sz="3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цефтриаксоном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добавлен иммуноглобулин. </a:t>
            </a:r>
            <a:endParaRPr lang="ru-RU" sz="3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7 день лечения восстановление сознания (от 10 до 13 баллов по шкале Глазго), повышение 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двигательной 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активности и восстановление сосательного рефлекса. Однако данные </a:t>
            </a:r>
            <a:r>
              <a:rPr lang="ru-RU" sz="3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ликворограммы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подтвердили неэффективность АБТ : </a:t>
            </a:r>
            <a:r>
              <a:rPr lang="en-US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CSF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слабо-мутная, WBC 491мкл (70% полиморфные клетки), белок 3г/л и глюкоза 2.6мг/</a:t>
            </a:r>
            <a:r>
              <a:rPr lang="ru-RU" sz="3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слабоположительная реакция </a:t>
            </a:r>
            <a:r>
              <a:rPr lang="ru-RU" sz="3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Панди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r>
              <a:rPr lang="en-US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Внезапно, на 13 сутки лечения прогрессирующее угнетение сознания (9 баллов по </a:t>
            </a:r>
            <a:r>
              <a:rPr lang="kk-KZ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кале Глазго), сохранение левостороннего птоза с развитием сходящего косоглазия, выраженные положительные менингеальные знаки, повторные судороги, спастический </a:t>
            </a:r>
            <a:r>
              <a:rPr lang="ru-RU" sz="3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тетрапарез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усиление  выбухания  большого родничка, монотонный плач, вновь отказ от груди, стойкий субфебрилитет с эпизодами </a:t>
            </a:r>
            <a:r>
              <a:rPr lang="ru-RU" sz="3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фебрилитета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Присоединенная пневмония, подтвердилась рентгенографией органов грудной клетки (двусторонняя бронхопневмония, справа  очагово-сливная).</a:t>
            </a:r>
          </a:p>
          <a:p>
            <a:pPr algn="just"/>
            <a:r>
              <a:rPr lang="en-US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НСГ выявил отрицательную динамику: </a:t>
            </a:r>
            <a:r>
              <a:rPr lang="ru-RU" sz="3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вентрикуломегалия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 легкой до тяжелой степени, с формированием ишемических-атрофических изменений головного мозга, дилатация межполушарной щели и субарахноидального пространства. Компьютерная томография (КТ) головы показала </a:t>
            </a:r>
            <a:r>
              <a:rPr lang="kk-KZ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расширенные желудочки, с указанием на менингит с осложняющей вентрикуломегалией и умеренной смешанной гидроцефалией 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Учитывая, тяжесть состояния после окончания курса </a:t>
            </a:r>
            <a:r>
              <a:rPr lang="ru-RU" sz="3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ципрофлоксацин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заменен на </a:t>
            </a:r>
            <a:r>
              <a:rPr lang="ru-RU" sz="3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ванкомицин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3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11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505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  <a:ln w="19050">
            <a:solidFill>
              <a:srgbClr val="0070C0"/>
            </a:solidFill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700" dirty="0" err="1" smtClean="0">
                <a:solidFill>
                  <a:srgbClr val="FF0000"/>
                </a:solidFill>
                <a:latin typeface="Constantia" pitchFamily="18" charset="0"/>
              </a:rPr>
              <a:t>Нейросонография</a:t>
            </a:r>
            <a:r>
              <a:rPr lang="ru-RU" sz="2700" dirty="0" smtClean="0">
                <a:solidFill>
                  <a:srgbClr val="FF0000"/>
                </a:solidFill>
                <a:latin typeface="Constantia" pitchFamily="18" charset="0"/>
              </a:rPr>
              <a:t> и КТ головного мозга</a:t>
            </a:r>
            <a:endParaRPr lang="ru-RU" sz="2700" dirty="0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563888" y="5949280"/>
            <a:ext cx="5470006" cy="720080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>
            <a:normAutofit fontScale="32500" lnSpcReduction="20000"/>
          </a:bodyPr>
          <a:lstStyle/>
          <a:p>
            <a:pPr marL="45720" indent="0">
              <a:buNone/>
            </a:pPr>
            <a:r>
              <a:rPr lang="ru-RU" dirty="0">
                <a:latin typeface="Constantia" pitchFamily="18" charset="0"/>
              </a:rPr>
              <a:t>КТ признаки смешанной гидроцефалии с преобладанием внутренний гидроцефалией (13 сутки). 2б-КТ признаки  развитие </a:t>
            </a:r>
            <a:r>
              <a:rPr lang="ru-RU" dirty="0" err="1">
                <a:latin typeface="Constantia" pitchFamily="18" charset="0"/>
              </a:rPr>
              <a:t>гипоксико</a:t>
            </a:r>
            <a:r>
              <a:rPr lang="ru-RU" dirty="0">
                <a:latin typeface="Constantia" pitchFamily="18" charset="0"/>
              </a:rPr>
              <a:t>-ишемические изменение вещества головного мозга,  прогрессирующий   </a:t>
            </a:r>
            <a:r>
              <a:rPr lang="ru-RU" dirty="0" err="1">
                <a:latin typeface="Constantia" pitchFamily="18" charset="0"/>
              </a:rPr>
              <a:t>окклюзионной</a:t>
            </a:r>
            <a:r>
              <a:rPr lang="ru-RU" dirty="0">
                <a:latin typeface="Constantia" pitchFamily="18" charset="0"/>
              </a:rPr>
              <a:t>  внутренней гидроцефалией (30-сутки)</a:t>
            </a:r>
          </a:p>
        </p:txBody>
      </p:sp>
      <p:sp>
        <p:nvSpPr>
          <p:cNvPr id="9" name="Содержимое 2"/>
          <p:cNvSpPr>
            <a:spLocks noGrp="1"/>
          </p:cNvSpPr>
          <p:nvPr>
            <p:ph idx="4294967295"/>
          </p:nvPr>
        </p:nvSpPr>
        <p:spPr>
          <a:xfrm>
            <a:off x="0" y="5824538"/>
            <a:ext cx="2679700" cy="844550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>
            <a:normAutofit fontScale="32500" lnSpcReduction="20000"/>
          </a:bodyPr>
          <a:lstStyle/>
          <a:p>
            <a:pPr marL="45720" indent="0">
              <a:buNone/>
            </a:pPr>
            <a:r>
              <a:rPr lang="ru-RU" dirty="0" err="1"/>
              <a:t>Вентрикуломегалия</a:t>
            </a:r>
            <a:r>
              <a:rPr lang="ru-RU" dirty="0"/>
              <a:t> легкой степени. Дилатация межполушарной щели, субарахноидального пространства и большой </a:t>
            </a:r>
            <a:r>
              <a:rPr lang="ru-RU" dirty="0" smtClean="0"/>
              <a:t>цистерны. </a:t>
            </a:r>
            <a:endParaRPr lang="ru-RU" dirty="0">
              <a:latin typeface="Constantia" pitchFamily="18" charset="0"/>
            </a:endParaRPr>
          </a:p>
        </p:txBody>
      </p:sp>
      <p:pic>
        <p:nvPicPr>
          <p:cNvPr id="6" name="Рисунок 5" descr="C:\фото Кошербай на статью\Кошербай фото НСГ\фото -12-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35751" y="3241719"/>
            <a:ext cx="2143141" cy="2643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фото Кошербай на статью\Кошербай фото НСГ\фото 54-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28594" y="921050"/>
            <a:ext cx="2357454" cy="27146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8" name="Picture 2" descr="F:\1-ДОКТОРАНТУРА-доки по диссеру!\клин случ пример\кл случ Кошербай статья\1-кл случ окон вар статьи\Aliya article1 от 11.08\figure_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052736"/>
            <a:ext cx="5472608" cy="477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6501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315200" y="6492875"/>
            <a:ext cx="1828800" cy="365125"/>
          </a:xfrm>
        </p:spPr>
        <p:txBody>
          <a:bodyPr/>
          <a:lstStyle/>
          <a:p>
            <a:fld id="{9F8CD545-E7C4-4F7F-AB75-728DAD70A2D5}" type="slidenum">
              <a:rPr lang="ru-RU" smtClean="0"/>
              <a:pPr/>
              <a:t>13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347864" y="295214"/>
            <a:ext cx="5616625" cy="150040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chemeClr val="bg2">
                  <a:lumMod val="25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 algn="ctr"/>
            <a:r>
              <a:rPr lang="ru-RU" sz="15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Бактериальный </a:t>
            </a:r>
            <a:r>
              <a:rPr lang="kk-KZ" sz="15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менингоэнцефалит, вызванный</a:t>
            </a:r>
            <a:r>
              <a:rPr lang="ru-RU" sz="15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S.pneumoniae</a:t>
            </a:r>
            <a:r>
              <a:rPr lang="en-US" sz="15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тяжёлой степени  тяжести. Судорожный синдром. Левосторонний птоз. </a:t>
            </a:r>
            <a:r>
              <a:rPr lang="kk-KZ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Внебольничная </a:t>
            </a:r>
            <a:r>
              <a:rPr lang="kk-KZ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двусторонняя пневмония, острое течение. ДН 0 степени. Отек головного мозга. </a:t>
            </a: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Сепсис. 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ДВС </a:t>
            </a: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синдром. 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Анемия </a:t>
            </a: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тяжелой 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 </a:t>
            </a: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/>
            <a:endParaRPr lang="ru-RU" sz="1500" b="1" dirty="0">
              <a:solidFill>
                <a:schemeClr val="bg2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844" y="313934"/>
            <a:ext cx="2628956" cy="1481679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Клинический диагноз</a:t>
            </a:r>
          </a:p>
        </p:txBody>
      </p:sp>
      <p:sp>
        <p:nvSpPr>
          <p:cNvPr id="9" name="Стрелка вправо 8"/>
          <p:cNvSpPr/>
          <p:nvPr/>
        </p:nvSpPr>
        <p:spPr>
          <a:xfrm>
            <a:off x="2771800" y="872581"/>
            <a:ext cx="576064" cy="378762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5400000">
            <a:off x="3789272" y="4200266"/>
            <a:ext cx="360041" cy="378762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78582" y="2233937"/>
            <a:ext cx="8786874" cy="23083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находился в стационаре 31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день.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данном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случае,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несмотря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проводимую массивную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АБТ 8 курсов антибиотиков,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енициллин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цефтриаксон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Меропенем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ципрофлоксацин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ванкомицин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цеф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4,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амикацин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клацид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Состояние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динамике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прогрессивно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ухудшалось до развития неврологических осложнений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(левосторонний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птоз, сходящее косоглазие, спастический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тетрапараез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гидроцефалия, грубая задержка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психоречевого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моторного развития),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 в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дальнейшем потребовали оперативного лечения в нейрохирургическом отделении.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57767" y="5157192"/>
            <a:ext cx="8749636" cy="125790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Также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катамнезе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данного пациента при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аудиологическом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обследовании была выявлена НСТ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4–1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степени и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рекомендовано  КИ.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14" name="Стрелка вправо 13"/>
          <p:cNvSpPr/>
          <p:nvPr/>
        </p:nvSpPr>
        <p:spPr>
          <a:xfrm rot="5400000">
            <a:off x="4743040" y="1755353"/>
            <a:ext cx="379754" cy="378762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854938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50AB72-27AC-40D7-8965-CF17DBF46068}" type="slidenum">
              <a:rPr lang="en-US" sz="1500">
                <a:solidFill>
                  <a:srgbClr val="002060">
                    <a:alpha val="6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14</a:t>
            </a:fld>
            <a:endParaRPr lang="en-US" sz="1500" dirty="0">
              <a:solidFill>
                <a:srgbClr val="002060">
                  <a:alpha val="6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50" y="5876925"/>
            <a:ext cx="89789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9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57200" y="1196751"/>
            <a:ext cx="8418839" cy="2610403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/>
            <a:r>
              <a:rPr lang="kk-KZ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данным </a:t>
            </a:r>
            <a:r>
              <a:rPr lang="kk-KZ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зарубежных ученых прогностически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 показателями острой тяжелой инфекции центральной нервной системы и параметрами тяжести  заболевания являются: </a:t>
            </a:r>
            <a:r>
              <a:rPr lang="ru-RU" sz="1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кома/</a:t>
            </a:r>
            <a:r>
              <a:rPr lang="kk-KZ" sz="1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 сознания, повторные судороги, </a:t>
            </a:r>
            <a:r>
              <a:rPr lang="ru-RU" sz="1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затяжное течение приступов, </a:t>
            </a:r>
            <a:r>
              <a:rPr lang="kk-KZ" sz="1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длительная лихорадка более 7 дней, отсутствие петехий, </a:t>
            </a:r>
            <a:r>
              <a:rPr lang="ru-RU" sz="1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шок, тяжелая дыхательная недостаточность, периферическая недостаточность кровообращения, мужской пол, ранний возраст до 6 месяцев. </a:t>
            </a:r>
            <a:endParaRPr lang="ru-RU" sz="16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также, диагностические тесты во время приема пациента в больницу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kk-KZ" sz="1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низкий </a:t>
            </a:r>
            <a:r>
              <a:rPr lang="kk-KZ" sz="1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периферических лейкоцитов WBC в крови и в CSF, высокий белок и  низкий уровень глюкозы в СS</a:t>
            </a:r>
            <a:r>
              <a:rPr lang="kk-KZ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демонстрирует</a:t>
            </a:r>
            <a:r>
              <a:rPr lang="kk-KZ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риск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тяжелого течения болезни с летальным исходом или же с развитием тяжелых неврологических долгосрочных осложнений.</a:t>
            </a: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28596" y="3929066"/>
            <a:ext cx="8535892" cy="1947859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данном случае у пациента наблюдалось наличие: нарушения сознания вплоть до сопора, повторные судороги, длительная лихорадка более 10 дней, отсутствие петехий, дыхательная недостаточность, ранний возраст до 6 месяцев, лабораторно: 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низкий уровень периферических лейкоцитов WBC и  в CSF  клеток, в СSF высокий белок и  низкий уровень глюкозы.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47664" y="6021288"/>
            <a:ext cx="7328375" cy="77003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10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0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000" i="1" dirty="0" smtClean="0">
                <a:latin typeface="Times New Roman" pitchFamily="18" charset="0"/>
                <a:cs typeface="Times New Roman" pitchFamily="18" charset="0"/>
              </a:rPr>
              <a:t>**</a:t>
            </a:r>
            <a:r>
              <a:rPr lang="en-US" sz="1000" i="1" dirty="0">
                <a:latin typeface="Times New Roman" pitchFamily="18" charset="0"/>
                <a:cs typeface="Times New Roman" pitchFamily="18" charset="0"/>
              </a:rPr>
              <a:t>Van de </a:t>
            </a:r>
            <a:r>
              <a:rPr lang="en-US" sz="1000" i="1" dirty="0" err="1">
                <a:latin typeface="Times New Roman" pitchFamily="18" charset="0"/>
                <a:cs typeface="Times New Roman" pitchFamily="18" charset="0"/>
              </a:rPr>
              <a:t>Beek</a:t>
            </a:r>
            <a:r>
              <a:rPr lang="en-US" sz="1000" i="1" dirty="0">
                <a:latin typeface="Times New Roman" pitchFamily="18" charset="0"/>
                <a:cs typeface="Times New Roman" pitchFamily="18" charset="0"/>
              </a:rPr>
              <a:t> D., </a:t>
            </a:r>
            <a:r>
              <a:rPr lang="en-US" sz="1000" i="1" dirty="0" err="1">
                <a:latin typeface="Times New Roman" pitchFamily="18" charset="0"/>
                <a:cs typeface="Times New Roman" pitchFamily="18" charset="0"/>
              </a:rPr>
              <a:t>Cabellos</a:t>
            </a:r>
            <a:r>
              <a:rPr lang="en-US" sz="1000" i="1" dirty="0">
                <a:latin typeface="Times New Roman" pitchFamily="18" charset="0"/>
                <a:cs typeface="Times New Roman" pitchFamily="18" charset="0"/>
              </a:rPr>
              <a:t> C., </a:t>
            </a:r>
            <a:r>
              <a:rPr lang="en-US" sz="1000" i="1" dirty="0" err="1">
                <a:latin typeface="Times New Roman" pitchFamily="18" charset="0"/>
                <a:cs typeface="Times New Roman" pitchFamily="18" charset="0"/>
              </a:rPr>
              <a:t>Dzupova</a:t>
            </a:r>
            <a:r>
              <a:rPr lang="en-US" sz="1000" i="1" dirty="0">
                <a:latin typeface="Times New Roman" pitchFamily="18" charset="0"/>
                <a:cs typeface="Times New Roman" pitchFamily="18" charset="0"/>
              </a:rPr>
              <a:t> O. ESCMID guideline: diagnosis and treatment of acute bacterial meningitis // </a:t>
            </a:r>
            <a:r>
              <a:rPr lang="en-US" sz="1000" i="1" dirty="0" err="1">
                <a:latin typeface="Times New Roman" pitchFamily="18" charset="0"/>
                <a:cs typeface="Times New Roman" pitchFamily="18" charset="0"/>
              </a:rPr>
              <a:t>Clin</a:t>
            </a:r>
            <a:r>
              <a:rPr lang="en-US" sz="1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i="1" dirty="0" err="1">
                <a:latin typeface="Times New Roman" pitchFamily="18" charset="0"/>
                <a:cs typeface="Times New Roman" pitchFamily="18" charset="0"/>
              </a:rPr>
              <a:t>Microbiol</a:t>
            </a:r>
            <a:r>
              <a:rPr lang="en-US" sz="1000" i="1" dirty="0">
                <a:latin typeface="Times New Roman" pitchFamily="18" charset="0"/>
                <a:cs typeface="Times New Roman" pitchFamily="18" charset="0"/>
              </a:rPr>
              <a:t> Infect. – 2016. –                 Vol. 22. – P. 37-62.</a:t>
            </a:r>
            <a:endParaRPr lang="ru-RU" sz="10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000" i="1" dirty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1000" i="1" dirty="0" err="1">
                <a:latin typeface="Times New Roman" pitchFamily="18" charset="0"/>
                <a:cs typeface="Times New Roman" pitchFamily="18" charset="0"/>
              </a:rPr>
              <a:t>Heckenberg</a:t>
            </a:r>
            <a:r>
              <a:rPr lang="en-US" sz="1000" i="1" dirty="0">
                <a:latin typeface="Times New Roman" pitchFamily="18" charset="0"/>
                <a:cs typeface="Times New Roman" pitchFamily="18" charset="0"/>
              </a:rPr>
              <a:t> SG, </a:t>
            </a:r>
            <a:r>
              <a:rPr lang="en-US" sz="1000" i="1" dirty="0" err="1">
                <a:latin typeface="Times New Roman" pitchFamily="18" charset="0"/>
                <a:cs typeface="Times New Roman" pitchFamily="18" charset="0"/>
              </a:rPr>
              <a:t>Brouwer</a:t>
            </a:r>
            <a:r>
              <a:rPr lang="en-US" sz="1000" i="1" dirty="0">
                <a:latin typeface="Times New Roman" pitchFamily="18" charset="0"/>
                <a:cs typeface="Times New Roman" pitchFamily="18" charset="0"/>
              </a:rPr>
              <a:t> MC, van der </a:t>
            </a:r>
            <a:r>
              <a:rPr lang="en-US" sz="1000" i="1" dirty="0" err="1">
                <a:latin typeface="Times New Roman" pitchFamily="18" charset="0"/>
                <a:cs typeface="Times New Roman" pitchFamily="18" charset="0"/>
              </a:rPr>
              <a:t>Ende</a:t>
            </a:r>
            <a:r>
              <a:rPr lang="en-US" sz="1000" i="1" dirty="0">
                <a:latin typeface="Times New Roman" pitchFamily="18" charset="0"/>
                <a:cs typeface="Times New Roman" pitchFamily="18" charset="0"/>
              </a:rPr>
              <a:t> A, van de </a:t>
            </a:r>
            <a:r>
              <a:rPr lang="en-US" sz="1000" i="1" dirty="0" err="1">
                <a:latin typeface="Times New Roman" pitchFamily="18" charset="0"/>
                <a:cs typeface="Times New Roman" pitchFamily="18" charset="0"/>
              </a:rPr>
              <a:t>Beek</a:t>
            </a:r>
            <a:r>
              <a:rPr lang="en-US" sz="1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i="1" dirty="0" err="1">
                <a:latin typeface="Times New Roman" pitchFamily="18" charset="0"/>
                <a:cs typeface="Times New Roman" pitchFamily="18" charset="0"/>
              </a:rPr>
              <a:t>D.Adjunctive</a:t>
            </a:r>
            <a:r>
              <a:rPr lang="en-US" sz="1000" i="1" dirty="0">
                <a:latin typeface="Times New Roman" pitchFamily="18" charset="0"/>
                <a:cs typeface="Times New Roman" pitchFamily="18" charset="0"/>
              </a:rPr>
              <a:t> dexamethasone in adults with meningococcal meningitis. </a:t>
            </a:r>
            <a:r>
              <a:rPr lang="ru-RU" sz="1000" i="1" dirty="0" err="1">
                <a:latin typeface="Times New Roman" pitchFamily="18" charset="0"/>
                <a:cs typeface="Times New Roman" pitchFamily="18" charset="0"/>
              </a:rPr>
              <a:t>Neurology</a:t>
            </a:r>
            <a:r>
              <a:rPr lang="ru-RU" sz="1000" i="1" dirty="0">
                <a:latin typeface="Times New Roman" pitchFamily="18" charset="0"/>
                <a:cs typeface="Times New Roman" pitchFamily="18" charset="0"/>
              </a:rPr>
              <a:t> 2012;79:1563–9]. </a:t>
            </a:r>
          </a:p>
          <a:p>
            <a:r>
              <a:rPr lang="ru-RU" sz="1000" b="1" i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0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1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2"/>
          <p:cNvSpPr txBox="1">
            <a:spLocks/>
          </p:cNvSpPr>
          <p:nvPr/>
        </p:nvSpPr>
        <p:spPr>
          <a:xfrm>
            <a:off x="457200" y="274638"/>
            <a:ext cx="8229600" cy="778098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Предикторы тяжелого течения инфекции центральной нервной системы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8990405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315200" y="6492875"/>
            <a:ext cx="1828800" cy="365125"/>
          </a:xfrm>
        </p:spPr>
        <p:txBody>
          <a:bodyPr/>
          <a:lstStyle/>
          <a:p>
            <a:pPr>
              <a:defRPr/>
            </a:pPr>
            <a:fld id="{8450AB72-27AC-40D7-8965-CF17DBF46068}" type="slidenum">
              <a:rPr lang="en-US">
                <a:solidFill>
                  <a:srgbClr val="002060">
                    <a:alpha val="6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15</a:t>
            </a:fld>
            <a:endParaRPr lang="en-US" dirty="0">
              <a:solidFill>
                <a:srgbClr val="002060">
                  <a:alpha val="6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50" y="5876925"/>
            <a:ext cx="89789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9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Выноска со стрелкой вниз 31"/>
          <p:cNvSpPr/>
          <p:nvPr/>
        </p:nvSpPr>
        <p:spPr>
          <a:xfrm>
            <a:off x="268011" y="451766"/>
            <a:ext cx="7956944" cy="878420"/>
          </a:xfrm>
          <a:prstGeom prst="downArrowCallou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Последствия бактериального менингита</a:t>
            </a:r>
            <a:endParaRPr lang="ru-RU" sz="2800" dirty="0">
              <a:ln>
                <a:solidFill>
                  <a:schemeClr val="bg2">
                    <a:lumMod val="50000"/>
                  </a:schemeClr>
                </a:solidFill>
              </a:ln>
              <a:solidFill>
                <a:srgbClr val="FF0000"/>
              </a:solidFill>
              <a:latin typeface="Calibri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8011" y="1484784"/>
            <a:ext cx="8320438" cy="1631216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Многочисленные исследования доказали возможность высокого риска развития неврологических осложнений при пневмококковом менингите у пациентов имеющих неблагоприятный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преморбидный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фон, недоношенность, врожденные пороки развития и длительность заболевания до обращения в </a:t>
            </a:r>
            <a:r>
              <a:rPr lang="kk-KZ" sz="2000" dirty="0">
                <a:latin typeface="Times New Roman" pitchFamily="18" charset="0"/>
                <a:cs typeface="Times New Roman" pitchFamily="18" charset="0"/>
              </a:rPr>
              <a:t>госпиталь до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&gt;48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часов. 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63423" y="3783334"/>
            <a:ext cx="8320438" cy="1015663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kk-KZ" sz="2000" dirty="0">
                <a:latin typeface="Times New Roman" pitchFamily="18" charset="0"/>
                <a:cs typeface="Times New Roman" pitchFamily="18" charset="0"/>
              </a:rPr>
              <a:t>Очаговые неврологические 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осложнения </a:t>
            </a:r>
            <a:r>
              <a:rPr lang="kk-KZ" sz="2000" dirty="0">
                <a:latin typeface="Times New Roman" pitchFamily="18" charset="0"/>
                <a:cs typeface="Times New Roman" pitchFamily="18" charset="0"/>
              </a:rPr>
              <a:t>на момент госпитализации оказались наиболее достоверным предиктором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постоянного</a:t>
            </a:r>
            <a:r>
              <a:rPr lang="kk-KZ" sz="2000" dirty="0">
                <a:latin typeface="Times New Roman" pitchFamily="18" charset="0"/>
                <a:cs typeface="Times New Roman" pitchFamily="18" charset="0"/>
              </a:rPr>
              <a:t> осложнения бактериального менингита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51720" y="5574915"/>
            <a:ext cx="6536729" cy="1080120"/>
          </a:xfrm>
          <a:prstGeom prst="rect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*Yamamura </a:t>
            </a:r>
            <a:r>
              <a:rPr lang="en-US" sz="9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Y., </a:t>
            </a:r>
            <a:r>
              <a:rPr lang="en-US" sz="900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Mihara</a:t>
            </a:r>
            <a:r>
              <a:rPr lang="en-US" sz="9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Y., </a:t>
            </a:r>
            <a:r>
              <a:rPr lang="en-US" sz="900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Nakatani</a:t>
            </a:r>
            <a:r>
              <a:rPr lang="en-US" sz="9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K., </a:t>
            </a:r>
            <a:r>
              <a:rPr lang="en-US" sz="900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Nishiguchi</a:t>
            </a:r>
            <a:r>
              <a:rPr lang="en-US" sz="9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T., </a:t>
            </a:r>
            <a:r>
              <a:rPr lang="en-US" sz="900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Ikebe</a:t>
            </a:r>
            <a:r>
              <a:rPr lang="en-US" sz="9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T. Unexpected </a:t>
            </a:r>
            <a:r>
              <a:rPr lang="en-US" sz="900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Ventriculitis</a:t>
            </a:r>
            <a:r>
              <a:rPr lang="en-US" sz="9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Complication of Neonatal Meningitis Caused by Streptococcus </a:t>
            </a:r>
            <a:r>
              <a:rPr lang="en-US" sz="900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gallolyticus</a:t>
            </a:r>
            <a:r>
              <a:rPr lang="en-US" sz="9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Subsp. </a:t>
            </a:r>
            <a:r>
              <a:rPr lang="en-US" sz="900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pasteurianus</a:t>
            </a:r>
            <a:r>
              <a:rPr lang="en-US" sz="9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a Case Report // Japanese Journal of Infectious Diseases. – 2018. – Vol. 71(1). – P. 68-71.</a:t>
            </a:r>
            <a:endParaRPr lang="ru-RU" sz="9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9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*Russell </a:t>
            </a:r>
            <a:r>
              <a:rPr lang="en-US" sz="9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N.J., Seale A.C., O’Sullivan C. et al. Risk of Early-Onset Neonatal Group B Streptococcal Disease With Maternal Colonization Worldwide: Systematic Review and Meta-analyses // Clinical Infectious Diseases. – 2017. – Vol. 65,                Suppl. 2. – P. S152-S159.</a:t>
            </a:r>
            <a:endParaRPr lang="ru-RU" sz="9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9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*Mao </a:t>
            </a:r>
            <a:r>
              <a:rPr lang="en-US" sz="9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D.H</a:t>
            </a:r>
            <a:r>
              <a:rPr lang="en-US" sz="9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., </a:t>
            </a:r>
            <a:r>
              <a:rPr lang="en-US" sz="9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Miao J.K</a:t>
            </a:r>
            <a:r>
              <a:rPr lang="en-US" sz="9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., </a:t>
            </a:r>
            <a:r>
              <a:rPr lang="en-US" sz="900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Zou</a:t>
            </a:r>
            <a:r>
              <a:rPr lang="en-US" sz="9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 X</a:t>
            </a:r>
            <a:r>
              <a:rPr lang="en-US" sz="9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., </a:t>
            </a:r>
            <a:r>
              <a:rPr lang="en-US" sz="9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Chen N</a:t>
            </a:r>
            <a:r>
              <a:rPr lang="en-US" sz="9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et al. Risk Factors in Predicting Prognosis of Neonatal Bacterial Meningitis-A Systematic Review // Frontiers in Neurology. – 2018. – Vol. 9. – P. 929.</a:t>
            </a:r>
            <a:endParaRPr lang="ru-RU" sz="9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3457337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315200" y="6492875"/>
            <a:ext cx="1828800" cy="365125"/>
          </a:xfrm>
        </p:spPr>
        <p:txBody>
          <a:bodyPr/>
          <a:lstStyle/>
          <a:p>
            <a:pPr>
              <a:defRPr/>
            </a:pPr>
            <a:fld id="{8450AB72-27AC-40D7-8965-CF17DBF46068}" type="slidenum">
              <a:rPr lang="en-US" sz="1500">
                <a:solidFill>
                  <a:srgbClr val="002060">
                    <a:alpha val="6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16</a:t>
            </a:fld>
            <a:endParaRPr lang="en-US" sz="1500" dirty="0">
              <a:solidFill>
                <a:srgbClr val="002060">
                  <a:alpha val="6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42844" y="71414"/>
            <a:ext cx="5653292" cy="571504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kk-KZ" sz="3000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Клинический пример </a:t>
            </a:r>
            <a:r>
              <a:rPr lang="kk-KZ" sz="3000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№2</a:t>
            </a:r>
            <a:endParaRPr lang="ru-RU" sz="3000" dirty="0" smtClean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 rot="5400000">
            <a:off x="4644232" y="856438"/>
            <a:ext cx="285752" cy="1588"/>
          </a:xfrm>
          <a:prstGeom prst="straightConnector1">
            <a:avLst/>
          </a:prstGeom>
          <a:ln w="38100">
            <a:solidFill>
              <a:schemeClr val="bg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214282" y="1000108"/>
            <a:ext cx="5286412" cy="5309212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en-US" sz="15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algn="just"/>
            <a:endParaRPr lang="ru-RU" sz="15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500" b="1" i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500" b="1" i="1" dirty="0" smtClean="0">
                <a:latin typeface="Times New Roman" pitchFamily="18" charset="0"/>
                <a:cs typeface="Times New Roman" pitchFamily="18" charset="0"/>
              </a:rPr>
              <a:t>Девочка  М. 1год 2 </a:t>
            </a:r>
            <a:r>
              <a:rPr lang="ru-RU" sz="1500" b="1" i="1" dirty="0" err="1" smtClean="0">
                <a:latin typeface="Times New Roman" pitchFamily="18" charset="0"/>
                <a:cs typeface="Times New Roman" pitchFamily="18" charset="0"/>
              </a:rPr>
              <a:t>мес</a:t>
            </a:r>
            <a:r>
              <a:rPr lang="ru-RU" sz="1500" b="1" i="1" dirty="0" smtClean="0">
                <a:latin typeface="Times New Roman" pitchFamily="18" charset="0"/>
                <a:cs typeface="Times New Roman" pitchFamily="18" charset="0"/>
              </a:rPr>
              <a:t> , поступила с </a:t>
            </a:r>
            <a:r>
              <a:rPr lang="ru-RU" sz="1500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жалобами</a:t>
            </a:r>
            <a:r>
              <a:rPr lang="ru-RU" sz="15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500" b="1" i="1" dirty="0" smtClean="0">
                <a:latin typeface="Times New Roman" pitchFamily="18" charset="0"/>
                <a:cs typeface="Times New Roman" pitchFamily="18" charset="0"/>
              </a:rPr>
              <a:t>на   повышение температуры до 39,7*С; рвоту, редкий кашель и  беспокойство.   </a:t>
            </a:r>
            <a:endParaRPr lang="ru-RU" sz="15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500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sz="1500" b="1" i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анамнеза </a:t>
            </a:r>
            <a:r>
              <a:rPr lang="ru-RU" sz="1500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500" b="1" i="1" dirty="0">
                <a:latin typeface="Times New Roman" pitchFamily="18" charset="0"/>
                <a:cs typeface="Times New Roman" pitchFamily="18" charset="0"/>
              </a:rPr>
              <a:t>Заболела остро  01.06.17г, начало с повышения  температуры тела  до  фебрильных цифр,  в последующие часы присоединилась рвота. В динамике на 2 день состояние ухудшилось  обратились в приёмный покой </a:t>
            </a:r>
            <a:r>
              <a:rPr lang="ru-RU" sz="1500" b="1" i="1" dirty="0" smtClean="0">
                <a:latin typeface="Times New Roman" pitchFamily="18" charset="0"/>
                <a:cs typeface="Times New Roman" pitchFamily="18" charset="0"/>
              </a:rPr>
              <a:t>ГДИБ и   </a:t>
            </a:r>
            <a:r>
              <a:rPr lang="ru-RU" sz="1500" b="1" i="1" dirty="0">
                <a:latin typeface="Times New Roman" pitchFamily="18" charset="0"/>
                <a:cs typeface="Times New Roman" pitchFamily="18" charset="0"/>
              </a:rPr>
              <a:t>госпитализирована. </a:t>
            </a:r>
          </a:p>
          <a:p>
            <a:pPr algn="just"/>
            <a:r>
              <a:rPr lang="ru-RU" sz="1500" b="1" i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Анамнез  жизни без особенностей</a:t>
            </a:r>
            <a:r>
              <a:rPr lang="ru-RU" sz="1500" b="1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500" b="1" i="1" dirty="0" smtClean="0">
                <a:latin typeface="Times New Roman" pitchFamily="18" charset="0"/>
                <a:cs typeface="Times New Roman" pitchFamily="18" charset="0"/>
              </a:rPr>
              <a:t> Привита </a:t>
            </a:r>
            <a:r>
              <a:rPr lang="ru-RU" sz="1500" b="1" i="1" dirty="0">
                <a:latin typeface="Times New Roman" pitchFamily="18" charset="0"/>
                <a:cs typeface="Times New Roman" pitchFamily="18" charset="0"/>
              </a:rPr>
              <a:t>по календарю. Наблюдалась невропатологом по поводу кисты головного мозга. </a:t>
            </a:r>
            <a:endParaRPr lang="ru-RU" sz="15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500" b="1" i="1" dirty="0" smtClean="0">
                <a:latin typeface="Times New Roman" pitchFamily="18" charset="0"/>
                <a:cs typeface="Times New Roman" pitchFamily="18" charset="0"/>
              </a:rPr>
              <a:t>Объективно: Состояние </a:t>
            </a:r>
            <a:r>
              <a:rPr lang="ru-RU" sz="1500" b="1" i="1" dirty="0">
                <a:latin typeface="Times New Roman" pitchFamily="18" charset="0"/>
                <a:cs typeface="Times New Roman" pitchFamily="18" charset="0"/>
              </a:rPr>
              <a:t>ребенка </a:t>
            </a:r>
            <a:r>
              <a:rPr lang="ru-RU" sz="1500" b="1" i="1" dirty="0" smtClean="0">
                <a:latin typeface="Times New Roman" pitchFamily="18" charset="0"/>
                <a:cs typeface="Times New Roman" pitchFamily="18" charset="0"/>
              </a:rPr>
              <a:t>при поступлении тяжелое</a:t>
            </a:r>
            <a:r>
              <a:rPr lang="ru-RU" sz="1500" b="1" i="1" dirty="0">
                <a:latin typeface="Times New Roman" pitchFamily="18" charset="0"/>
                <a:cs typeface="Times New Roman" pitchFamily="18" charset="0"/>
              </a:rPr>
              <a:t>, за  счет  симптомов интоксикации, общемозговой симптоматики   на фоне воспалительного процесса  ЦНС, </a:t>
            </a:r>
            <a:r>
              <a:rPr lang="ru-RU" sz="1500" b="1" i="1" dirty="0" err="1" smtClean="0">
                <a:latin typeface="Times New Roman" pitchFamily="18" charset="0"/>
                <a:cs typeface="Times New Roman" pitchFamily="18" charset="0"/>
              </a:rPr>
              <a:t>преморбидного</a:t>
            </a:r>
            <a:r>
              <a:rPr lang="ru-RU" sz="15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b="1" i="1" dirty="0">
                <a:latin typeface="Times New Roman" pitchFamily="18" charset="0"/>
                <a:cs typeface="Times New Roman" pitchFamily="18" charset="0"/>
              </a:rPr>
              <a:t>фона (анемия).  </a:t>
            </a:r>
          </a:p>
          <a:p>
            <a:pPr algn="just"/>
            <a:r>
              <a:rPr lang="ru-RU" sz="1500" b="1" i="1" dirty="0">
                <a:latin typeface="Times New Roman" pitchFamily="18" charset="0"/>
                <a:cs typeface="Times New Roman" pitchFamily="18" charset="0"/>
              </a:rPr>
              <a:t>Неврологический статус: Степень сознания – </a:t>
            </a:r>
            <a:r>
              <a:rPr lang="ru-RU" sz="15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умеренное оглушение. Оценка по шкале Глазго- 10 баллов.  </a:t>
            </a:r>
            <a:r>
              <a:rPr lang="ru-RU" sz="1500" b="1" i="1" dirty="0">
                <a:latin typeface="Times New Roman" pitchFamily="18" charset="0"/>
                <a:cs typeface="Times New Roman" pitchFamily="18" charset="0"/>
              </a:rPr>
              <a:t>Самочувствие нарушено, болезненно раздражима, двигательное беспокойство. Крик громкий. Менингеальные симптомы положительные (ригидность затылочных мышц, с-м </a:t>
            </a:r>
            <a:r>
              <a:rPr lang="ru-RU" sz="1500" b="1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500" b="1" i="1" dirty="0" err="1" smtClean="0">
                <a:latin typeface="Times New Roman" pitchFamily="18" charset="0"/>
                <a:cs typeface="Times New Roman" pitchFamily="18" charset="0"/>
              </a:rPr>
              <a:t>Кернига</a:t>
            </a:r>
            <a:r>
              <a:rPr lang="ru-RU" sz="1500" b="1" i="1" dirty="0" smtClean="0">
                <a:latin typeface="Times New Roman" pitchFamily="18" charset="0"/>
                <a:cs typeface="Times New Roman" pitchFamily="18" charset="0"/>
              </a:rPr>
              <a:t>»). Гиперестезия. </a:t>
            </a:r>
            <a:r>
              <a:rPr lang="ru-RU" sz="1500" b="1" i="1" dirty="0">
                <a:latin typeface="Times New Roman" pitchFamily="18" charset="0"/>
                <a:cs typeface="Times New Roman" pitchFamily="18" charset="0"/>
              </a:rPr>
              <a:t>По внутренним органам без особенностей. </a:t>
            </a:r>
          </a:p>
          <a:p>
            <a:pPr algn="just"/>
            <a:endParaRPr lang="ru-RU" sz="15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500" b="1" i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5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15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643570" y="1000107"/>
            <a:ext cx="3429024" cy="5309213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3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Лабораторные данные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при поступлении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ОАК: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анемия легкой степени,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лейкоциты в пределах нормы,  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7,1</a:t>
            </a:r>
            <a:r>
              <a:rPr lang="de-DE" sz="1400" i="1" dirty="0">
                <a:latin typeface="Times New Roman" pitchFamily="18" charset="0"/>
                <a:cs typeface="Times New Roman" pitchFamily="18" charset="0"/>
              </a:rPr>
              <a:t>х10</a:t>
            </a:r>
            <a:r>
              <a:rPr lang="de-DE" sz="1400" i="1" baseline="30000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de-DE" sz="1400" i="1" dirty="0">
                <a:latin typeface="Times New Roman" pitchFamily="18" charset="0"/>
                <a:cs typeface="Times New Roman" pitchFamily="18" charset="0"/>
              </a:rPr>
              <a:t>г/л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,, 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через 2 дня 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лейкоцитоз до 20,4</a:t>
            </a:r>
            <a:r>
              <a:rPr lang="de-DE" sz="1400" i="1" dirty="0" smtClean="0">
                <a:latin typeface="Times New Roman" pitchFamily="18" charset="0"/>
                <a:cs typeface="Times New Roman" pitchFamily="18" charset="0"/>
              </a:rPr>
              <a:t>х10</a:t>
            </a:r>
            <a:r>
              <a:rPr lang="de-DE" sz="1400" i="1" baseline="30000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de-DE" sz="1400" i="1" dirty="0" smtClean="0">
                <a:latin typeface="Times New Roman" pitchFamily="18" charset="0"/>
                <a:cs typeface="Times New Roman" pitchFamily="18" charset="0"/>
              </a:rPr>
              <a:t>г/л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БАК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-СРБ 3.06.17г-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350мг </a:t>
            </a:r>
            <a:r>
              <a:rPr lang="en-US" sz="1400" b="1" i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мл; </a:t>
            </a:r>
            <a:endParaRPr lang="ru-RU" sz="14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СМЖ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от 03.06.17г: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мутная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высокий белок 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1,3г/л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; 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нейтрофильный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пллеоцитоз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i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5632 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клеток 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(82%); повышена уровень глюкозы </a:t>
            </a:r>
            <a:r>
              <a:rPr lang="ru-RU" sz="1400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1,6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ммоль/л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реакция </a:t>
            </a:r>
            <a:r>
              <a:rPr lang="ru-RU" sz="1400" i="1" dirty="0" err="1">
                <a:latin typeface="Times New Roman" pitchFamily="18" charset="0"/>
                <a:cs typeface="Times New Roman" pitchFamily="18" charset="0"/>
              </a:rPr>
              <a:t>Панди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 – слабо положительная.  </a:t>
            </a:r>
          </a:p>
          <a:p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Бак. посев СМЖ от 03.06.17г  № 93-  обнаружен   </a:t>
            </a:r>
            <a:r>
              <a:rPr lang="en-US" sz="1400" b="1" i="1" dirty="0" smtClean="0">
                <a:latin typeface="Times New Roman" pitchFamily="18" charset="0"/>
                <a:cs typeface="Times New Roman" pitchFamily="18" charset="0"/>
              </a:rPr>
              <a:t>Neisseria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1400" b="1" i="1" dirty="0" err="1" smtClean="0">
                <a:latin typeface="Times New Roman" pitchFamily="18" charset="0"/>
                <a:cs typeface="Times New Roman" pitchFamily="18" charset="0"/>
              </a:rPr>
              <a:t>meningitidis</a:t>
            </a:r>
            <a:r>
              <a:rPr lang="en-US" sz="1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гр. В, 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чувствительная  к   пенициллину,  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цефазолину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i="1" dirty="0" err="1">
                <a:latin typeface="Times New Roman" pitchFamily="18" charset="0"/>
                <a:cs typeface="Times New Roman" pitchFamily="18" charset="0"/>
              </a:rPr>
              <a:t>цефтазидиму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i="1" dirty="0" err="1">
                <a:latin typeface="Times New Roman" pitchFamily="18" charset="0"/>
                <a:cs typeface="Times New Roman" pitchFamily="18" charset="0"/>
              </a:rPr>
              <a:t>цефепиму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i="1" dirty="0" err="1">
                <a:latin typeface="Times New Roman" pitchFamily="18" charset="0"/>
                <a:cs typeface="Times New Roman" pitchFamily="18" charset="0"/>
              </a:rPr>
              <a:t>меронему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1400" i="1" dirty="0" err="1">
                <a:latin typeface="Times New Roman" pitchFamily="18" charset="0"/>
                <a:cs typeface="Times New Roman" pitchFamily="18" charset="0"/>
              </a:rPr>
              <a:t>имепенему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, левомицетину.  </a:t>
            </a:r>
          </a:p>
          <a:p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ЯМРТ головного мозга от 07.06.17г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признаков 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объёмных и очаговых изменений головного мозга не выявлено.  </a:t>
            </a:r>
          </a:p>
          <a:p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Консультация невропатолога от 04.06.17г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Спастический </a:t>
            </a:r>
            <a:r>
              <a:rPr lang="ru-RU" sz="1400" i="1" dirty="0" err="1">
                <a:latin typeface="Times New Roman" pitchFamily="18" charset="0"/>
                <a:cs typeface="Times New Roman" pitchFamily="18" charset="0"/>
              </a:rPr>
              <a:t>тетрапарез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, средней степени тяжести.</a:t>
            </a:r>
          </a:p>
          <a:p>
            <a:endParaRPr lang="ru-RU" sz="1300" i="1" dirty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13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931235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315200" y="6492875"/>
            <a:ext cx="1828800" cy="365125"/>
          </a:xfrm>
        </p:spPr>
        <p:txBody>
          <a:bodyPr/>
          <a:lstStyle/>
          <a:p>
            <a:fld id="{9F8CD545-E7C4-4F7F-AB75-728DAD70A2D5}" type="slidenum">
              <a:rPr lang="ru-RU" smtClean="0"/>
              <a:pPr/>
              <a:t>17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95937" y="295214"/>
            <a:ext cx="4968552" cy="150040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Менингококковая инфекция,  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генерализованная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форма,  </a:t>
            </a:r>
            <a:r>
              <a:rPr lang="kk-KZ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менингоэнцефалит, вызванный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Neisseriae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meningitidis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гр. В,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тяжёлой степени  тяжести (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подтверждённый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844" y="313934"/>
            <a:ext cx="2916988" cy="1481679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5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Клинический диагноз</a:t>
            </a:r>
          </a:p>
        </p:txBody>
      </p:sp>
      <p:sp>
        <p:nvSpPr>
          <p:cNvPr id="9" name="Стрелка вправо 8"/>
          <p:cNvSpPr/>
          <p:nvPr/>
        </p:nvSpPr>
        <p:spPr>
          <a:xfrm>
            <a:off x="3088804" y="865392"/>
            <a:ext cx="720080" cy="378762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5400000">
            <a:off x="4877531" y="3497961"/>
            <a:ext cx="489533" cy="378762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5580682" y="2742603"/>
            <a:ext cx="431478" cy="378762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978599" y="2309237"/>
            <a:ext cx="2950891" cy="1200329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Исход: Ребенок выписан с улучшением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4282" y="3879078"/>
            <a:ext cx="8786874" cy="23083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рекомендациям, ребенок после выписки, был обследован 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сурдологом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наличие снижения слуха.</a:t>
            </a:r>
            <a:endParaRPr lang="ru-RU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Обнаружена двусторонняя НСТ 3-4 степени без </a:t>
            </a:r>
            <a:r>
              <a:rPr 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оссификации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улитки. Проведена </a:t>
            </a:r>
            <a:r>
              <a:rPr 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кохлеарная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имплантация в </a:t>
            </a:r>
            <a:r>
              <a:rPr 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г.Нур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 по квоте.</a:t>
            </a:r>
          </a:p>
          <a:p>
            <a:r>
              <a:rPr lang="ru-RU" sz="24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 операции </a:t>
            </a:r>
            <a:r>
              <a:rPr lang="ru-RU" sz="2400" b="1" u="sng" dirty="0" smtClean="0">
                <a:solidFill>
                  <a:srgbClr val="D1098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около </a:t>
            </a:r>
            <a:r>
              <a:rPr lang="ru-RU" sz="2400" b="1" u="sng" dirty="0" smtClean="0">
                <a:solidFill>
                  <a:srgbClr val="D1098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5 -</a:t>
            </a:r>
            <a:r>
              <a:rPr lang="ru-RU" sz="2400" b="1" u="sng" dirty="0">
                <a:solidFill>
                  <a:srgbClr val="D1098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2400" b="1" u="sng" dirty="0" smtClean="0">
                <a:solidFill>
                  <a:srgbClr val="D1098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u="sng" dirty="0" smtClean="0">
                <a:solidFill>
                  <a:srgbClr val="D1098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млн </a:t>
            </a:r>
            <a:r>
              <a:rPr lang="ru-RU" sz="2400" b="1" u="sng" dirty="0" err="1" smtClean="0">
                <a:solidFill>
                  <a:srgbClr val="D1098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тг</a:t>
            </a:r>
            <a:r>
              <a:rPr lang="ru-RU" sz="2400" b="1" u="sng" dirty="0" smtClean="0">
                <a:solidFill>
                  <a:srgbClr val="D1098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u="sng" dirty="0">
              <a:solidFill>
                <a:srgbClr val="D1098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2844" y="2204865"/>
            <a:ext cx="5437838" cy="136815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000" dirty="0" smtClean="0">
              <a:solidFill>
                <a:schemeClr val="tx1"/>
              </a:solidFill>
            </a:endParaRPr>
          </a:p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находился в стационаре 20 дней, получал АБТ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Пенициллин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№1и  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Меропенем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№10.  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трелка вправо 13"/>
          <p:cNvSpPr/>
          <p:nvPr/>
        </p:nvSpPr>
        <p:spPr>
          <a:xfrm rot="5164964">
            <a:off x="3881728" y="1755353"/>
            <a:ext cx="379754" cy="378762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7230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lya\Downloads\Шокоева ЗВОАЭ (03.10.17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10" y="1233833"/>
            <a:ext cx="7568870" cy="2575188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Выноска со стрелкой вниз 4"/>
          <p:cNvSpPr/>
          <p:nvPr/>
        </p:nvSpPr>
        <p:spPr>
          <a:xfrm>
            <a:off x="841264" y="242708"/>
            <a:ext cx="7532910" cy="1019543"/>
          </a:xfrm>
          <a:prstGeom prst="downArrowCallou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Результаты ОАЭ, КСВП 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C:\Users\Alya\Downloads\Шокоева КСВП (03.10.17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60" y="3871651"/>
            <a:ext cx="7572428" cy="2357454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315200" y="6492875"/>
            <a:ext cx="1828800" cy="365125"/>
          </a:xfrm>
        </p:spPr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18</a:t>
            </a:fld>
            <a:endParaRPr lang="ru-RU" dirty="0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8563" y="6021288"/>
            <a:ext cx="8858312" cy="756442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Calibri" pitchFamily="34" charset="0"/>
              </a:rPr>
              <a:t>Вакцинация детей </a:t>
            </a:r>
            <a:r>
              <a:rPr lang="ru-RU" dirty="0" smtClean="0">
                <a:solidFill>
                  <a:srgbClr val="002060"/>
                </a:solidFill>
                <a:latin typeface="Calibri" pitchFamily="34" charset="0"/>
              </a:rPr>
              <a:t>от </a:t>
            </a:r>
            <a:r>
              <a:rPr lang="ru-RU" dirty="0" err="1" smtClean="0">
                <a:solidFill>
                  <a:srgbClr val="002060"/>
                </a:solidFill>
                <a:latin typeface="Calibri" pitchFamily="34" charset="0"/>
              </a:rPr>
              <a:t>вакцинауправляемых</a:t>
            </a:r>
            <a:r>
              <a:rPr lang="ru-RU" dirty="0" smtClean="0">
                <a:solidFill>
                  <a:srgbClr val="002060"/>
                </a:solidFill>
                <a:latin typeface="Calibri" pitchFamily="34" charset="0"/>
              </a:rPr>
              <a:t> инфекций (менингококк, пневмококк, гемофильная палочка) </a:t>
            </a:r>
            <a:r>
              <a:rPr lang="ru-RU" dirty="0" smtClean="0">
                <a:solidFill>
                  <a:srgbClr val="FF0000"/>
                </a:solidFill>
                <a:latin typeface="Calibri" pitchFamily="34" charset="0"/>
              </a:rPr>
              <a:t>ОБЪЯЗАТЕЛЬНА!  ПРОТИВОПОКАЗАНИЙ  НЕТ!    </a:t>
            </a:r>
            <a:endParaRPr lang="ru-RU" dirty="0">
              <a:solidFill>
                <a:srgbClr val="FF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734899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50AB72-27AC-40D7-8965-CF17DBF46068}" type="slidenum">
              <a:rPr lang="en-US" sz="1500">
                <a:solidFill>
                  <a:srgbClr val="002060">
                    <a:alpha val="6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19</a:t>
            </a:fld>
            <a:endParaRPr lang="en-US" sz="1500" dirty="0">
              <a:solidFill>
                <a:srgbClr val="002060">
                  <a:alpha val="6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50" y="5876925"/>
            <a:ext cx="89789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9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3318" y="1340768"/>
            <a:ext cx="6744946" cy="2306981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lvl="0"/>
            <a:r>
              <a:rPr lang="ru-RU" sz="1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данным </a:t>
            </a:r>
            <a:r>
              <a:rPr lang="ru-RU" sz="17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Кокрановского</a:t>
            </a:r>
            <a:r>
              <a:rPr lang="ru-RU" sz="1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мета-анализа  </a:t>
            </a:r>
            <a:r>
              <a:rPr lang="ru-RU" sz="1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назначение </a:t>
            </a:r>
            <a:r>
              <a:rPr lang="ru-RU" sz="1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дексаметазона</a:t>
            </a:r>
            <a:r>
              <a:rPr lang="ru-RU" sz="1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эффективно  снижает риск потери слуха </a:t>
            </a:r>
            <a:r>
              <a:rPr lang="ru-RU" sz="1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неврологических осложнений </a:t>
            </a:r>
            <a:r>
              <a:rPr lang="ru-RU" sz="1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  бактериальном менингите, </a:t>
            </a:r>
            <a:r>
              <a:rPr lang="ru-RU" sz="1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вызванный всеми патогенами [</a:t>
            </a:r>
            <a:r>
              <a:rPr lang="ru-RU" sz="1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Brouwer</a:t>
            </a:r>
            <a:r>
              <a:rPr lang="ru-RU" sz="1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MC, </a:t>
            </a:r>
            <a:r>
              <a:rPr lang="ru-RU" sz="1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McIntyre</a:t>
            </a:r>
            <a:r>
              <a:rPr lang="ru-RU" sz="1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P, </a:t>
            </a:r>
            <a:r>
              <a:rPr lang="ru-RU" sz="1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Prasad</a:t>
            </a:r>
            <a:r>
              <a:rPr lang="ru-RU" sz="1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K, </a:t>
            </a:r>
            <a:r>
              <a:rPr lang="ru-RU" sz="1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van</a:t>
            </a:r>
            <a:r>
              <a:rPr lang="ru-RU" sz="1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de</a:t>
            </a:r>
            <a:r>
              <a:rPr lang="ru-RU" sz="1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Beek</a:t>
            </a:r>
            <a:r>
              <a:rPr lang="ru-RU" sz="1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D. </a:t>
            </a:r>
            <a:r>
              <a:rPr lang="ru-RU" sz="1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Corticosteroids</a:t>
            </a:r>
            <a:r>
              <a:rPr lang="ru-RU" sz="1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for</a:t>
            </a:r>
            <a:r>
              <a:rPr lang="ru-RU" sz="1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acute</a:t>
            </a:r>
            <a:r>
              <a:rPr lang="ru-RU" sz="1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bacterial</a:t>
            </a:r>
            <a:r>
              <a:rPr lang="ru-RU" sz="1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meningitis</a:t>
            </a:r>
            <a:r>
              <a:rPr lang="ru-RU" sz="1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Cochrane</a:t>
            </a:r>
            <a:r>
              <a:rPr lang="ru-RU" sz="1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Database</a:t>
            </a:r>
            <a:r>
              <a:rPr lang="ru-RU" sz="1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Syst</a:t>
            </a:r>
            <a:r>
              <a:rPr lang="ru-RU" sz="1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Rev</a:t>
            </a:r>
            <a:r>
              <a:rPr lang="ru-RU" sz="1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2013;6:CD004405]. </a:t>
            </a:r>
            <a:endParaRPr lang="ru-RU" sz="17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Было доказано</a:t>
            </a:r>
            <a:r>
              <a:rPr lang="ru-RU" sz="1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что эффект </a:t>
            </a:r>
            <a:r>
              <a:rPr lang="ru-RU" sz="1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дексаметазона</a:t>
            </a:r>
            <a:r>
              <a:rPr lang="ru-RU" sz="1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был наиболее </a:t>
            </a:r>
            <a:r>
              <a:rPr lang="ru-RU" sz="1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эффективным особенно, при </a:t>
            </a:r>
            <a:r>
              <a:rPr lang="ru-RU" sz="1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пневмококковом менингите, </a:t>
            </a:r>
            <a:r>
              <a:rPr lang="ru-RU" sz="1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затем Н</a:t>
            </a:r>
            <a:r>
              <a:rPr lang="ru-RU" sz="1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7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influenzae</a:t>
            </a:r>
            <a:r>
              <a:rPr lang="ru-RU" sz="1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17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N.meningitidis</a:t>
            </a:r>
            <a:r>
              <a:rPr lang="ru-RU" sz="1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17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Выноска со стрелкой вниз 31"/>
          <p:cNvSpPr/>
          <p:nvPr/>
        </p:nvSpPr>
        <p:spPr>
          <a:xfrm>
            <a:off x="472708" y="214290"/>
            <a:ext cx="4963388" cy="1233857"/>
          </a:xfrm>
          <a:prstGeom prst="downArrowCallou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Профилактика НСТ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5028" y="3907924"/>
            <a:ext cx="6873236" cy="225738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рекомендации: </a:t>
            </a:r>
            <a:r>
              <a:rPr lang="en-US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ESMID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ISDA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и других руководств: 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Всем детям с подозрением на бактериальный менингит, 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дексаметазон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следует назначать до или во время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применения антибиотиков. Первую дозу </a:t>
            </a:r>
            <a:r>
              <a:rPr lang="ru-RU" sz="1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дексаметазона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должны ввести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 15-30 минут до первой 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дозы антибиотиков. </a:t>
            </a:r>
          </a:p>
          <a:p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1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Heckenberg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SG, </a:t>
            </a:r>
            <a:r>
              <a:rPr lang="ru-RU" sz="1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Brouwer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MC, </a:t>
            </a:r>
            <a:r>
              <a:rPr lang="ru-RU" sz="1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van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der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Ende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A, </a:t>
            </a:r>
            <a:r>
              <a:rPr lang="ru-RU" sz="1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van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de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Beek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D.Adjunctive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dexamethasone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adults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with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meningococcal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meningitis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Neurology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2012;79:1563–9]. </a:t>
            </a:r>
          </a:p>
          <a:p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47664" y="6165304"/>
            <a:ext cx="7328375" cy="626021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8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800" dirty="0" smtClean="0">
                <a:latin typeface="Times New Roman" pitchFamily="18" charset="0"/>
                <a:cs typeface="Times New Roman" pitchFamily="18" charset="0"/>
              </a:rPr>
              <a:t>**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Van de </a:t>
            </a:r>
            <a:r>
              <a:rPr lang="en-US" sz="800" dirty="0" err="1">
                <a:latin typeface="Times New Roman" pitchFamily="18" charset="0"/>
                <a:cs typeface="Times New Roman" pitchFamily="18" charset="0"/>
              </a:rPr>
              <a:t>Beek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 D., </a:t>
            </a:r>
            <a:r>
              <a:rPr lang="en-US" sz="800" dirty="0" err="1">
                <a:latin typeface="Times New Roman" pitchFamily="18" charset="0"/>
                <a:cs typeface="Times New Roman" pitchFamily="18" charset="0"/>
              </a:rPr>
              <a:t>Cabellos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 C., </a:t>
            </a:r>
            <a:r>
              <a:rPr lang="en-US" sz="800" dirty="0" err="1">
                <a:latin typeface="Times New Roman" pitchFamily="18" charset="0"/>
                <a:cs typeface="Times New Roman" pitchFamily="18" charset="0"/>
              </a:rPr>
              <a:t>Dzupova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 O. ESCMID guideline: diagnosis and treatment of acute bacterial meningitis // </a:t>
            </a:r>
            <a:r>
              <a:rPr lang="en-US" sz="800" dirty="0" err="1">
                <a:latin typeface="Times New Roman" pitchFamily="18" charset="0"/>
                <a:cs typeface="Times New Roman" pitchFamily="18" charset="0"/>
              </a:rPr>
              <a:t>Clin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>
                <a:latin typeface="Times New Roman" pitchFamily="18" charset="0"/>
                <a:cs typeface="Times New Roman" pitchFamily="18" charset="0"/>
              </a:rPr>
              <a:t>Microbiol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 Infect. – 2016. –                 Vol. 22. – P. 37-62.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800" dirty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800" dirty="0" err="1">
                <a:latin typeface="Times New Roman" pitchFamily="18" charset="0"/>
                <a:cs typeface="Times New Roman" pitchFamily="18" charset="0"/>
              </a:rPr>
              <a:t>Heckenberg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 SG, </a:t>
            </a:r>
            <a:r>
              <a:rPr lang="en-US" sz="800" dirty="0" err="1">
                <a:latin typeface="Times New Roman" pitchFamily="18" charset="0"/>
                <a:cs typeface="Times New Roman" pitchFamily="18" charset="0"/>
              </a:rPr>
              <a:t>Brouwer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 MC, van der </a:t>
            </a:r>
            <a:r>
              <a:rPr lang="en-US" sz="800" dirty="0" err="1">
                <a:latin typeface="Times New Roman" pitchFamily="18" charset="0"/>
                <a:cs typeface="Times New Roman" pitchFamily="18" charset="0"/>
              </a:rPr>
              <a:t>Ende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 A, van de </a:t>
            </a:r>
            <a:r>
              <a:rPr lang="en-US" sz="800" dirty="0" err="1">
                <a:latin typeface="Times New Roman" pitchFamily="18" charset="0"/>
                <a:cs typeface="Times New Roman" pitchFamily="18" charset="0"/>
              </a:rPr>
              <a:t>Beek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>
                <a:latin typeface="Times New Roman" pitchFamily="18" charset="0"/>
                <a:cs typeface="Times New Roman" pitchFamily="18" charset="0"/>
              </a:rPr>
              <a:t>D.Adjunctive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 dexamethasone in adults with meningococcal meningitis.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Neurology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 2012;79:1563–9]. </a:t>
            </a:r>
          </a:p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2180" y="7707"/>
            <a:ext cx="1693946" cy="2327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7380312" y="1844824"/>
            <a:ext cx="93610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494" y="4581301"/>
            <a:ext cx="1973601" cy="1151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 descr="C:\Users\Lenovo\Downloads\WhatsApp Image 2023-01-25 at 11.06.34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6941" y="2494258"/>
            <a:ext cx="2013793" cy="1895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Прямая соединительная линия 13"/>
          <p:cNvCxnSpPr/>
          <p:nvPr/>
        </p:nvCxnSpPr>
        <p:spPr>
          <a:xfrm>
            <a:off x="8029153" y="5445224"/>
            <a:ext cx="93610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498183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50AB72-27AC-40D7-8965-CF17DBF46068}" type="slidenum">
              <a:rPr lang="en-US" sz="900">
                <a:solidFill>
                  <a:srgbClr val="002060">
                    <a:alpha val="6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2</a:t>
            </a:fld>
            <a:endParaRPr lang="en-US" sz="900" dirty="0">
              <a:solidFill>
                <a:srgbClr val="002060">
                  <a:alpha val="6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50" y="5876925"/>
            <a:ext cx="89789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9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34533" y="1433763"/>
            <a:ext cx="5849635" cy="2211261"/>
          </a:xfrm>
          <a:prstGeom prst="roundRect">
            <a:avLst/>
          </a:prstGeom>
          <a:solidFill>
            <a:schemeClr val="bg2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Важной проблемой больных с 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нейросенсорной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тугоухостью является отсутствие эффективного лечения и невозможность восстановления слуха, так как у 80% пациентов, </a:t>
            </a:r>
            <a:r>
              <a:rPr lang="kk-KZ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перенесших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БМ, потеря слуха сопровождается 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оссификацией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структур внутреннего уха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ru-RU" strike="sngStrike" dirty="0">
                <a:solidFill>
                  <a:srgbClr val="FF0000"/>
                </a:solidFill>
              </a:rPr>
              <a:t> </a:t>
            </a:r>
            <a:endParaRPr lang="kk-KZ" b="1" strike="sngStrike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strike="sngStrike" dirty="0">
              <a:solidFill>
                <a:srgbClr val="FF0000"/>
              </a:solidFill>
            </a:endParaRPr>
          </a:p>
        </p:txBody>
      </p:sp>
      <p:sp>
        <p:nvSpPr>
          <p:cNvPr id="32" name="Выноска со стрелкой вниз 31"/>
          <p:cNvSpPr/>
          <p:nvPr/>
        </p:nvSpPr>
        <p:spPr>
          <a:xfrm>
            <a:off x="472708" y="214290"/>
            <a:ext cx="8032976" cy="1233857"/>
          </a:xfrm>
          <a:prstGeom prst="downArrowCallou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Нейросенсорная</a:t>
            </a:r>
            <a:r>
              <a:rPr lang="ru-RU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тугоухость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6435" y="3861048"/>
            <a:ext cx="6126011" cy="2376264"/>
          </a:xfrm>
          <a:prstGeom prst="roundRect">
            <a:avLst/>
          </a:prstGeom>
          <a:solidFill>
            <a:schemeClr val="bg2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данным Ванде 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Бик</a:t>
            </a:r>
            <a:r>
              <a:rPr lang="ru-RU" sz="2000" strike="sngStrike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риск потери слуха при БМ</a:t>
            </a:r>
            <a:r>
              <a:rPr lang="kk-KZ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вызванн</a:t>
            </a:r>
            <a:r>
              <a:rPr lang="kk-KZ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ой 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S.рneumoniaе</a:t>
            </a:r>
            <a:r>
              <a:rPr lang="kk-KZ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составляет 22% и 8%-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meningitides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По мнению других авторов у пациентов с БМ 5-35%  развивается 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нейросенсорная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тугоухость (НСТ), из них у 4% пациентов развивается глубокая двусторонняя НСТ. </a:t>
            </a:r>
            <a:endParaRPr lang="ru-RU" sz="2000" strike="sngStrike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kk-KZ" sz="1500" b="1" strike="sngStrike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07675" y="6334125"/>
            <a:ext cx="7328375" cy="457200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800" dirty="0" smtClean="0"/>
          </a:p>
          <a:p>
            <a:endParaRPr lang="en-US" sz="800" dirty="0"/>
          </a:p>
          <a:p>
            <a:r>
              <a:rPr lang="en-US" sz="800" dirty="0" smtClean="0"/>
              <a:t>*</a:t>
            </a:r>
            <a:r>
              <a:rPr lang="en-US" sz="800" dirty="0" err="1" smtClean="0"/>
              <a:t>Duan</a:t>
            </a:r>
            <a:r>
              <a:rPr lang="en-US" sz="800" dirty="0" smtClean="0"/>
              <a:t> </a:t>
            </a:r>
            <a:r>
              <a:rPr lang="en-US" sz="800" dirty="0"/>
              <a:t>K., </a:t>
            </a:r>
            <a:r>
              <a:rPr lang="en-US" sz="800" dirty="0" err="1"/>
              <a:t>Guo</a:t>
            </a:r>
            <a:r>
              <a:rPr lang="en-US" sz="800" dirty="0"/>
              <a:t> J., Lei P. Safety and Immunogenicity of Pneumococcal Conjugate Vaccine in Preterm Infants: A Meta-Analysis // Indian J </a:t>
            </a:r>
            <a:r>
              <a:rPr lang="en-US" sz="800" dirty="0" err="1"/>
              <a:t>Pediatr</a:t>
            </a:r>
            <a:r>
              <a:rPr lang="en-US" sz="800" dirty="0"/>
              <a:t>. – 2017. – Vol. 84. – P. 101-110</a:t>
            </a:r>
            <a:r>
              <a:rPr lang="en-US" sz="800" dirty="0" smtClean="0"/>
              <a:t>.</a:t>
            </a:r>
          </a:p>
          <a:p>
            <a:r>
              <a:rPr lang="en-US" sz="800" dirty="0" smtClean="0"/>
              <a:t>**</a:t>
            </a:r>
            <a:r>
              <a:rPr lang="en-US" sz="800" dirty="0"/>
              <a:t>Van de </a:t>
            </a:r>
            <a:r>
              <a:rPr lang="en-US" sz="800" dirty="0" err="1"/>
              <a:t>Beek</a:t>
            </a:r>
            <a:r>
              <a:rPr lang="en-US" sz="800" dirty="0"/>
              <a:t> D., </a:t>
            </a:r>
            <a:r>
              <a:rPr lang="en-US" sz="800" dirty="0" err="1"/>
              <a:t>Cabellos</a:t>
            </a:r>
            <a:r>
              <a:rPr lang="en-US" sz="800" dirty="0"/>
              <a:t> C., </a:t>
            </a:r>
            <a:r>
              <a:rPr lang="en-US" sz="800" dirty="0" err="1"/>
              <a:t>Dzupova</a:t>
            </a:r>
            <a:r>
              <a:rPr lang="en-US" sz="800" dirty="0"/>
              <a:t> O. ESCMID guideline: diagnosis and treatment of acute bacterial meningitis // </a:t>
            </a:r>
            <a:r>
              <a:rPr lang="en-US" sz="800" dirty="0" err="1"/>
              <a:t>Clin</a:t>
            </a:r>
            <a:r>
              <a:rPr lang="en-US" sz="800" dirty="0"/>
              <a:t> </a:t>
            </a:r>
            <a:r>
              <a:rPr lang="en-US" sz="800" dirty="0" err="1"/>
              <a:t>Microbiol</a:t>
            </a:r>
            <a:r>
              <a:rPr lang="en-US" sz="800" dirty="0"/>
              <a:t> Infect. – 2016. –                 Vol. 22. – P. 37-62.</a:t>
            </a:r>
            <a:endParaRPr lang="ru-RU" sz="800" dirty="0"/>
          </a:p>
          <a:p>
            <a:endParaRPr lang="ru-RU" sz="800" dirty="0"/>
          </a:p>
        </p:txBody>
      </p:sp>
      <p:pic>
        <p:nvPicPr>
          <p:cNvPr id="10" name="Picture 6" descr="http://kk.convdocs.org/pars_docs/refs/166/165741/165741_html_3e19e4e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39552" cy="5395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6301" y="1709766"/>
            <a:ext cx="2941555" cy="1659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Прямая со стрелкой 6"/>
          <p:cNvCxnSpPr/>
          <p:nvPr/>
        </p:nvCxnSpPr>
        <p:spPr>
          <a:xfrm flipH="1">
            <a:off x="4644008" y="2996952"/>
            <a:ext cx="1558438" cy="216024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1661" y="4077072"/>
            <a:ext cx="2762627" cy="1612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4" name="Прямая со стрелкой 13"/>
          <p:cNvCxnSpPr/>
          <p:nvPr/>
        </p:nvCxnSpPr>
        <p:spPr>
          <a:xfrm flipH="1">
            <a:off x="4860032" y="5599984"/>
            <a:ext cx="1558438" cy="216024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3764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50AB72-27AC-40D7-8965-CF17DBF46068}" type="slidenum">
              <a:rPr lang="en-US" sz="1500">
                <a:solidFill>
                  <a:srgbClr val="002060">
                    <a:alpha val="6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20</a:t>
            </a:fld>
            <a:endParaRPr lang="en-US" sz="1500" dirty="0">
              <a:solidFill>
                <a:srgbClr val="002060">
                  <a:alpha val="6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50" y="5876925"/>
            <a:ext cx="89789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9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1520" y="1056679"/>
            <a:ext cx="5328592" cy="2442441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1-Пациенты с нарушением слуха в структуре Бактериальных Менингитов составили 7,2%, что соответствует литературным данным. У выявленных пациентов с НСТ в этиологической структуре преобладал пневмококк – 67%  (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=4). А у пациентов с диагнозом: «Серозный менингит»  нарушение слуха не было  выявлено. Таким образом, становится очевидным, что дети с БМ  подвергаются высокому риску развития нарушений слуха.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Выноска со стрелкой вниз 31"/>
          <p:cNvSpPr/>
          <p:nvPr/>
        </p:nvSpPr>
        <p:spPr>
          <a:xfrm>
            <a:off x="428596" y="16348"/>
            <a:ext cx="4016488" cy="1040331"/>
          </a:xfrm>
          <a:prstGeom prst="downArrowCallou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Выводы </a:t>
            </a:r>
            <a:endParaRPr lang="ru-RU" sz="25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520" y="3645023"/>
            <a:ext cx="5328592" cy="2689101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2-Необходимо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акцентировать внимание на риск развития нарушение слуха у детей с Бактериальным менингитом  уже на уровне стационара и начинать профилактику. То есть всем пациентам,  перенесшим Бактериальный Менингит, необходимо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рекомендовать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осмотр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невролога в течение первого года 1 раз в 3 мес., далее 1 раз в 6 месяцев;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осмотр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Лор врача или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сурдолога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с обязательным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аудиологическим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обследованием в течение первого года жизни 1, 2, 3, 6 и 12 месяцев (но не менее 1 раза после первой оценки слуха).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569948" y="6339296"/>
            <a:ext cx="7472391" cy="457200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800" dirty="0" smtClean="0"/>
          </a:p>
          <a:p>
            <a:endParaRPr lang="en-US" sz="800" dirty="0"/>
          </a:p>
          <a:p>
            <a:r>
              <a:rPr lang="en-US" sz="800" i="1" dirty="0" smtClean="0"/>
              <a:t>**</a:t>
            </a:r>
            <a:r>
              <a:rPr lang="en-US" sz="800" i="1" dirty="0"/>
              <a:t>Van de </a:t>
            </a:r>
            <a:r>
              <a:rPr lang="en-US" sz="800" i="1" dirty="0" err="1"/>
              <a:t>Beek</a:t>
            </a:r>
            <a:r>
              <a:rPr lang="en-US" sz="800" i="1" dirty="0"/>
              <a:t> D., </a:t>
            </a:r>
            <a:r>
              <a:rPr lang="en-US" sz="800" i="1" dirty="0" err="1"/>
              <a:t>Cabellos</a:t>
            </a:r>
            <a:r>
              <a:rPr lang="en-US" sz="800" i="1" dirty="0"/>
              <a:t> C., </a:t>
            </a:r>
            <a:r>
              <a:rPr lang="en-US" sz="800" i="1" dirty="0" err="1"/>
              <a:t>Dzupova</a:t>
            </a:r>
            <a:r>
              <a:rPr lang="en-US" sz="800" i="1" dirty="0"/>
              <a:t> O. ESCMID guideline: diagnosis and treatment of acute bacterial meningitis // </a:t>
            </a:r>
            <a:r>
              <a:rPr lang="en-US" sz="800" i="1" dirty="0" err="1"/>
              <a:t>Clin</a:t>
            </a:r>
            <a:r>
              <a:rPr lang="en-US" sz="800" i="1" dirty="0"/>
              <a:t> </a:t>
            </a:r>
            <a:r>
              <a:rPr lang="en-US" sz="800" i="1" dirty="0" err="1"/>
              <a:t>Microbiol</a:t>
            </a:r>
            <a:r>
              <a:rPr lang="en-US" sz="800" i="1" dirty="0"/>
              <a:t> Infect. – 2016. –                 Vol. 22. – P. 37-62.</a:t>
            </a:r>
            <a:endParaRPr lang="ru-RU" sz="800" i="1" dirty="0"/>
          </a:p>
          <a:p>
            <a:r>
              <a:rPr lang="en-US" sz="800" i="1" dirty="0"/>
              <a:t>[</a:t>
            </a:r>
            <a:r>
              <a:rPr lang="en-US" sz="800" i="1" dirty="0" err="1"/>
              <a:t>Heckenberg</a:t>
            </a:r>
            <a:r>
              <a:rPr lang="en-US" sz="800" i="1" dirty="0"/>
              <a:t> SG, </a:t>
            </a:r>
            <a:r>
              <a:rPr lang="en-US" sz="800" i="1" dirty="0" err="1"/>
              <a:t>Brouwer</a:t>
            </a:r>
            <a:r>
              <a:rPr lang="en-US" sz="800" i="1" dirty="0"/>
              <a:t> MC, van der </a:t>
            </a:r>
            <a:r>
              <a:rPr lang="en-US" sz="800" i="1" dirty="0" err="1"/>
              <a:t>Ende</a:t>
            </a:r>
            <a:r>
              <a:rPr lang="en-US" sz="800" i="1" dirty="0"/>
              <a:t> A, van de </a:t>
            </a:r>
            <a:r>
              <a:rPr lang="en-US" sz="800" i="1" dirty="0" err="1"/>
              <a:t>Beek</a:t>
            </a:r>
            <a:r>
              <a:rPr lang="en-US" sz="800" i="1" dirty="0"/>
              <a:t> </a:t>
            </a:r>
            <a:r>
              <a:rPr lang="en-US" sz="800" i="1" dirty="0" err="1"/>
              <a:t>D.Adjunctive</a:t>
            </a:r>
            <a:r>
              <a:rPr lang="en-US" sz="800" i="1" dirty="0"/>
              <a:t> dexamethasone in adults with meningococcal meningitis. </a:t>
            </a:r>
            <a:r>
              <a:rPr lang="ru-RU" sz="800" i="1" dirty="0" err="1"/>
              <a:t>Neurology</a:t>
            </a:r>
            <a:r>
              <a:rPr lang="ru-RU" sz="800" i="1" dirty="0"/>
              <a:t> 2012;79:1563–9]. </a:t>
            </a:r>
          </a:p>
          <a:p>
            <a:r>
              <a:rPr lang="ru-RU" sz="800" b="1" i="1" dirty="0"/>
              <a:t> </a:t>
            </a:r>
            <a:endParaRPr lang="ru-RU" sz="800" i="1" dirty="0"/>
          </a:p>
          <a:p>
            <a:endParaRPr lang="ru-RU" sz="800" dirty="0"/>
          </a:p>
        </p:txBody>
      </p:sp>
      <p:pic>
        <p:nvPicPr>
          <p:cNvPr id="9218" name="Picture 2" descr="C:\Users\Lenovo\Downloads\WhatsApp Image 2023-01-25 at 11.24.43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6348"/>
            <a:ext cx="3462227" cy="2476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Lenovo\Downloads\WhatsApp Image 2023-01-25 at 11.25.07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446" y="4629187"/>
            <a:ext cx="3415502" cy="1704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Lenovo\Downloads\WhatsApp Image 2023-01-25 at 11.25.23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7009" y="2579201"/>
            <a:ext cx="3435330" cy="1920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5724128" y="1988840"/>
            <a:ext cx="100811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6645296" y="3499120"/>
            <a:ext cx="223074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5682324" y="5857782"/>
            <a:ext cx="299413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5862181" y="6021288"/>
            <a:ext cx="223074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364473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6-Диссертационная работа1\АКТ внедрени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80783" y="-1049866"/>
            <a:ext cx="6451976" cy="8784976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21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Заголовок 2"/>
          <p:cNvSpPr txBox="1">
            <a:spLocks/>
          </p:cNvSpPr>
          <p:nvPr/>
        </p:nvSpPr>
        <p:spPr>
          <a:xfrm>
            <a:off x="214283" y="116632"/>
            <a:ext cx="6157916" cy="936103"/>
          </a:xfrm>
          <a:prstGeom prst="rect">
            <a:avLst/>
          </a:prstGeom>
          <a:ln w="15875" cap="flat" cmpd="sng" algn="ctr">
            <a:solidFill>
              <a:schemeClr val="bg2">
                <a:lumMod val="50000"/>
              </a:schemeClr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solidFill>
                  <a:schemeClr val="dk1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Georgia" pitchFamily="18" charset="0"/>
              <a:buNone/>
            </a:pPr>
            <a:r>
              <a:rPr lang="ru-RU" sz="2000" dirty="0" smtClean="0">
                <a:solidFill>
                  <a:srgbClr val="FF0000"/>
                </a:solidFill>
                <a:effectLst/>
                <a:latin typeface="Calibri" pitchFamily="34" charset="0"/>
              </a:rPr>
              <a:t>Алгоритм ранней диагностики и профилактики снижения слуха у детей после перенесенного бактериального менингита.</a:t>
            </a:r>
            <a:endParaRPr lang="ru-RU" sz="2000" dirty="0">
              <a:solidFill>
                <a:srgbClr val="FF0000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00884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78846" y="1916833"/>
            <a:ext cx="76095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4800" b="1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</a:rPr>
              <a:t>Благодарю за внимание!</a:t>
            </a:r>
            <a:endParaRPr lang="ru-RU" sz="4800" dirty="0">
              <a:solidFill>
                <a:schemeClr val="bg2">
                  <a:lumMod val="50000"/>
                </a:schemeClr>
              </a:solidFill>
              <a:latin typeface="Calibri" pitchFamily="34" charset="0"/>
            </a:endParaRPr>
          </a:p>
        </p:txBody>
      </p:sp>
      <p:pic>
        <p:nvPicPr>
          <p:cNvPr id="1026" name="Picture 2" descr="ÐÐ°ÑÑÐ¸Ð½ÐºÐ¸ Ð¿Ð¾ Ð·Ð°Ð¿ÑÐ¾ÑÑ Ð¼Ð°Ð»ÑÑÐ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199" y="3277244"/>
            <a:ext cx="4056166" cy="2689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ÐÐ°ÑÑÐ¸Ð½ÐºÐ¸ Ð¿Ð¾ Ð·Ð°Ð¿ÑÐ¾ÑÑ Ð¼Ð°Ð»ÑÑÐ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6" descr="ÐÐ°ÑÑÐ¸Ð½ÐºÐ¸ Ð¿Ð¾ Ð·Ð°Ð¿ÑÐ¾ÑÑ Ð¼Ð°Ð»ÑÑÐ¸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ÐÐ°ÑÑÐ¸Ð½ÐºÐ¸ Ð¿Ð¾ Ð·Ð°Ð¿ÑÐ¾ÑÑ Ð¼Ð°Ð»ÑÑÐ¸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0" descr="ÐÐ°ÑÑÐ¸Ð½ÐºÐ¸ Ð¿Ð¾ Ð·Ð°Ð¿ÑÐ¾ÑÑ Ð¼Ð°Ð»ÑÑÐ¸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247668"/>
            <a:ext cx="4083160" cy="27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936309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ÐÐ°ÑÑÐ¸Ð½ÐºÐ¸ Ð¿Ð¾ Ð·Ð°Ð¿ÑÐ¾ÑÑ Ð¾ÑÑÐ¸ÑÐ¸ÐºÐ°ÑÐ¸Ñ ÑÐ»Ð¸ÑÐºÐ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16831"/>
            <a:ext cx="3785004" cy="2752519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ÐÐ°ÑÑÐ¸Ð½ÐºÐ¸ Ð¿Ð¾ Ð·Ð°Ð¿ÑÐ¾ÑÑ Ð¾ÑÑÐ¸ÑÐ¸ÐºÐ°ÑÐ¸Ñ ÑÐ»Ð¸ÑÐºÐ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3855" y="1916832"/>
            <a:ext cx="4006056" cy="2785507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Выноска со стрелкой вниз 3"/>
          <p:cNvSpPr/>
          <p:nvPr/>
        </p:nvSpPr>
        <p:spPr>
          <a:xfrm>
            <a:off x="323529" y="214291"/>
            <a:ext cx="8352926" cy="910453"/>
          </a:xfrm>
          <a:prstGeom prst="downArrowCallout">
            <a:avLst>
              <a:gd name="adj1" fmla="val 29324"/>
              <a:gd name="adj2" fmla="val 25000"/>
              <a:gd name="adj3" fmla="val 25000"/>
              <a:gd name="adj4" fmla="val 64977"/>
            </a:avLst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Развитие </a:t>
            </a:r>
            <a:r>
              <a:rPr lang="ru-RU" sz="3200" b="1" dirty="0" err="1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оссификации</a:t>
            </a:r>
            <a:r>
              <a:rPr lang="ru-RU" sz="3200" b="1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 улитки</a:t>
            </a:r>
            <a:endParaRPr lang="ru-RU" b="1" dirty="0">
              <a:solidFill>
                <a:srgbClr val="FF0000"/>
              </a:solidFill>
              <a:latin typeface="Calibri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315200" y="6492875"/>
            <a:ext cx="1828800" cy="365125"/>
          </a:xfrm>
        </p:spPr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3</a:t>
            </a:fld>
            <a:endParaRPr lang="ru-RU" dirty="0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0424" y="4797152"/>
            <a:ext cx="8846072" cy="1569660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</a:rPr>
              <a:t>	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Оссификация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улитки является патологическим формированием «новой кости» в просвете капсулы лабиринта,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приводящ</a:t>
            </a:r>
            <a:r>
              <a:rPr lang="kk-KZ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ей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 стойкой потери слуха. На стадии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оссификации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формируется костная ткань, которая в первую очередь обнаруживается в базальном завитке, начиная со второго месяца после развития лабиринтита. 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Поэтому до формирования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оссификации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улитки при БМ необходимо в наиболее ранние сроки выявить НСТ, чтобы рекомендовать пациентам КИ</a:t>
            </a: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1232" y="971686"/>
            <a:ext cx="8486031" cy="830997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Воздействи</a:t>
            </a:r>
            <a:r>
              <a:rPr lang="kk-KZ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эндотоксина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S.pneumоniae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N.meningitidis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H.influenzae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распространени</a:t>
            </a:r>
            <a:r>
              <a:rPr lang="kk-KZ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инфекции во внутреннее ухо через внутренний слуховой проход приводит к тяжелой степени потери слуха (глухоте) на ранней стадии менингита [США, Англия,2016].</a:t>
            </a:r>
            <a:endParaRPr 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131841" y="6381328"/>
            <a:ext cx="5775422" cy="4766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i="1" dirty="0">
                <a:solidFill>
                  <a:schemeClr val="tx1"/>
                </a:solidFill>
                <a:latin typeface="Times New Roman"/>
                <a:ea typeface="Times New Roman"/>
              </a:rPr>
              <a:t>Audiology Clinical Practice Guideline Meningitis // http://www.bcchildrens.ca/Audiology-Site/ Documents/ BCCH _Clinical_Practice_Guideline_for_Audiologists_.pdf. 10.01.2017.</a:t>
            </a:r>
            <a:endParaRPr lang="ru-RU" sz="800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061147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315200" y="6492875"/>
            <a:ext cx="1828800" cy="365125"/>
          </a:xfrm>
        </p:spPr>
        <p:txBody>
          <a:bodyPr/>
          <a:lstStyle/>
          <a:p>
            <a:pPr>
              <a:defRPr/>
            </a:pPr>
            <a:fld id="{8450AB72-27AC-40D7-8965-CF17DBF46068}" type="slidenum">
              <a:rPr lang="en-US">
                <a:solidFill>
                  <a:srgbClr val="002060">
                    <a:alpha val="6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4</a:t>
            </a:fld>
            <a:endParaRPr lang="en-US" dirty="0">
              <a:solidFill>
                <a:srgbClr val="002060">
                  <a:alpha val="6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50" y="5876925"/>
            <a:ext cx="89789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9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Лента лицом вниз 9"/>
          <p:cNvSpPr/>
          <p:nvPr/>
        </p:nvSpPr>
        <p:spPr>
          <a:xfrm>
            <a:off x="683568" y="260648"/>
            <a:ext cx="7488832" cy="936104"/>
          </a:xfrm>
          <a:prstGeom prst="ribbon">
            <a:avLst/>
          </a:prstGeom>
          <a:noFill/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Цель исследования</a:t>
            </a:r>
            <a:endParaRPr lang="ru-RU" sz="2400" b="1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55576" y="1484784"/>
            <a:ext cx="7809606" cy="193899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выявить нарушения слуха после перенесенного </a:t>
            </a:r>
            <a:r>
              <a:rPr lang="ru-RU" sz="2400" b="1" dirty="0" smtClean="0"/>
              <a:t>бактериального </a:t>
            </a:r>
            <a:r>
              <a:rPr lang="ru-RU" sz="2400" b="1" dirty="0" smtClean="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менингита </a:t>
            </a:r>
            <a:r>
              <a:rPr lang="ru-RU" sz="2400" b="1" dirty="0" smtClean="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у детей в зависимости от этиологического агента для  совершенствования ранней диагностики и профилактики </a:t>
            </a:r>
            <a:r>
              <a:rPr lang="ru-RU" sz="2400" b="1" dirty="0" err="1" smtClean="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нейросенсорной</a:t>
            </a:r>
            <a:r>
              <a:rPr lang="ru-RU" sz="2400" b="1" dirty="0" smtClean="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 тугоухости.</a:t>
            </a:r>
            <a:endParaRPr lang="ru-RU" sz="2400" b="1" dirty="0">
              <a:solidFill>
                <a:schemeClr val="tx1"/>
              </a:solidFill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11" name="Picture 6" descr="http://kk.convdocs.org/pars_docs/refs/166/165741/165741_html_3e19e4e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755576" cy="7555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Выноска со стрелкой вниз 1"/>
          <p:cNvSpPr/>
          <p:nvPr/>
        </p:nvSpPr>
        <p:spPr>
          <a:xfrm>
            <a:off x="1552192" y="3308632"/>
            <a:ext cx="5400600" cy="720080"/>
          </a:xfrm>
          <a:prstGeom prst="downArrow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исследования:</a:t>
            </a:r>
            <a:endParaRPr lang="ru-RU" dirty="0"/>
          </a:p>
        </p:txBody>
      </p:sp>
      <p:sp>
        <p:nvSpPr>
          <p:cNvPr id="8" name="Объект 2">
            <a:extLst>
              <a:ext uri="{FF2B5EF4-FFF2-40B4-BE49-F238E27FC236}">
                <a16:creationId xmlns="" xmlns:a16="http://schemas.microsoft.com/office/drawing/2014/main" id="{9E899C48-6BC6-4C64-920E-299954D03215}"/>
              </a:ext>
            </a:extLst>
          </p:cNvPr>
          <p:cNvSpPr txBox="1">
            <a:spLocks/>
          </p:cNvSpPr>
          <p:nvPr/>
        </p:nvSpPr>
        <p:spPr>
          <a:xfrm>
            <a:off x="887748" y="4028713"/>
            <a:ext cx="7788707" cy="242462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1200" dirty="0" smtClean="0"/>
              <a:t> </a:t>
            </a:r>
          </a:p>
          <a:p>
            <a:pPr marL="457200" indent="-457200" algn="just">
              <a:buClr>
                <a:schemeClr val="tx1"/>
              </a:buClr>
              <a:buFont typeface="+mj-lt"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этиологическую структуру БМ у детей в возрасте от 1 мес. до 15 лет </a:t>
            </a:r>
            <a:b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 за 2010-2018 гг.</a:t>
            </a:r>
          </a:p>
          <a:p>
            <a:pPr marL="457200" indent="-457200" algn="just">
              <a:buClr>
                <a:schemeClr val="tx1"/>
              </a:buClr>
              <a:buFont typeface="+mj-lt"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серотипы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N.meningitidis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методом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полногеномного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анализа и выявить  чувствительность к антибиотикам N.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meningitidis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S.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рneumоniae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 algn="just">
              <a:buClr>
                <a:schemeClr val="tx1"/>
              </a:buClr>
              <a:buFont typeface="+mj-lt"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Исследовать вакцинальный статус ПКВ13 у детей с пневмококковым  менингитом и оценить клиническое течение менингитов в зависимости от вида возбудителя.</a:t>
            </a:r>
          </a:p>
          <a:p>
            <a:pPr marL="457200" indent="-457200" algn="just">
              <a:buClr>
                <a:schemeClr val="tx1"/>
              </a:buClr>
              <a:buFont typeface="+mj-lt"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Оценить лабораторные показатели системного воспалительного ответа при бактериальных и вирусных менингитах.</a:t>
            </a:r>
          </a:p>
          <a:p>
            <a:pPr marL="457200" indent="-457200" algn="just">
              <a:buClr>
                <a:schemeClr val="tx1"/>
              </a:buClr>
              <a:buFont typeface="+mj-lt"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и обосновать профилактические мероприятия по развитию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нейросенсорной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тугоухости у детей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после перенесенного БМ. </a:t>
            </a:r>
          </a:p>
          <a:p>
            <a:pPr marL="0" indent="0">
              <a:buFont typeface="Arial" pitchFamily="34" charset="0"/>
              <a:buNone/>
            </a:pP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itchFamily="34" charset="0"/>
              <a:buNone/>
            </a:pP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55575" y="5805263"/>
            <a:ext cx="8136905" cy="6480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045125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571868" y="2214554"/>
            <a:ext cx="2509859" cy="63838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МГДБ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2" name="Стрелка вниз 1"/>
          <p:cNvSpPr/>
          <p:nvPr/>
        </p:nvSpPr>
        <p:spPr>
          <a:xfrm>
            <a:off x="1571604" y="2500306"/>
            <a:ext cx="442308" cy="432049"/>
          </a:xfrm>
          <a:prstGeom prst="down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Блок-схема: типовой процесс 24"/>
          <p:cNvSpPr/>
          <p:nvPr/>
        </p:nvSpPr>
        <p:spPr>
          <a:xfrm>
            <a:off x="214282" y="1000108"/>
            <a:ext cx="3062144" cy="1500198"/>
          </a:xfrm>
          <a:prstGeom prst="flowChartPredefinedProcess">
            <a:avLst/>
          </a:prstGeom>
          <a:ln w="3175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fontAlgn="base">
              <a:spcBef>
                <a:spcPct val="0"/>
              </a:spcBef>
              <a:spcAft>
                <a:spcPts val="1000"/>
              </a:spcAft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Объект –дети </a:t>
            </a:r>
            <a:r>
              <a:rPr lang="kk-KZ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 1 мес до 14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лет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n-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96)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поступающие в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МГДБ №3 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диагнозом: </a:t>
            </a:r>
            <a:r>
              <a:rPr lang="kk-KZ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«Менингит»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Горизонтальный свиток 25"/>
          <p:cNvSpPr/>
          <p:nvPr/>
        </p:nvSpPr>
        <p:spPr>
          <a:xfrm>
            <a:off x="714348" y="0"/>
            <a:ext cx="7858180" cy="714356"/>
          </a:xfrm>
          <a:prstGeom prst="horizontalScroll">
            <a:avLst/>
          </a:prstGeom>
          <a:solidFill>
            <a:schemeClr val="bg1"/>
          </a:solidFill>
          <a:ln w="28575"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МАТЕРИАЛЫ И МЕТОДЫ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Выноска со стрелкой вниз 28"/>
          <p:cNvSpPr/>
          <p:nvPr/>
        </p:nvSpPr>
        <p:spPr>
          <a:xfrm>
            <a:off x="4200449" y="3088683"/>
            <a:ext cx="4714909" cy="918943"/>
          </a:xfrm>
          <a:prstGeom prst="downArrowCallou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Calibri" pitchFamily="34" charset="0"/>
              </a:rPr>
              <a:t>Методы исследования</a:t>
            </a:r>
            <a:endParaRPr lang="ru-RU" dirty="0">
              <a:solidFill>
                <a:srgbClr val="7030A0"/>
              </a:solidFill>
              <a:latin typeface="Calibri" pitchFamily="34" charset="0"/>
            </a:endParaRPr>
          </a:p>
        </p:txBody>
      </p:sp>
      <p:sp>
        <p:nvSpPr>
          <p:cNvPr id="34" name="Стрелка вниз 33"/>
          <p:cNvSpPr/>
          <p:nvPr/>
        </p:nvSpPr>
        <p:spPr>
          <a:xfrm>
            <a:off x="7429520" y="0"/>
            <a:ext cx="442308" cy="428628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4286247" y="3981333"/>
            <a:ext cx="3238081" cy="2511223"/>
          </a:xfrm>
          <a:prstGeom prst="rect">
            <a:avLst/>
          </a:prstGeom>
          <a:solidFill>
            <a:schemeClr val="bg1"/>
          </a:solidFill>
          <a:ln w="9525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kk-KZ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Общий анализ крови, </a:t>
            </a:r>
          </a:p>
          <a:p>
            <a:r>
              <a:rPr lang="kk-KZ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Биохимический анализ крови: СРБ;</a:t>
            </a:r>
          </a:p>
          <a:p>
            <a:r>
              <a:rPr lang="kk-KZ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Цереброспинальная жидкость</a:t>
            </a:r>
          </a:p>
          <a:p>
            <a:r>
              <a:rPr lang="kk-KZ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Бак. посев ликвора и крови </a:t>
            </a:r>
          </a:p>
          <a:p>
            <a:r>
              <a:rPr lang="kk-KZ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Нейросонография </a:t>
            </a:r>
          </a:p>
          <a:p>
            <a:r>
              <a:rPr lang="kk-KZ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КТ головного мозга, аудиологическое обследование (ОАЭ, КСВП, аудиометрия)</a:t>
            </a:r>
          </a:p>
        </p:txBody>
      </p:sp>
      <p:sp>
        <p:nvSpPr>
          <p:cNvPr id="38" name="Левая фигурная скобка 37"/>
          <p:cNvSpPr/>
          <p:nvPr/>
        </p:nvSpPr>
        <p:spPr>
          <a:xfrm>
            <a:off x="3831881" y="3746328"/>
            <a:ext cx="357158" cy="2071702"/>
          </a:xfrm>
          <a:prstGeom prst="leftBrace">
            <a:avLst/>
          </a:prstGeom>
          <a:ln w="5715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Выгнутая вправо стрелка 38"/>
          <p:cNvSpPr/>
          <p:nvPr/>
        </p:nvSpPr>
        <p:spPr>
          <a:xfrm>
            <a:off x="8595550" y="216313"/>
            <a:ext cx="571472" cy="714380"/>
          </a:xfrm>
          <a:prstGeom prst="curvedLef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0" name="Выгнутая влево стрелка 39"/>
          <p:cNvSpPr/>
          <p:nvPr/>
        </p:nvSpPr>
        <p:spPr>
          <a:xfrm>
            <a:off x="214282" y="285728"/>
            <a:ext cx="500066" cy="571504"/>
          </a:xfrm>
          <a:prstGeom prst="curved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1" name="Стрелка вниз 40"/>
          <p:cNvSpPr/>
          <p:nvPr/>
        </p:nvSpPr>
        <p:spPr>
          <a:xfrm rot="16200000">
            <a:off x="3199550" y="1536592"/>
            <a:ext cx="428628" cy="355792"/>
          </a:xfrm>
          <a:prstGeom prst="down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Блок-схема: процесс 36"/>
          <p:cNvSpPr/>
          <p:nvPr/>
        </p:nvSpPr>
        <p:spPr>
          <a:xfrm>
            <a:off x="214281" y="2928933"/>
            <a:ext cx="3277731" cy="2214579"/>
          </a:xfrm>
          <a:prstGeom prst="flowChartProcess">
            <a:avLst/>
          </a:prstGeom>
          <a:ln w="635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 algn="ctr">
              <a:buAutoNum type="arabicParenR"/>
            </a:pPr>
            <a:r>
              <a:rPr lang="kk-KZ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Основная группа -</a:t>
            </a:r>
            <a:r>
              <a:rPr lang="kk-KZ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Бактериальный менингит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n=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96)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Пневмококковый менингит (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n=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23)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Менингококковый менингит (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n=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73)</a:t>
            </a:r>
          </a:p>
          <a:p>
            <a:pPr marL="342900" indent="-342900" algn="ctr">
              <a:buAutoNum type="arabicParenR"/>
            </a:pPr>
            <a:endParaRPr lang="ru-RU" b="1" dirty="0">
              <a:solidFill>
                <a:schemeClr val="bg2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43" name="Блок-схема: процесс 42"/>
          <p:cNvSpPr/>
          <p:nvPr/>
        </p:nvSpPr>
        <p:spPr>
          <a:xfrm>
            <a:off x="214282" y="5420986"/>
            <a:ext cx="3277731" cy="1071570"/>
          </a:xfrm>
          <a:prstGeom prst="flowChartProcess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2) Контрольная группа-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Вирусный</a:t>
            </a:r>
            <a:r>
              <a:rPr lang="kk-KZ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менингит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n=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71)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5" name="Picture 2" descr="Image result for городская детская инфекционная больница аста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928670"/>
            <a:ext cx="2513676" cy="1208675"/>
          </a:xfrm>
          <a:prstGeom prst="rect">
            <a:avLst/>
          </a:prstGeom>
          <a:noFill/>
        </p:spPr>
      </p:pic>
      <p:pic>
        <p:nvPicPr>
          <p:cNvPr id="46" name="Picture 2" descr="http://www.newskaz.ru/images/153/75/153754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9454" y="928670"/>
            <a:ext cx="2914546" cy="1220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Прямоугольник 46"/>
          <p:cNvSpPr/>
          <p:nvPr/>
        </p:nvSpPr>
        <p:spPr>
          <a:xfrm>
            <a:off x="6172554" y="2214554"/>
            <a:ext cx="2971446" cy="63838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Назарбаев университет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>
          <a:xfrm>
            <a:off x="7315200" y="6492875"/>
            <a:ext cx="1828800" cy="365125"/>
          </a:xfrm>
        </p:spPr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5</a:t>
            </a:fld>
            <a:endParaRPr lang="ru-RU" dirty="0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19" name="Picture 6" descr="http://kk.convdocs.org/pars_docs/refs/166/165741/165741_html_3e19e4ef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539552" cy="5395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6149" y="4227284"/>
            <a:ext cx="1509209" cy="18660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5736096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82913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532467" y="225779"/>
            <a:ext cx="7044266" cy="6999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k-KZ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Дизайн исследования</a:t>
            </a:r>
          </a:p>
          <a:p>
            <a:pPr algn="ctr"/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37733" y="883066"/>
            <a:ext cx="7349068" cy="568897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0"/>
              </a:spcAft>
              <a:tabLst>
                <a:tab pos="712788" algn="l"/>
              </a:tabLst>
            </a:pPr>
            <a:endParaRPr lang="kk-KZ" sz="2400" dirty="0" smtClean="0">
              <a:solidFill>
                <a:schemeClr val="tx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spcAft>
                <a:spcPts val="0"/>
              </a:spcAft>
              <a:tabLst>
                <a:tab pos="712788" algn="l"/>
              </a:tabLst>
            </a:pPr>
            <a:endParaRPr lang="kk-KZ" sz="2400" dirty="0" smtClean="0">
              <a:solidFill>
                <a:schemeClr val="tx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spcAft>
                <a:spcPts val="0"/>
              </a:spcAft>
              <a:tabLst>
                <a:tab pos="712788" algn="l"/>
              </a:tabLst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Ретроспективное-одномоментное, поперечное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исследование  анализ 623 историй болезни за 2010-2014 годы</a:t>
            </a: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37732" y="1840566"/>
            <a:ext cx="7349069" cy="69163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Проводилось -обсервационное, аналитическое, 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когортное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исследование. 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Скрининг и 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рекрутинг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пациентов 2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Полногеномный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 </a:t>
            </a:r>
            <a:r>
              <a:rPr lang="en-US" sz="20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N.meningitidis</a:t>
            </a:r>
            <a:endParaRPr lang="ru-RU" sz="20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3708" y="758739"/>
            <a:ext cx="984758" cy="5665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 этап 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58529" y="2820103"/>
            <a:ext cx="984758" cy="5665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 этап 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93708" y="5250177"/>
            <a:ext cx="984758" cy="5665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 этап 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361918" y="5026928"/>
            <a:ext cx="7509440" cy="920867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Катамнестическое наблюдение пациентов. 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 заключался в выявлении осложнений в виде НСТ у детей, перенесших менингит после выписки из стационара в течение 1 года  (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=103) . </a:t>
            </a:r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98770" y="3002835"/>
            <a:ext cx="2974545" cy="7404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</a:t>
            </a:r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группа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Бактериальный менингит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(n=96)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307667" y="3007268"/>
            <a:ext cx="2379134" cy="66038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Контрольная группа </a:t>
            </a:r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Вирусный менингит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361917" y="4105039"/>
            <a:ext cx="1898966" cy="460944"/>
          </a:xfrm>
          <a:prstGeom prst="rect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ПМ (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23) </a:t>
            </a:r>
          </a:p>
        </p:txBody>
      </p:sp>
      <p:sp>
        <p:nvSpPr>
          <p:cNvPr id="9" name="Стрелка вниз 8"/>
          <p:cNvSpPr/>
          <p:nvPr/>
        </p:nvSpPr>
        <p:spPr>
          <a:xfrm>
            <a:off x="2845688" y="2531004"/>
            <a:ext cx="400051" cy="400435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4576573" y="1451551"/>
            <a:ext cx="540065" cy="363877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887015" y="4105039"/>
            <a:ext cx="1672168" cy="5149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ММ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73)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357408" y="4037944"/>
            <a:ext cx="2429935" cy="460944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71)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Стрелка вниз 24"/>
          <p:cNvSpPr/>
          <p:nvPr/>
        </p:nvSpPr>
        <p:spPr>
          <a:xfrm>
            <a:off x="2041524" y="3743334"/>
            <a:ext cx="269876" cy="294611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низ 25"/>
          <p:cNvSpPr/>
          <p:nvPr/>
        </p:nvSpPr>
        <p:spPr>
          <a:xfrm>
            <a:off x="4303927" y="3743333"/>
            <a:ext cx="269876" cy="318965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4403440" y="5947795"/>
            <a:ext cx="269876" cy="258935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361918" y="6206729"/>
            <a:ext cx="7560762" cy="395680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Аудиологическое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обследование: ОАЭ, КСВП и тональная аудиометрия.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Стрелка вниз 21"/>
          <p:cNvSpPr/>
          <p:nvPr/>
        </p:nvSpPr>
        <p:spPr>
          <a:xfrm>
            <a:off x="7468657" y="3667650"/>
            <a:ext cx="269876" cy="301128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>
            <a:off x="6797952" y="2531003"/>
            <a:ext cx="400051" cy="400435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7676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315200" y="6492875"/>
            <a:ext cx="1828800" cy="365125"/>
          </a:xfrm>
        </p:spPr>
        <p:txBody>
          <a:bodyPr/>
          <a:lstStyle/>
          <a:p>
            <a:fld id="{9F8CD545-E7C4-4F7F-AB75-728DAD70A2D5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68052" y="1700808"/>
            <a:ext cx="7820372" cy="4120416"/>
          </a:xfrm>
          <a:prstGeom prst="rect">
            <a:avLst/>
          </a:prstGeom>
          <a:solidFill>
            <a:schemeClr val="bg1"/>
          </a:solidFill>
          <a:ln w="9525">
            <a:solidFill>
              <a:srgbClr val="00B0F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Впервые в Казахстане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методом </a:t>
            </a:r>
            <a:r>
              <a:rPr lang="ru-RU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аудиологических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исследований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проспективным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путем выявлено 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снижение слуха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11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n=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7) 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детей, 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перенесших бактериальный менингит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период с 2015 по 2018 годы. </a:t>
            </a:r>
            <a:r>
              <a:rPr lang="ru-RU" sz="2800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sz="2800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</a:br>
            <a:endParaRPr lang="ru-RU" sz="2500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Выноска со стрелкой вниз 5"/>
          <p:cNvSpPr/>
          <p:nvPr/>
        </p:nvSpPr>
        <p:spPr>
          <a:xfrm>
            <a:off x="472708" y="214289"/>
            <a:ext cx="8032976" cy="1233857"/>
          </a:xfrm>
          <a:prstGeom prst="downArrowCallout">
            <a:avLst/>
          </a:prstGeom>
          <a:ln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Результаты исследования</a:t>
            </a:r>
            <a:endParaRPr lang="ru-RU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6" descr="http://kk.convdocs.org/pars_docs/refs/166/165741/165741_html_3e19e4e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20688" cy="620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8200131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40960" cy="792088"/>
          </a:xfrm>
          <a:ln>
            <a:solidFill>
              <a:srgbClr val="002060"/>
            </a:solidFill>
          </a:ln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Constantia" pitchFamily="18" charset="0"/>
              </a:rPr>
              <a:t/>
            </a:r>
            <a:br>
              <a:rPr lang="ru-RU" sz="2800" dirty="0" smtClean="0">
                <a:latin typeface="Constantia" pitchFamily="18" charset="0"/>
              </a:rPr>
            </a:br>
            <a:r>
              <a:rPr lang="ru-RU" sz="2800" dirty="0">
                <a:latin typeface="Constantia" pitchFamily="18" charset="0"/>
              </a:rPr>
              <a:t/>
            </a:r>
            <a:br>
              <a:rPr lang="ru-RU" sz="2800" dirty="0">
                <a:latin typeface="Constantia" pitchFamily="18" charset="0"/>
              </a:rPr>
            </a:br>
            <a:r>
              <a:rPr lang="ru-RU" sz="2800" dirty="0" smtClean="0">
                <a:latin typeface="Constantia" pitchFamily="18" charset="0"/>
              </a:rPr>
              <a:t/>
            </a:r>
            <a:br>
              <a:rPr lang="ru-RU" sz="2800" dirty="0" smtClean="0">
                <a:latin typeface="Constantia" pitchFamily="18" charset="0"/>
              </a:rPr>
            </a:br>
            <a:r>
              <a:rPr lang="ru-RU" sz="2800" dirty="0" smtClean="0">
                <a:latin typeface="Constantia" pitchFamily="18" charset="0"/>
              </a:rPr>
              <a:t/>
            </a:r>
            <a:br>
              <a:rPr lang="ru-RU" sz="2800" dirty="0" smtClean="0">
                <a:latin typeface="Constantia" pitchFamily="18" charset="0"/>
              </a:rPr>
            </a:br>
            <a:r>
              <a:rPr lang="ru-RU" sz="2800" dirty="0">
                <a:latin typeface="Constantia" pitchFamily="18" charset="0"/>
              </a:rPr>
              <a:t/>
            </a:r>
            <a:br>
              <a:rPr lang="ru-RU" sz="2800" dirty="0">
                <a:latin typeface="Constantia" pitchFamily="18" charset="0"/>
              </a:rPr>
            </a:br>
            <a:r>
              <a:rPr lang="ru-RU" sz="2800" dirty="0" smtClean="0">
                <a:latin typeface="Constantia" pitchFamily="18" charset="0"/>
              </a:rPr>
              <a:t>Показатели </a:t>
            </a:r>
            <a:r>
              <a:rPr lang="ru-RU" sz="2800" dirty="0">
                <a:latin typeface="Constantia" pitchFamily="18" charset="0"/>
              </a:rPr>
              <a:t>детей с нарушением слуха после </a:t>
            </a:r>
            <a:r>
              <a:rPr lang="ru-RU" sz="2800" dirty="0" err="1">
                <a:latin typeface="Constantia" pitchFamily="18" charset="0"/>
              </a:rPr>
              <a:t>перенесенного</a:t>
            </a:r>
            <a:r>
              <a:rPr lang="ru-RU" sz="2800" dirty="0">
                <a:latin typeface="Constantia" pitchFamily="18" charset="0"/>
              </a:rPr>
              <a:t> </a:t>
            </a:r>
            <a:r>
              <a:rPr lang="ru-RU" sz="2800" dirty="0" smtClean="0">
                <a:latin typeface="Constantia" pitchFamily="18" charset="0"/>
              </a:rPr>
              <a:t>БМ</a:t>
            </a:r>
            <a:br>
              <a:rPr lang="ru-RU" sz="2800" dirty="0" smtClean="0">
                <a:latin typeface="Constantia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E233F-0E47-46AB-951B-4C116E094997}" type="slidenum">
              <a:rPr lang="ru-RU" smtClean="0">
                <a:solidFill>
                  <a:srgbClr val="F4E7ED">
                    <a:shade val="50000"/>
                    <a:satMod val="200000"/>
                  </a:srgbClr>
                </a:solidFill>
              </a:rPr>
              <a:pPr/>
              <a:t>8</a:t>
            </a:fld>
            <a:endParaRPr lang="ru-RU">
              <a:solidFill>
                <a:srgbClr val="F4E7ED">
                  <a:shade val="50000"/>
                  <a:satMod val="200000"/>
                </a:srgbClr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5392424"/>
              </p:ext>
            </p:extLst>
          </p:nvPr>
        </p:nvGraphicFramePr>
        <p:xfrm>
          <a:off x="251520" y="1052734"/>
          <a:ext cx="8661827" cy="5622034"/>
        </p:xfrm>
        <a:graphic>
          <a:graphicData uri="http://schemas.openxmlformats.org/drawingml/2006/table">
            <a:tbl>
              <a:tblPr firstRow="1" firstCol="1" bandRow="1"/>
              <a:tblGrid>
                <a:gridCol w="3286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304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1515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715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0892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50937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01515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2016959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8995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Этиология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Возраст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Наличие жалоб на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снижение слуха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Сроки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выявления НСТ (в </a:t>
                      </a:r>
                      <a:r>
                        <a:rPr lang="ru-RU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мес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Степень НСТ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Наличие </a:t>
                      </a:r>
                      <a:r>
                        <a:rPr lang="ru-RU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оссификации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Заключение </a:t>
                      </a:r>
                      <a:r>
                        <a:rPr lang="ru-RU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сурдолога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(рекомендации)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497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ММ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 </a:t>
                      </a: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лет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 –16 </a:t>
                      </a: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дней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мес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1–2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«–»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наблюдение у сурдолога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497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ПМ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мес</a:t>
                      </a:r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 мес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1–2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«–»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наблюдение у сурдолога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97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r>
                        <a:rPr lang="ru-RU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 </a:t>
                      </a:r>
                      <a:r>
                        <a:rPr lang="en-US" sz="1400" kern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лет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37 </a:t>
                      </a:r>
                      <a:r>
                        <a:rPr lang="en-US" sz="1400" kern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дней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 </a:t>
                      </a:r>
                      <a:r>
                        <a:rPr lang="en-US" sz="1400" kern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мес</a:t>
                      </a:r>
                      <a:r>
                        <a:rPr lang="en-US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3–4 степени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«+»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наблюдение  у сурдолога</a:t>
                      </a:r>
                      <a:r>
                        <a:rPr lang="ru-RU" sz="1400" kern="1200" baseline="30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ru-RU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 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497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ПМ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 </a:t>
                      </a:r>
                      <a:r>
                        <a:rPr lang="en-US" sz="1400" kern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года</a:t>
                      </a:r>
                      <a:r>
                        <a:rPr lang="ru-RU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21 дней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24 </a:t>
                      </a:r>
                      <a:r>
                        <a:rPr lang="ru-RU" sz="1400" kern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мес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 –4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«+»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наблюдение  у сурдолога</a:t>
                      </a:r>
                      <a:r>
                        <a:rPr lang="ru-RU" sz="1400" kern="1200" baseline="30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ru-RU" sz="1400" kern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 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8995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ММ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1год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 мес.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 дней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3–4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«–»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наблюдение  у сурдолога</a:t>
                      </a:r>
                      <a:r>
                        <a:rPr lang="ru-RU" sz="1400" kern="1200" baseline="30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ru-RU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 Рекомендовано </a:t>
                      </a:r>
                      <a:r>
                        <a:rPr lang="ru-RU" sz="1400" kern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кохлеарная</a:t>
                      </a:r>
                      <a:r>
                        <a:rPr lang="ru-RU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имплантация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746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ПМ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 мес,</a:t>
                      </a:r>
                      <a:r>
                        <a:rPr lang="ru-RU" sz="14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60 дней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48310"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 мес.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 степени –2. через 2мес – НСТ 4–2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«–»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рекомендовано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слуховое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протезирование</a:t>
                      </a:r>
                      <a:r>
                        <a:rPr lang="ru-RU" sz="1400" kern="1200" baseline="30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497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ПМ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мес,</a:t>
                      </a:r>
                      <a:r>
                        <a:rPr lang="ru-RU" sz="14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32 дней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48310" algn="ctr"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 мес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2–1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«–»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рекомендовано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слуховое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протезирование</a:t>
                      </a:r>
                      <a:r>
                        <a:rPr lang="ru-RU" sz="1400" kern="1200" baseline="30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89952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kern="1200" baseline="30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1)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реагирует только на </a:t>
                      </a: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громко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обращенную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речь 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kern="1200" baseline="30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2)</a:t>
                      </a:r>
                      <a:r>
                        <a:rPr lang="ru-RU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родители заметили снижение слуха во время стационарного лечения 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kern="1200" baseline="30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3)</a:t>
                      </a:r>
                      <a:r>
                        <a:rPr lang="ru-RU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вообще не реагирует на звуки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«+» есть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«–» нет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200" baseline="30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4)</a:t>
                      </a:r>
                      <a:r>
                        <a:rPr lang="ru-RU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Инвалидность </a:t>
                      </a:r>
                      <a:r>
                        <a:rPr lang="en-US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III</a:t>
                      </a:r>
                      <a:r>
                        <a:rPr lang="ru-RU" sz="1400" kern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группы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200" baseline="30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5)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бинаурально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25" marR="58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07503" y="3789040"/>
            <a:ext cx="8856985" cy="7920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29655" y="2780928"/>
            <a:ext cx="8928992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469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315200" y="6492875"/>
            <a:ext cx="1828800" cy="365125"/>
          </a:xfrm>
        </p:spPr>
        <p:txBody>
          <a:bodyPr/>
          <a:lstStyle/>
          <a:p>
            <a:pPr>
              <a:defRPr/>
            </a:pPr>
            <a:fld id="{8450AB72-27AC-40D7-8965-CF17DBF46068}" type="slidenum">
              <a:rPr lang="en-US" sz="1500">
                <a:solidFill>
                  <a:srgbClr val="002060">
                    <a:alpha val="6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9</a:t>
            </a:fld>
            <a:endParaRPr lang="en-US" sz="1500" dirty="0">
              <a:solidFill>
                <a:srgbClr val="002060">
                  <a:alpha val="6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647990" y="152030"/>
            <a:ext cx="8389596" cy="651564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kk-KZ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Клинический пример №1</a:t>
            </a:r>
            <a:endParaRPr lang="ru-RU" sz="3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 rot="5400000">
            <a:off x="4213894" y="945676"/>
            <a:ext cx="285752" cy="1588"/>
          </a:xfrm>
          <a:prstGeom prst="straightConnector1">
            <a:avLst/>
          </a:prstGeom>
          <a:ln w="38100">
            <a:solidFill>
              <a:schemeClr val="bg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683568" y="1124743"/>
            <a:ext cx="7920880" cy="5368131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 algn="just"/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kk-KZ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наблюдали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девочку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возрасте 5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месяцев (2016г) с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высокой лихорадкой (до 39,8°С), рвотой, выраженным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выбуханием 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напряженной пульсацией большого родничка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положительными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менингеальными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симптомами.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больной также отмечалось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сильное беспокойство и отказ от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груди. При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поступлении 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стационар развился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судорожный синдром. </a:t>
            </a:r>
          </a:p>
          <a:p>
            <a:pPr algn="just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анамнеза, ребенок недоношенный, второй из двойни, первый ребенок из двойни здоров,  не вакцинирован.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Амбулаторно антибиотики не получал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	Наблюдается у невропатолога по поводу кисты головного мозга.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i="1" dirty="0" smtClean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    </a:t>
            </a:r>
            <a:r>
              <a:rPr lang="ru-RU" b="1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Жизненно важные </a:t>
            </a:r>
            <a:r>
              <a:rPr lang="ru-RU" b="1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показатели </a:t>
            </a:r>
            <a: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при поступлении: </a:t>
            </a:r>
            <a:r>
              <a:rPr lang="ru-RU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а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ртериальное давление 96/70мм.рт.ст., температура тела 39.8</a:t>
            </a:r>
            <a:r>
              <a:rPr lang="ru-RU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С,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ЧСС - 200уд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./мин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Уровень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сознания легкое оглушение (14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баллов по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шкале Глазго),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ребенок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вялый, сонливый, не реагирует на внешние раздражители.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Объективнно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показала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гиперемию ротоглотки, ригидность затылочных мышц,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положительный симптом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Брудзинского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Кернига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 также левосторонний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птоз.  </a:t>
            </a:r>
            <a:endParaRPr lang="ru-RU" dirty="0">
              <a:solidFill>
                <a:schemeClr val="tx1"/>
              </a:solidFill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По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остальным органам и системам без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особенностей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1789001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11089</TotalTime>
  <Words>2454</Words>
  <Application>Microsoft Office PowerPoint</Application>
  <PresentationFormat>Экран (4:3)</PresentationFormat>
  <Paragraphs>282</Paragraphs>
  <Slides>22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22</vt:i4>
      </vt:variant>
    </vt:vector>
  </HeadingPairs>
  <TitlesOfParts>
    <vt:vector size="24" baseType="lpstr">
      <vt:lpstr>Воздушный поток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Показатели детей с нарушением слуха после перенесенного БМ    </vt:lpstr>
      <vt:lpstr>Презентация PowerPoint</vt:lpstr>
      <vt:lpstr>Лабораторные данные  пациента</vt:lpstr>
      <vt:lpstr>Клинические данные пациента  (в стационаре)</vt:lpstr>
      <vt:lpstr>Нейросонография и КТ головного мозга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«Астана Медицина Университеті»АҚ</dc:title>
  <dc:creator>XxX</dc:creator>
  <cp:lastModifiedBy>Lenovo</cp:lastModifiedBy>
  <cp:revision>770</cp:revision>
  <cp:lastPrinted>2019-06-19T07:57:47Z</cp:lastPrinted>
  <dcterms:created xsi:type="dcterms:W3CDTF">2014-03-27T14:42:23Z</dcterms:created>
  <dcterms:modified xsi:type="dcterms:W3CDTF">2023-01-25T05:34:30Z</dcterms:modified>
</cp:coreProperties>
</file>