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60" r:id="rId4"/>
    <p:sldId id="262" r:id="rId5"/>
    <p:sldId id="263" r:id="rId6"/>
    <p:sldId id="266" r:id="rId7"/>
    <p:sldId id="264" r:id="rId8"/>
    <p:sldId id="265" r:id="rId9"/>
    <p:sldId id="267" r:id="rId10"/>
    <p:sldId id="270" r:id="rId11"/>
    <p:sldId id="269" r:id="rId12"/>
    <p:sldId id="272" r:id="rId1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62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3" Type="http://schemas.openxmlformats.org/officeDocument/2006/relationships/slide" Target="slides/slide2.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tableStyles" Target="tableStyles.xml" /><Relationship Id="rId2" Type="http://schemas.openxmlformats.org/officeDocument/2006/relationships/slide" Target="slides/slide1.xml" /><Relationship Id="rId16" Type="http://schemas.openxmlformats.org/officeDocument/2006/relationships/theme" Target="theme/theme1.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5" Type="http://schemas.openxmlformats.org/officeDocument/2006/relationships/slide" Target="slides/slide4.xml" /><Relationship Id="rId15" Type="http://schemas.openxmlformats.org/officeDocument/2006/relationships/viewProps" Target="viewProps.xml" /><Relationship Id="rId10" Type="http://schemas.openxmlformats.org/officeDocument/2006/relationships/slide" Target="slides/slide9.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presProps" Target="presProps.xml" /></Relationships>
</file>

<file path=ppt/charts/_rels/chart1.xml.rels><?xml version="1.0" encoding="UTF-8" standalone="yes"?>
<Relationships xmlns="http://schemas.openxmlformats.org/package/2006/relationships"><Relationship Id="rId3" Type="http://schemas.openxmlformats.org/officeDocument/2006/relationships/package" Target="../embeddings/_____Microsoft_Excel1.xlsx" /><Relationship Id="rId2" Type="http://schemas.microsoft.com/office/2011/relationships/chartColorStyle" Target="colors1.xml" /><Relationship Id="rId1" Type="http://schemas.microsoft.com/office/2011/relationships/chartStyle" Target="style1.xml" /></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rgbClr val="92D050"/>
            </a:solidFill>
          </c:spPr>
          <c:explosion val="10"/>
          <c:dPt>
            <c:idx val="0"/>
            <c:bubble3D val="0"/>
            <c:spPr>
              <a:solidFill>
                <a:srgbClr val="92D050"/>
              </a:solidFill>
              <a:ln w="19050">
                <a:solidFill>
                  <a:schemeClr val="lt1"/>
                </a:solidFill>
              </a:ln>
              <a:effectLst/>
            </c:spPr>
          </c:dPt>
          <c:dPt>
            <c:idx val="1"/>
            <c:bubble3D val="0"/>
            <c:spPr>
              <a:solidFill>
                <a:srgbClr val="FFC000"/>
              </a:solidFill>
              <a:ln w="19050">
                <a:solidFill>
                  <a:schemeClr val="lt1"/>
                </a:solidFill>
              </a:ln>
              <a:effectLst/>
            </c:spPr>
          </c:dPt>
          <c:dPt>
            <c:idx val="2"/>
            <c:bubble3D val="0"/>
            <c:spPr>
              <a:solidFill>
                <a:schemeClr val="accent2">
                  <a:lumMod val="60000"/>
                  <a:lumOff val="40000"/>
                </a:schemeClr>
              </a:solidFill>
              <a:ln w="19050">
                <a:solidFill>
                  <a:schemeClr val="lt1"/>
                </a:solidFill>
              </a:ln>
              <a:effectLst/>
            </c:spPr>
          </c:dPt>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Лист1!$A$2:$C$2</c:f>
              <c:strCache>
                <c:ptCount val="3"/>
                <c:pt idx="0">
                  <c:v>Инфекционные заболевания</c:v>
                </c:pt>
                <c:pt idx="1">
                  <c:v>Аутоиммунные заболевания</c:v>
                </c:pt>
                <c:pt idx="2">
                  <c:v>Онкологические заболевания</c:v>
                </c:pt>
              </c:strCache>
            </c:strRef>
          </c:cat>
          <c:val>
            <c:numRef>
              <c:f>Лист1!$A$3:$C$3</c:f>
              <c:numCache>
                <c:formatCode>General</c:formatCode>
                <c:ptCount val="3"/>
                <c:pt idx="0">
                  <c:v>48.2</c:v>
                </c:pt>
                <c:pt idx="1">
                  <c:v>27.6</c:v>
                </c:pt>
                <c:pt idx="2">
                  <c:v>24.2</c:v>
                </c:pt>
              </c:numCache>
            </c:numRef>
          </c:val>
          <c:extLst>
            <c:ext xmlns:c16="http://schemas.microsoft.com/office/drawing/2014/chart" uri="{C3380CC4-5D6E-409C-BE32-E72D297353CC}">
              <c16:uniqueId val="{00000000-F3C7-184A-9A62-E083EE1488E1}"/>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31691582822980463"/>
          <c:y val="0.83828350221591175"/>
          <c:w val="0.68076060804899396"/>
          <c:h val="0.13426551541456908"/>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ru-RU"/>
              <a:t>Образец заголовка</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lvl1pPr algn="l">
              <a:defRPr/>
            </a:lvl1pPr>
          </a:lstStyle>
          <a:p>
            <a:fld id="{59431584-6493-4547-9312-FBE2EFB35F82}" type="datetimeFigureOut">
              <a:rPr lang="ru-RU" smtClean="0"/>
              <a:t>26.01.2023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062C2CA-B98E-491B-B8DD-9E48709850CD}" type="slidenum">
              <a:rPr lang="ru-RU" smtClean="0"/>
              <a:t>‹#›</a:t>
            </a:fld>
            <a:endParaRPr lang="ru-RU"/>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9034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9431584-6493-4547-9312-FBE2EFB35F82}" type="datetimeFigureOut">
              <a:rPr lang="ru-RU" smtClean="0"/>
              <a:t>26.01.2023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062C2CA-B98E-491B-B8DD-9E48709850CD}" type="slidenum">
              <a:rPr lang="ru-RU" smtClean="0"/>
              <a:t>‹#›</a:t>
            </a:fld>
            <a:endParaRPr lang="ru-RU"/>
          </a:p>
        </p:txBody>
      </p:sp>
    </p:spTree>
    <p:extLst>
      <p:ext uri="{BB962C8B-B14F-4D97-AF65-F5344CB8AC3E}">
        <p14:creationId xmlns:p14="http://schemas.microsoft.com/office/powerpoint/2010/main" val="14824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ru-RU"/>
              <a:t>Образец заголовка</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9431584-6493-4547-9312-FBE2EFB35F82}" type="datetimeFigureOut">
              <a:rPr lang="ru-RU" smtClean="0"/>
              <a:t>26.01.2023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062C2CA-B98E-491B-B8DD-9E48709850CD}" type="slidenum">
              <a:rPr lang="ru-RU" smtClean="0"/>
              <a:t>‹#›</a:t>
            </a:fld>
            <a:endParaRPr lang="ru-RU"/>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28714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9431584-6493-4547-9312-FBE2EFB35F82}" type="datetimeFigureOut">
              <a:rPr lang="ru-RU" smtClean="0"/>
              <a:t>26.01.2023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062C2CA-B98E-491B-B8DD-9E48709850CD}" type="slidenum">
              <a:rPr lang="ru-RU" smtClean="0"/>
              <a:t>‹#›</a:t>
            </a:fld>
            <a:endParaRPr lang="ru-RU"/>
          </a:p>
        </p:txBody>
      </p:sp>
    </p:spTree>
    <p:extLst>
      <p:ext uri="{BB962C8B-B14F-4D97-AF65-F5344CB8AC3E}">
        <p14:creationId xmlns:p14="http://schemas.microsoft.com/office/powerpoint/2010/main" val="3916945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ru-RU"/>
              <a:t>Образец заголовка</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59431584-6493-4547-9312-FBE2EFB35F82}" type="datetimeFigureOut">
              <a:rPr lang="ru-RU" smtClean="0"/>
              <a:t>26.01.2023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062C2CA-B98E-491B-B8DD-9E48709850CD}" type="slidenum">
              <a:rPr lang="ru-RU" smtClean="0"/>
              <a:t>‹#›</a:t>
            </a:fld>
            <a:endParaRPr lang="ru-RU"/>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5140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ru-RU"/>
              <a:t>Образец заголовка</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59431584-6493-4547-9312-FBE2EFB35F82}" type="datetimeFigureOut">
              <a:rPr lang="ru-RU" smtClean="0"/>
              <a:t>26.01.2023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062C2CA-B98E-491B-B8DD-9E48709850CD}" type="slidenum">
              <a:rPr lang="ru-RU" smtClean="0"/>
              <a:t>‹#›</a:t>
            </a:fld>
            <a:endParaRPr lang="ru-RU"/>
          </a:p>
        </p:txBody>
      </p:sp>
    </p:spTree>
    <p:extLst>
      <p:ext uri="{BB962C8B-B14F-4D97-AF65-F5344CB8AC3E}">
        <p14:creationId xmlns:p14="http://schemas.microsoft.com/office/powerpoint/2010/main" val="4111915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024128" y="2967788"/>
            <a:ext cx="4754880" cy="334157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ru-RU"/>
              <a:t>Образец текста</a:t>
            </a:r>
          </a:p>
        </p:txBody>
      </p:sp>
      <p:sp>
        <p:nvSpPr>
          <p:cNvPr id="6" name="Content Placeholder 5"/>
          <p:cNvSpPr>
            <a:spLocks noGrp="1"/>
          </p:cNvSpPr>
          <p:nvPr>
            <p:ph sz="quarter" idx="4"/>
          </p:nvPr>
        </p:nvSpPr>
        <p:spPr>
          <a:xfrm>
            <a:off x="5990888" y="2967788"/>
            <a:ext cx="4754880" cy="334157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59431584-6493-4547-9312-FBE2EFB35F82}" type="datetimeFigureOut">
              <a:rPr lang="ru-RU" smtClean="0"/>
              <a:t>26.01.2023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062C2CA-B98E-491B-B8DD-9E48709850CD}" type="slidenum">
              <a:rPr lang="ru-RU" smtClean="0"/>
              <a:t>‹#›</a:t>
            </a:fld>
            <a:endParaRPr lang="ru-RU"/>
          </a:p>
        </p:txBody>
      </p:sp>
    </p:spTree>
    <p:extLst>
      <p:ext uri="{BB962C8B-B14F-4D97-AF65-F5344CB8AC3E}">
        <p14:creationId xmlns:p14="http://schemas.microsoft.com/office/powerpoint/2010/main" val="2924846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59431584-6493-4547-9312-FBE2EFB35F82}" type="datetimeFigureOut">
              <a:rPr lang="ru-RU" smtClean="0"/>
              <a:t>26.01.2023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062C2CA-B98E-491B-B8DD-9E48709850CD}" type="slidenum">
              <a:rPr lang="ru-RU" smtClean="0"/>
              <a:t>‹#›</a:t>
            </a:fld>
            <a:endParaRPr lang="ru-RU"/>
          </a:p>
        </p:txBody>
      </p:sp>
    </p:spTree>
    <p:extLst>
      <p:ext uri="{BB962C8B-B14F-4D97-AF65-F5344CB8AC3E}">
        <p14:creationId xmlns:p14="http://schemas.microsoft.com/office/powerpoint/2010/main" val="35582697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431584-6493-4547-9312-FBE2EFB35F82}" type="datetimeFigureOut">
              <a:rPr lang="ru-RU" smtClean="0"/>
              <a:t>26.01.2023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062C2CA-B98E-491B-B8DD-9E48709850CD}" type="slidenum">
              <a:rPr lang="ru-RU" smtClean="0"/>
              <a:t>‹#›</a:t>
            </a:fld>
            <a:endParaRPr lang="ru-RU"/>
          </a:p>
        </p:txBody>
      </p:sp>
    </p:spTree>
    <p:extLst>
      <p:ext uri="{BB962C8B-B14F-4D97-AF65-F5344CB8AC3E}">
        <p14:creationId xmlns:p14="http://schemas.microsoft.com/office/powerpoint/2010/main" val="2903735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ru-RU"/>
              <a:t>Образец заголовка</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59431584-6493-4547-9312-FBE2EFB35F82}" type="datetimeFigureOut">
              <a:rPr lang="ru-RU" smtClean="0"/>
              <a:t>26.01.2023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062C2CA-B98E-491B-B8DD-9E48709850CD}" type="slidenum">
              <a:rPr lang="ru-RU" smtClean="0"/>
              <a:t>‹#›</a:t>
            </a:fld>
            <a:endParaRPr lang="ru-RU"/>
          </a:p>
        </p:txBody>
      </p:sp>
    </p:spTree>
    <p:extLst>
      <p:ext uri="{BB962C8B-B14F-4D97-AF65-F5344CB8AC3E}">
        <p14:creationId xmlns:p14="http://schemas.microsoft.com/office/powerpoint/2010/main" val="3152359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ru-RU"/>
              <a:t>Образец заголовка</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59431584-6493-4547-9312-FBE2EFB35F82}" type="datetimeFigureOut">
              <a:rPr lang="ru-RU" smtClean="0"/>
              <a:t>26.01.2023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062C2CA-B98E-491B-B8DD-9E48709850CD}" type="slidenum">
              <a:rPr lang="ru-RU" smtClean="0"/>
              <a:t>‹#›</a:t>
            </a:fld>
            <a:endParaRPr lang="ru-RU"/>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2195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59431584-6493-4547-9312-FBE2EFB35F82}" type="datetimeFigureOut">
              <a:rPr lang="ru-RU" smtClean="0"/>
              <a:t>26.01.2023</a:t>
            </a:fld>
            <a:endParaRPr lang="ru-RU"/>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ru-RU"/>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5062C2CA-B98E-491B-B8DD-9E48709850CD}" type="slidenum">
              <a:rPr lang="ru-RU" smtClean="0"/>
              <a:t>‹#›</a:t>
            </a:fld>
            <a:endParaRPr lang="ru-RU"/>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20555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 /><Relationship Id="rId2" Type="http://schemas.openxmlformats.org/officeDocument/2006/relationships/image" Target="../media/image2.jpeg" /><Relationship Id="rId1" Type="http://schemas.openxmlformats.org/officeDocument/2006/relationships/slideLayout" Target="../slideLayouts/slideLayout7.xml" /></Relationships>
</file>

<file path=ppt/slides/_rels/slide10.xml.rels><?xml version="1.0" encoding="UTF-8" standalone="yes"?>
<Relationships xmlns="http://schemas.openxmlformats.org/package/2006/relationships"><Relationship Id="rId3" Type="http://schemas.openxmlformats.org/officeDocument/2006/relationships/image" Target="../media/image9.jpg" /><Relationship Id="rId2" Type="http://schemas.openxmlformats.org/officeDocument/2006/relationships/image" Target="../media/image8.jpg" /><Relationship Id="rId1" Type="http://schemas.openxmlformats.org/officeDocument/2006/relationships/slideLayout" Target="../slideLayouts/slideLayout7.xml" /></Relationships>
</file>

<file path=ppt/slides/_rels/slide11.xml.rels><?xml version="1.0" encoding="UTF-8" standalone="yes"?>
<Relationships xmlns="http://schemas.openxmlformats.org/package/2006/relationships"><Relationship Id="rId2" Type="http://schemas.openxmlformats.org/officeDocument/2006/relationships/image" Target="../media/image10.jpg" /><Relationship Id="rId1" Type="http://schemas.openxmlformats.org/officeDocument/2006/relationships/slideLayout" Target="../slideLayouts/slideLayout7.xml" /></Relationships>
</file>

<file path=ppt/slides/_rels/slide12.xml.rels><?xml version="1.0" encoding="UTF-8" standalone="yes"?>
<Relationships xmlns="http://schemas.openxmlformats.org/package/2006/relationships"><Relationship Id="rId2" Type="http://schemas.openxmlformats.org/officeDocument/2006/relationships/image" Target="../media/image11.png" /><Relationship Id="rId1" Type="http://schemas.openxmlformats.org/officeDocument/2006/relationships/slideLayout" Target="../slideLayouts/slideLayout7.xml" /></Relationships>
</file>

<file path=ppt/slides/_rels/slide2.xml.rels><?xml version="1.0" encoding="UTF-8" standalone="yes"?>
<Relationships xmlns="http://schemas.openxmlformats.org/package/2006/relationships"><Relationship Id="rId2" Type="http://schemas.openxmlformats.org/officeDocument/2006/relationships/image" Target="../media/image4.jpeg" /><Relationship Id="rId1" Type="http://schemas.openxmlformats.org/officeDocument/2006/relationships/slideLayout" Target="../slideLayouts/slideLayout7.xml" /></Relationships>
</file>

<file path=ppt/slides/_rels/slide3.xml.rels><?xml version="1.0" encoding="UTF-8" standalone="yes"?>
<Relationships xmlns="http://schemas.openxmlformats.org/package/2006/relationships"><Relationship Id="rId2" Type="http://schemas.openxmlformats.org/officeDocument/2006/relationships/chart" Target="../charts/chart1.xml" /><Relationship Id="rId1" Type="http://schemas.openxmlformats.org/officeDocument/2006/relationships/slideLayout" Target="../slideLayouts/slideLayout7.xml" /></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5.xml.rels><?xml version="1.0" encoding="UTF-8" standalone="yes"?>
<Relationships xmlns="http://schemas.openxmlformats.org/package/2006/relationships"><Relationship Id="rId2" Type="http://schemas.openxmlformats.org/officeDocument/2006/relationships/image" Target="../media/image5.jpg" /><Relationship Id="rId1" Type="http://schemas.openxmlformats.org/officeDocument/2006/relationships/slideLayout" Target="../slideLayouts/slideLayout7.xml" /></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8.xml.rels><?xml version="1.0" encoding="UTF-8" standalone="yes"?>
<Relationships xmlns="http://schemas.openxmlformats.org/package/2006/relationships"><Relationship Id="rId2" Type="http://schemas.openxmlformats.org/officeDocument/2006/relationships/image" Target="../media/image6.jpg" /><Relationship Id="rId1" Type="http://schemas.openxmlformats.org/officeDocument/2006/relationships/slideLayout" Target="../slideLayouts/slideLayout7.xml" /></Relationships>
</file>

<file path=ppt/slides/_rels/slide9.xml.rels><?xml version="1.0" encoding="UTF-8" standalone="yes"?>
<Relationships xmlns="http://schemas.openxmlformats.org/package/2006/relationships"><Relationship Id="rId2" Type="http://schemas.openxmlformats.org/officeDocument/2006/relationships/image" Target="../media/image7.jpg" /><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11028"/>
          <a:stretch/>
        </p:blipFill>
        <p:spPr>
          <a:xfrm>
            <a:off x="0" y="827314"/>
            <a:ext cx="6705600" cy="6030685"/>
          </a:xfrm>
          <a:prstGeom prst="rect">
            <a:avLst/>
          </a:prstGeom>
        </p:spPr>
      </p:pic>
      <p:sp>
        <p:nvSpPr>
          <p:cNvPr id="3" name="Прямоугольник 2"/>
          <p:cNvSpPr/>
          <p:nvPr/>
        </p:nvSpPr>
        <p:spPr>
          <a:xfrm>
            <a:off x="881744" y="72127"/>
            <a:ext cx="9535886" cy="1569660"/>
          </a:xfrm>
          <a:prstGeom prst="rect">
            <a:avLst/>
          </a:prstGeom>
        </p:spPr>
        <p:txBody>
          <a:bodyPr wrap="square">
            <a:spAutoFit/>
          </a:bodyPr>
          <a:lstStyle/>
          <a:p>
            <a:pPr algn="ctr"/>
            <a:r>
              <a:rPr lang="ru-RU" sz="2400" b="1" dirty="0">
                <a:latin typeface="Gabriola" panose="04040605051002020D02" pitchFamily="82" charset="0"/>
                <a:cs typeface="Times New Roman" panose="02020603050405020304" pitchFamily="18" charset="0"/>
              </a:rPr>
              <a:t>НАО «Медицинский университет Астана»</a:t>
            </a:r>
          </a:p>
          <a:p>
            <a:pPr algn="ctr"/>
            <a:r>
              <a:rPr lang="ru-RU" sz="2400" b="1" dirty="0" err="1">
                <a:latin typeface="Gabriola" panose="04040605051002020D02" pitchFamily="82" charset="0"/>
                <a:cs typeface="Times New Roman" panose="02020603050405020304" pitchFamily="18" charset="0"/>
              </a:rPr>
              <a:t>Мультидисциплинарный</a:t>
            </a:r>
            <a:r>
              <a:rPr lang="ru-RU" sz="2400" b="1" dirty="0">
                <a:latin typeface="Gabriola" panose="04040605051002020D02" pitchFamily="82" charset="0"/>
                <a:cs typeface="Times New Roman" panose="02020603050405020304" pitchFamily="18" charset="0"/>
              </a:rPr>
              <a:t> семинар с международным участием «</a:t>
            </a:r>
            <a:r>
              <a:rPr lang="ru-RU" sz="2400" b="1" dirty="0" err="1">
                <a:latin typeface="Gabriola" panose="04040605051002020D02" pitchFamily="82" charset="0"/>
                <a:cs typeface="Times New Roman" panose="02020603050405020304" pitchFamily="18" charset="0"/>
              </a:rPr>
              <a:t>Нейроинфекция</a:t>
            </a:r>
            <a:r>
              <a:rPr lang="ru-RU" sz="2400" b="1" dirty="0">
                <a:latin typeface="Gabriola" panose="04040605051002020D02" pitchFamily="82" charset="0"/>
                <a:cs typeface="Times New Roman" panose="02020603050405020304" pitchFamily="18" charset="0"/>
              </a:rPr>
              <a:t> </a:t>
            </a:r>
            <a:r>
              <a:rPr lang="en-US" sz="2400" b="1" dirty="0" err="1">
                <a:latin typeface="Gabriola" panose="04040605051002020D02" pitchFamily="82" charset="0"/>
                <a:cs typeface="Times New Roman" panose="02020603050405020304" pitchFamily="18" charset="0"/>
              </a:rPr>
              <a:t>vs</a:t>
            </a:r>
            <a:r>
              <a:rPr lang="ru-RU" sz="2400" b="1" dirty="0">
                <a:latin typeface="Gabriola" panose="04040605051002020D02" pitchFamily="82" charset="0"/>
                <a:cs typeface="Times New Roman" panose="02020603050405020304" pitchFamily="18" charset="0"/>
              </a:rPr>
              <a:t>. аутоиммунные заболевания нервной системы: вопросы диагностики и ведения»</a:t>
            </a:r>
            <a:br>
              <a:rPr lang="ru-RU" sz="2400" dirty="0">
                <a:latin typeface="Gabriola" panose="04040605051002020D02" pitchFamily="82" charset="0"/>
                <a:cs typeface="Times New Roman" panose="02020603050405020304" pitchFamily="18" charset="0"/>
              </a:rPr>
            </a:br>
            <a:endParaRPr lang="ru-RU" sz="2400" dirty="0"/>
          </a:p>
        </p:txBody>
      </p:sp>
      <p:pic>
        <p:nvPicPr>
          <p:cNvPr id="4" name="Рисунок 3" descr="logo_amu.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417631" y="160291"/>
            <a:ext cx="1510280" cy="1358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p:nvPr/>
        </p:nvSpPr>
        <p:spPr>
          <a:xfrm>
            <a:off x="5889171" y="3122507"/>
            <a:ext cx="6302829" cy="954107"/>
          </a:xfrm>
          <a:prstGeom prst="rect">
            <a:avLst/>
          </a:prstGeom>
        </p:spPr>
        <p:txBody>
          <a:bodyPr wrap="square">
            <a:spAutoFit/>
          </a:bodyPr>
          <a:lstStyle/>
          <a:p>
            <a:pPr algn="ctr"/>
            <a:r>
              <a:rPr lang="ru-RU" sz="2800" b="1" dirty="0">
                <a:latin typeface="Gabriola" panose="04040605051002020D02" pitchFamily="82" charset="0"/>
              </a:rPr>
              <a:t>ОБЩАЯ ВАРИАБЕЛЬНАЯ ИММУННАЯ НЕДОСТАТОЧНОСТЬ: КЛИНИЧЕСКИЙ СЛУЧАЙ</a:t>
            </a:r>
          </a:p>
        </p:txBody>
      </p:sp>
      <p:sp>
        <p:nvSpPr>
          <p:cNvPr id="7" name="Прямоугольник 6"/>
          <p:cNvSpPr/>
          <p:nvPr/>
        </p:nvSpPr>
        <p:spPr>
          <a:xfrm>
            <a:off x="8128797" y="5465003"/>
            <a:ext cx="3799114" cy="923330"/>
          </a:xfrm>
          <a:prstGeom prst="rect">
            <a:avLst/>
          </a:prstGeom>
        </p:spPr>
        <p:txBody>
          <a:bodyPr wrap="square">
            <a:spAutoFit/>
          </a:bodyPr>
          <a:lstStyle/>
          <a:p>
            <a:pPr algn="r"/>
            <a:r>
              <a:rPr lang="ru-RU" b="1" dirty="0">
                <a:latin typeface="Gabriola" panose="04040605051002020D02" pitchFamily="82" charset="0"/>
              </a:rPr>
              <a:t>Докладчик: Шнайдер К.В., </a:t>
            </a:r>
            <a:r>
              <a:rPr lang="en-US" b="1" dirty="0">
                <a:latin typeface="Gabriola" panose="04040605051002020D02" pitchFamily="82" charset="0"/>
              </a:rPr>
              <a:t>PhD</a:t>
            </a:r>
            <a:r>
              <a:rPr lang="ru-RU" b="1" dirty="0">
                <a:latin typeface="Gabriola" panose="04040605051002020D02" pitchFamily="82" charset="0"/>
              </a:rPr>
              <a:t>, доцент кафедры детских болезней с курсами аллергологии, гематологии и эндокринологии</a:t>
            </a:r>
          </a:p>
        </p:txBody>
      </p:sp>
      <p:sp>
        <p:nvSpPr>
          <p:cNvPr id="8" name="Прямоугольник 7"/>
          <p:cNvSpPr/>
          <p:nvPr/>
        </p:nvSpPr>
        <p:spPr>
          <a:xfrm>
            <a:off x="4510053" y="6388333"/>
            <a:ext cx="1603324" cy="461665"/>
          </a:xfrm>
          <a:prstGeom prst="rect">
            <a:avLst/>
          </a:prstGeom>
        </p:spPr>
        <p:txBody>
          <a:bodyPr wrap="none">
            <a:spAutoFit/>
          </a:bodyPr>
          <a:lstStyle/>
          <a:p>
            <a:pPr algn="ctr"/>
            <a:r>
              <a:rPr lang="ru-RU" sz="2400" b="1" dirty="0">
                <a:latin typeface="Gabriola" panose="04040605051002020D02" pitchFamily="82" charset="0"/>
              </a:rPr>
              <a:t>г. Астана 2023</a:t>
            </a:r>
          </a:p>
        </p:txBody>
      </p:sp>
    </p:spTree>
    <p:extLst>
      <p:ext uri="{BB962C8B-B14F-4D97-AF65-F5344CB8AC3E}">
        <p14:creationId xmlns:p14="http://schemas.microsoft.com/office/powerpoint/2010/main" val="26908067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38000">
              <a:schemeClr val="accent1">
                <a:lumMod val="5000"/>
                <a:lumOff val="95000"/>
              </a:schemeClr>
            </a:gs>
            <a:gs pos="73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Прямоугольник 1"/>
          <p:cNvSpPr/>
          <p:nvPr/>
        </p:nvSpPr>
        <p:spPr>
          <a:xfrm>
            <a:off x="533399" y="311222"/>
            <a:ext cx="11321143" cy="2954655"/>
          </a:xfrm>
          <a:prstGeom prst="rect">
            <a:avLst/>
          </a:prstGeom>
        </p:spPr>
        <p:txBody>
          <a:bodyPr wrap="square">
            <a:spAutoFit/>
          </a:bodyPr>
          <a:lstStyle/>
          <a:p>
            <a:pPr algn="just"/>
            <a:r>
              <a:rPr lang="ru-RU" sz="2800" dirty="0">
                <a:latin typeface="Times New Roman" panose="02020603050405020304" pitchFamily="18" charset="0"/>
                <a:cs typeface="Times New Roman" panose="02020603050405020304" pitchFamily="18" charset="0"/>
              </a:rPr>
              <a:t>После постановки диагноза: Общая вариабельная иммунная недостаточность,  пациент начал получать патогенетическую терапию внутривенными иммуноглобулинами </a:t>
            </a:r>
            <a:r>
              <a:rPr lang="en-US" sz="2800" dirty="0">
                <a:latin typeface="Times New Roman" panose="02020603050405020304" pitchFamily="18" charset="0"/>
                <a:cs typeface="Times New Roman" panose="02020603050405020304" pitchFamily="18" charset="0"/>
              </a:rPr>
              <a:t>G</a:t>
            </a:r>
            <a:r>
              <a:rPr lang="ru-RU" sz="2800" dirty="0">
                <a:latin typeface="Times New Roman" panose="02020603050405020304" pitchFamily="18" charset="0"/>
                <a:cs typeface="Times New Roman" panose="02020603050405020304" pitchFamily="18" charset="0"/>
              </a:rPr>
              <a:t> из расчета 0,8 г/кг, с дальнейшим переходом на подкожное введение иммуноглобулинов, что привело к стабилизации состояния пациента и </a:t>
            </a:r>
            <a:r>
              <a:rPr lang="ru-RU" sz="2800" b="1" dirty="0">
                <a:solidFill>
                  <a:srgbClr val="FF0000"/>
                </a:solidFill>
                <a:latin typeface="Times New Roman" panose="02020603050405020304" pitchFamily="18" charset="0"/>
                <a:cs typeface="Times New Roman" panose="02020603050405020304" pitchFamily="18" charset="0"/>
              </a:rPr>
              <a:t>в течение последних 5-ти лет не было обострений, требовавших стационарного лечения.</a:t>
            </a:r>
          </a:p>
          <a:p>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2842" y="3764715"/>
            <a:ext cx="3526972" cy="3004457"/>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3970" y="3764715"/>
            <a:ext cx="3424238" cy="3004457"/>
          </a:xfrm>
          <a:prstGeom prst="rect">
            <a:avLst/>
          </a:prstGeom>
        </p:spPr>
      </p:pic>
    </p:spTree>
    <p:extLst>
      <p:ext uri="{BB962C8B-B14F-4D97-AF65-F5344CB8AC3E}">
        <p14:creationId xmlns:p14="http://schemas.microsoft.com/office/powerpoint/2010/main" val="10061768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38000">
              <a:schemeClr val="accent1">
                <a:lumMod val="5000"/>
                <a:lumOff val="95000"/>
              </a:schemeClr>
            </a:gs>
            <a:gs pos="73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Прямоугольник 1"/>
          <p:cNvSpPr/>
          <p:nvPr/>
        </p:nvSpPr>
        <p:spPr>
          <a:xfrm>
            <a:off x="576943" y="474507"/>
            <a:ext cx="10798628" cy="3046988"/>
          </a:xfrm>
          <a:prstGeom prst="rect">
            <a:avLst/>
          </a:prstGeom>
        </p:spPr>
        <p:txBody>
          <a:bodyPr wrap="square">
            <a:spAutoFit/>
          </a:bodyPr>
          <a:lstStyle/>
          <a:p>
            <a:pPr algn="just"/>
            <a:r>
              <a:rPr lang="ru-RU" sz="2400" dirty="0">
                <a:latin typeface="Times New Roman" panose="02020603050405020304" pitchFamily="18" charset="0"/>
                <a:cs typeface="Times New Roman" panose="02020603050405020304" pitchFamily="18" charset="0"/>
              </a:rPr>
              <a:t>Таким образом, низкая осведомленность врачей о данной патологии, многообразие клинических форм ПИД и сложность проведения иммунологического обследования в общей лечебной сети приводят к тому, что ОВИН длительно не диагностируется и больные поздно начинают получать необходимую патогенетическую терапию. Вышеизложенные трудности приводят к формированию у пациента аутоиммунных процессов, в том числе и нервной системы, хронических очагов инфекции, различных злокачественных новообразований, что значительно ухудшает прогноз заболевания. </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943" y="3755571"/>
            <a:ext cx="10798628" cy="2830286"/>
          </a:xfrm>
          <a:prstGeom prst="rect">
            <a:avLst/>
          </a:prstGeom>
        </p:spPr>
      </p:pic>
    </p:spTree>
    <p:extLst>
      <p:ext uri="{BB962C8B-B14F-4D97-AF65-F5344CB8AC3E}">
        <p14:creationId xmlns:p14="http://schemas.microsoft.com/office/powerpoint/2010/main" val="16166775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38000">
              <a:schemeClr val="accent1">
                <a:lumMod val="5000"/>
                <a:lumOff val="95000"/>
              </a:schemeClr>
            </a:gs>
            <a:gs pos="73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Прямоугольник 3"/>
          <p:cNvSpPr/>
          <p:nvPr/>
        </p:nvSpPr>
        <p:spPr>
          <a:xfrm>
            <a:off x="3680449" y="2841562"/>
            <a:ext cx="4809330" cy="1446550"/>
          </a:xfrm>
          <a:prstGeom prst="rect">
            <a:avLst/>
          </a:prstGeom>
        </p:spPr>
        <p:txBody>
          <a:bodyPr wrap="none">
            <a:spAutoFit/>
          </a:bodyPr>
          <a:lstStyle/>
          <a:p>
            <a:pPr algn="ctr">
              <a:spcBef>
                <a:spcPct val="0"/>
              </a:spcBef>
              <a:buFontTx/>
              <a:buNone/>
            </a:pPr>
            <a:r>
              <a:rPr lang="kk-KZ" altLang="ru-RU" sz="4400" b="1" dirty="0">
                <a:solidFill>
                  <a:srgbClr val="002060"/>
                </a:solidFill>
                <a:latin typeface="Times New Roman" panose="02020603050405020304" pitchFamily="18" charset="0"/>
                <a:cs typeface="Times New Roman" panose="02020603050405020304" pitchFamily="18" charset="0"/>
              </a:rPr>
              <a:t>БЛАГОДАРЮ </a:t>
            </a:r>
          </a:p>
          <a:p>
            <a:pPr algn="ctr">
              <a:spcBef>
                <a:spcPct val="0"/>
              </a:spcBef>
              <a:buFontTx/>
              <a:buNone/>
            </a:pPr>
            <a:r>
              <a:rPr lang="kk-KZ" altLang="ru-RU" sz="4400" b="1" dirty="0">
                <a:solidFill>
                  <a:srgbClr val="002060"/>
                </a:solidFill>
                <a:latin typeface="Times New Roman" panose="02020603050405020304" pitchFamily="18" charset="0"/>
                <a:cs typeface="Times New Roman" panose="02020603050405020304" pitchFamily="18" charset="0"/>
              </a:rPr>
              <a:t>ЗА ВНИМАНИЕ! </a:t>
            </a:r>
            <a:endParaRPr lang="ru-RU" altLang="ru-RU" sz="4400" b="1" dirty="0">
              <a:solidFill>
                <a:srgbClr val="002060"/>
              </a:solidFill>
              <a:latin typeface="Times New Roman" panose="02020603050405020304" pitchFamily="18" charset="0"/>
              <a:cs typeface="Times New Roman" panose="02020603050405020304" pitchFamily="18" charset="0"/>
            </a:endParaRPr>
          </a:p>
        </p:txBody>
      </p:sp>
      <p:pic>
        <p:nvPicPr>
          <p:cNvPr id="5" name="Рисунок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16286" y="187325"/>
            <a:ext cx="1675494" cy="1521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2433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38000">
              <a:schemeClr val="accent1">
                <a:lumMod val="5000"/>
                <a:lumOff val="95000"/>
              </a:schemeClr>
            </a:gs>
            <a:gs pos="73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Прямоугольник 1"/>
          <p:cNvSpPr/>
          <p:nvPr/>
        </p:nvSpPr>
        <p:spPr>
          <a:xfrm>
            <a:off x="620485" y="302683"/>
            <a:ext cx="6498771" cy="6217087"/>
          </a:xfrm>
          <a:prstGeom prst="rect">
            <a:avLst/>
          </a:prstGeom>
        </p:spPr>
        <p:txBody>
          <a:bodyPr wrap="square">
            <a:spAutoFit/>
          </a:bodyPr>
          <a:lstStyle/>
          <a:p>
            <a:pPr algn="just"/>
            <a:r>
              <a:rPr lang="ru-RU" sz="2000" dirty="0">
                <a:latin typeface="Times New Roman" panose="02020603050405020304" pitchFamily="18" charset="0"/>
                <a:cs typeface="Times New Roman" panose="02020603050405020304" pitchFamily="18" charset="0"/>
              </a:rPr>
              <a:t>В эпоху бурного развития фундаментальной и клинической иммунологии, все больше пациентов, страдающих первичными иммунодефицитами (ПИД), своевременно получают лечение и доживают до взрослого возраста. Однако все еще остается низкая настороженность врачей по поводу данной патологии, встречаются пациенты, которые проходят сложный путь, зачастую измеряющийся годами. Это приводит к несвоевременной диагностике и недостаточному лечению пациентов, страдающих ПИД. </a:t>
            </a:r>
          </a:p>
          <a:p>
            <a:pPr algn="just"/>
            <a:r>
              <a:rPr lang="ru-RU" sz="2000" dirty="0">
                <a:latin typeface="Times New Roman" panose="02020603050405020304" pitchFamily="18" charset="0"/>
                <a:cs typeface="Times New Roman" panose="02020603050405020304" pitchFamily="18" charset="0"/>
              </a:rPr>
              <a:t>В мире зарегистрировано около 27 тыс. случаев ПИД по данным регистров. </a:t>
            </a:r>
          </a:p>
          <a:p>
            <a:pPr algn="just"/>
            <a:r>
              <a:rPr lang="ru-RU" sz="2000" dirty="0">
                <a:latin typeface="Times New Roman" panose="02020603050405020304" pitchFamily="18" charset="0"/>
                <a:cs typeface="Times New Roman" panose="02020603050405020304" pitchFamily="18" charset="0"/>
              </a:rPr>
              <a:t>Наиболее часто встречаемыми формами ПИД у взрослых являются «общая вариабельная иммунная недостаточность» (ОВИН), селективный дефицит иммуноглобулина А (</a:t>
            </a:r>
            <a:r>
              <a:rPr lang="ru-RU" sz="2000" dirty="0" err="1">
                <a:latin typeface="Times New Roman" panose="02020603050405020304" pitchFamily="18" charset="0"/>
                <a:cs typeface="Times New Roman" panose="02020603050405020304" pitchFamily="18" charset="0"/>
              </a:rPr>
              <a:t>IgA</a:t>
            </a:r>
            <a:r>
              <a:rPr lang="ru-RU" sz="2000" dirty="0">
                <a:latin typeface="Times New Roman" panose="02020603050405020304" pitchFamily="18" charset="0"/>
                <a:cs typeface="Times New Roman" panose="02020603050405020304" pitchFamily="18" charset="0"/>
              </a:rPr>
              <a:t>) и </a:t>
            </a:r>
            <a:r>
              <a:rPr lang="ru-RU" sz="2000" dirty="0" err="1">
                <a:latin typeface="Times New Roman" panose="02020603050405020304" pitchFamily="18" charset="0"/>
                <a:cs typeface="Times New Roman" panose="02020603050405020304" pitchFamily="18" charset="0"/>
              </a:rPr>
              <a:t>агаммаглобулинемия</a:t>
            </a:r>
            <a:r>
              <a:rPr lang="ru-RU" sz="2000" dirty="0">
                <a:latin typeface="Times New Roman" panose="02020603050405020304" pitchFamily="18" charset="0"/>
                <a:cs typeface="Times New Roman" panose="02020603050405020304" pitchFamily="18" charset="0"/>
              </a:rPr>
              <a:t> с дефицитом В-клеток. </a:t>
            </a:r>
          </a:p>
          <a:p>
            <a:pPr algn="just"/>
            <a:r>
              <a:rPr lang="ru-RU" sz="2000" dirty="0">
                <a:latin typeface="Times New Roman" panose="02020603050405020304" pitchFamily="18" charset="0"/>
                <a:cs typeface="Times New Roman" panose="02020603050405020304" pitchFamily="18" charset="0"/>
              </a:rPr>
              <a:t>Рассмотрим собственное наблюдение пациента с впервые установленным диагнозом ОВИН. </a:t>
            </a:r>
          </a:p>
          <a:p>
            <a:pPr algn="just"/>
            <a:endParaRPr lang="ru-RU" dirty="0"/>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30885" y="395882"/>
            <a:ext cx="4181156" cy="6030687"/>
          </a:xfrm>
          <a:prstGeom prst="rect">
            <a:avLst/>
          </a:prstGeom>
        </p:spPr>
      </p:pic>
    </p:spTree>
    <p:extLst>
      <p:ext uri="{BB962C8B-B14F-4D97-AF65-F5344CB8AC3E}">
        <p14:creationId xmlns:p14="http://schemas.microsoft.com/office/powerpoint/2010/main" val="4181828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38000">
              <a:schemeClr val="accent1">
                <a:lumMod val="5000"/>
                <a:lumOff val="95000"/>
              </a:schemeClr>
            </a:gs>
            <a:gs pos="73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Прямоугольник 2"/>
          <p:cNvSpPr/>
          <p:nvPr/>
        </p:nvSpPr>
        <p:spPr>
          <a:xfrm>
            <a:off x="321130" y="312649"/>
            <a:ext cx="5214038" cy="8094524"/>
          </a:xfrm>
          <a:prstGeom prst="rect">
            <a:avLst/>
          </a:prstGeom>
        </p:spPr>
        <p:txBody>
          <a:bodyPr wrap="square">
            <a:spAutoFit/>
          </a:bodyPr>
          <a:lstStyle/>
          <a:p>
            <a:pPr algn="just"/>
            <a:r>
              <a:rPr lang="ru-RU" sz="2000" dirty="0">
                <a:latin typeface="Times New Roman" panose="02020603050405020304" pitchFamily="18" charset="0"/>
                <a:cs typeface="Times New Roman" panose="02020603050405020304" pitchFamily="18" charset="0"/>
              </a:rPr>
              <a:t>Спектр клинических фенотипов при ОВИН очень широк, что обусловливает развитие заболеваний различных органов и систем, характеризующихся хроническим рецидивирующим течением. Вследствие этого пациенты с ОВИН обращаются и наблюдаются у разных специалистов, а постановка диагноза нередко запаздывает. Также особенностью ОВИН является проявление заболевания в любом возрасте. Несмотря на генетическую природу данного состояния, дебют у большинства пациентов приходится на зрелый возраст (25-40 лет), когда настороженность врачей в отношении ПИД снижается. Как и в случае приведенного ниже клинического случая дебют заболевания в 22 года, и с момента появления первых симптомов до постановки диагноза и назначения соответствующего лечения прошло более 4 лет.</a:t>
            </a:r>
          </a:p>
          <a:p>
            <a:pPr algn="just"/>
            <a:endParaRPr lang="ru-RU" sz="2000" dirty="0">
              <a:latin typeface="Times New Roman" panose="02020603050405020304" pitchFamily="18" charset="0"/>
              <a:cs typeface="Times New Roman" panose="02020603050405020304" pitchFamily="18" charset="0"/>
            </a:endParaRPr>
          </a:p>
          <a:p>
            <a:pPr algn="just"/>
            <a:endParaRPr lang="ru-RU" sz="2000" dirty="0">
              <a:latin typeface="Times New Roman" panose="02020603050405020304" pitchFamily="18" charset="0"/>
              <a:cs typeface="Times New Roman" panose="02020603050405020304" pitchFamily="18" charset="0"/>
            </a:endParaRPr>
          </a:p>
          <a:p>
            <a:pPr algn="just"/>
            <a:endParaRPr lang="ru-RU" sz="2000" dirty="0">
              <a:latin typeface="Times New Roman" panose="02020603050405020304" pitchFamily="18" charset="0"/>
              <a:cs typeface="Times New Roman" panose="02020603050405020304" pitchFamily="18" charset="0"/>
            </a:endParaRPr>
          </a:p>
          <a:p>
            <a:pPr algn="just"/>
            <a:endParaRPr lang="ru-RU" sz="2000" dirty="0">
              <a:latin typeface="Times New Roman" panose="02020603050405020304" pitchFamily="18" charset="0"/>
              <a:cs typeface="Times New Roman" panose="02020603050405020304" pitchFamily="18" charset="0"/>
            </a:endParaRPr>
          </a:p>
          <a:p>
            <a:pPr algn="just"/>
            <a:endParaRPr lang="ru-RU" sz="2000" dirty="0">
              <a:latin typeface="Times New Roman" panose="02020603050405020304" pitchFamily="18" charset="0"/>
              <a:cs typeface="Times New Roman" panose="02020603050405020304" pitchFamily="18" charset="0"/>
            </a:endParaRPr>
          </a:p>
          <a:p>
            <a:pPr algn="just"/>
            <a:endParaRPr lang="ru-RU" sz="2000" dirty="0">
              <a:latin typeface="Times New Roman" panose="02020603050405020304" pitchFamily="18" charset="0"/>
              <a:cs typeface="Times New Roman" panose="02020603050405020304" pitchFamily="18" charset="0"/>
            </a:endParaRPr>
          </a:p>
        </p:txBody>
      </p:sp>
      <p:graphicFrame>
        <p:nvGraphicFramePr>
          <p:cNvPr id="5" name="Диаграмма 4"/>
          <p:cNvGraphicFramePr>
            <a:graphicFrameLocks/>
          </p:cNvGraphicFramePr>
          <p:nvPr>
            <p:extLst>
              <p:ext uri="{D42A27DB-BD31-4B8C-83A1-F6EECF244321}">
                <p14:modId xmlns:p14="http://schemas.microsoft.com/office/powerpoint/2010/main" val="3590114305"/>
              </p:ext>
            </p:extLst>
          </p:nvPr>
        </p:nvGraphicFramePr>
        <p:xfrm>
          <a:off x="5949696" y="438912"/>
          <a:ext cx="5486400" cy="594969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184230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38000">
              <a:schemeClr val="accent1">
                <a:lumMod val="5000"/>
                <a:lumOff val="95000"/>
              </a:schemeClr>
            </a:gs>
            <a:gs pos="73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Прямоугольник 1"/>
          <p:cNvSpPr/>
          <p:nvPr/>
        </p:nvSpPr>
        <p:spPr>
          <a:xfrm>
            <a:off x="271272" y="781890"/>
            <a:ext cx="11419113" cy="5293757"/>
          </a:xfrm>
          <a:prstGeom prst="rect">
            <a:avLst/>
          </a:prstGeom>
        </p:spPr>
        <p:txBody>
          <a:bodyPr wrap="square">
            <a:spAutoFit/>
          </a:bodyPr>
          <a:lstStyle/>
          <a:p>
            <a:pPr algn="just"/>
            <a:r>
              <a:rPr lang="ru-RU" sz="2000" dirty="0">
                <a:latin typeface="Times New Roman" panose="02020603050405020304" pitchFamily="18" charset="0"/>
                <a:cs typeface="Times New Roman" panose="02020603050405020304" pitchFamily="18" charset="0"/>
              </a:rPr>
              <a:t>Пациент Ш, 01.03.1990 г.р. (33 года) обратился с жалобами на обильный кашицеобразный стул, 3—4 раза в день, чаще после еды, боли в животе.</a:t>
            </a:r>
          </a:p>
          <a:p>
            <a:pPr algn="just"/>
            <a:r>
              <a:rPr lang="ru-RU" sz="2000" dirty="0">
                <a:latin typeface="Times New Roman" panose="02020603050405020304" pitchFamily="18" charset="0"/>
                <a:cs typeface="Times New Roman" panose="02020603050405020304" pitchFamily="18" charset="0"/>
              </a:rPr>
              <a:t>Из анамнеза заболевания известно: с 2012 года страдает неспецифическим язвенным колитом. Обострение весна-осень. </a:t>
            </a:r>
          </a:p>
          <a:p>
            <a:pPr algn="just"/>
            <a:r>
              <a:rPr lang="ru-RU" sz="2000" dirty="0">
                <a:latin typeface="Times New Roman" panose="02020603050405020304" pitchFamily="18" charset="0"/>
                <a:cs typeface="Times New Roman" panose="02020603050405020304" pitchFamily="18" charset="0"/>
              </a:rPr>
              <a:t>В сентябре 2013 - обострение колита. Проходил лечение в хирургическом отделении ОМО в октябре 2013 года с диагнозом НЯК. Тотальное поражение средней степени тяжести. Умеренная степень эндоскопической активности. Принимал лечение-</a:t>
            </a:r>
            <a:r>
              <a:rPr lang="ru-RU" sz="2000" dirty="0" err="1">
                <a:latin typeface="Times New Roman" panose="02020603050405020304" pitchFamily="18" charset="0"/>
                <a:cs typeface="Times New Roman" panose="02020603050405020304" pitchFamily="18" charset="0"/>
              </a:rPr>
              <a:t>Пентасса</a:t>
            </a:r>
            <a:r>
              <a:rPr lang="ru-RU" sz="2000" dirty="0">
                <a:latin typeface="Times New Roman" panose="02020603050405020304" pitchFamily="18" charset="0"/>
                <a:cs typeface="Times New Roman" panose="02020603050405020304" pitchFamily="18" charset="0"/>
              </a:rPr>
              <a:t> по схеме, преднизолон 70 мг. На фоне приема </a:t>
            </a:r>
            <a:r>
              <a:rPr lang="ru-RU" sz="2000" dirty="0" err="1">
                <a:latin typeface="Times New Roman" panose="02020603050405020304" pitchFamily="18" charset="0"/>
                <a:cs typeface="Times New Roman" panose="02020603050405020304" pitchFamily="18" charset="0"/>
              </a:rPr>
              <a:t>Пентассы</a:t>
            </a:r>
            <a:r>
              <a:rPr lang="ru-RU" sz="2000" dirty="0">
                <a:latin typeface="Times New Roman" panose="02020603050405020304" pitchFamily="18" charset="0"/>
                <a:cs typeface="Times New Roman" panose="02020603050405020304" pitchFamily="18" charset="0"/>
              </a:rPr>
              <a:t> - усиление диареи, в связи с чем препарат был отменен. </a:t>
            </a:r>
          </a:p>
          <a:p>
            <a:pPr algn="just"/>
            <a:r>
              <a:rPr lang="ru-RU" sz="2000" dirty="0">
                <a:latin typeface="Times New Roman" panose="02020603050405020304" pitchFamily="18" charset="0"/>
                <a:cs typeface="Times New Roman" panose="02020603050405020304" pitchFamily="18" charset="0"/>
              </a:rPr>
              <a:t>С декабря 2013 – появились пятна в правом глазу. Офтальмолог: Тромбоэмболия височной ветви ЦАС правого глаза. </a:t>
            </a:r>
          </a:p>
          <a:p>
            <a:pPr algn="just"/>
            <a:r>
              <a:rPr lang="ru-RU" sz="2000" dirty="0">
                <a:latin typeface="Times New Roman" panose="02020603050405020304" pitchFamily="18" charset="0"/>
                <a:cs typeface="Times New Roman" panose="02020603050405020304" pitchFamily="18" charset="0"/>
              </a:rPr>
              <a:t>2014 год - Метастатический </a:t>
            </a:r>
            <a:r>
              <a:rPr lang="ru-RU" sz="2000" dirty="0" err="1">
                <a:latin typeface="Times New Roman" panose="02020603050405020304" pitchFamily="18" charset="0"/>
                <a:cs typeface="Times New Roman" panose="02020603050405020304" pitchFamily="18" charset="0"/>
              </a:rPr>
              <a:t>эндофтальмит</a:t>
            </a:r>
            <a:r>
              <a:rPr lang="ru-RU" sz="2000" dirty="0">
                <a:latin typeface="Times New Roman" panose="02020603050405020304" pitchFamily="18" charset="0"/>
                <a:cs typeface="Times New Roman" panose="02020603050405020304" pitchFamily="18" charset="0"/>
              </a:rPr>
              <a:t> правого глаза. </a:t>
            </a:r>
            <a:r>
              <a:rPr lang="ru-RU" sz="2000" dirty="0" err="1">
                <a:latin typeface="Times New Roman" panose="02020603050405020304" pitchFamily="18" charset="0"/>
                <a:cs typeface="Times New Roman" panose="02020603050405020304" pitchFamily="18" charset="0"/>
              </a:rPr>
              <a:t>Эвисцирация</a:t>
            </a:r>
            <a:r>
              <a:rPr lang="ru-RU" sz="2000" dirty="0">
                <a:latin typeface="Times New Roman" panose="02020603050405020304" pitchFamily="18" charset="0"/>
                <a:cs typeface="Times New Roman" panose="02020603050405020304" pitchFamily="18" charset="0"/>
              </a:rPr>
              <a:t> правого глаза, протезирование правого глаза. Плеврит слева. Сохраняется лихорадка. Осмотрен иммунологом: ВИДС, </a:t>
            </a:r>
            <a:r>
              <a:rPr lang="ru-RU" sz="2000" dirty="0" err="1">
                <a:latin typeface="Times New Roman" panose="02020603050405020304" pitchFamily="18" charset="0"/>
                <a:cs typeface="Times New Roman" panose="02020603050405020304" pitchFamily="18" charset="0"/>
              </a:rPr>
              <a:t>гипогаммаглобулинемия</a:t>
            </a:r>
            <a:r>
              <a:rPr lang="ru-RU" sz="2000" dirty="0">
                <a:latin typeface="Times New Roman" panose="02020603050405020304" pitchFamily="18" charset="0"/>
                <a:cs typeface="Times New Roman" panose="02020603050405020304" pitchFamily="18" charset="0"/>
              </a:rPr>
              <a:t>. Получал в\м иммуноглобулин трехкратно, через день.</a:t>
            </a:r>
          </a:p>
          <a:p>
            <a:pPr algn="just"/>
            <a:r>
              <a:rPr lang="ru-RU" sz="2000" dirty="0">
                <a:latin typeface="Times New Roman" panose="02020603050405020304" pitchFamily="18" charset="0"/>
                <a:cs typeface="Times New Roman" panose="02020603050405020304" pitchFamily="18" charset="0"/>
              </a:rPr>
              <a:t>Февраль 2014 г. флегмона левой голени. Сепсис. </a:t>
            </a:r>
          </a:p>
          <a:p>
            <a:pPr algn="just"/>
            <a:r>
              <a:rPr lang="ru-RU" sz="2000" dirty="0">
                <a:latin typeface="Times New Roman" panose="02020603050405020304" pitchFamily="18" charset="0"/>
                <a:cs typeface="Times New Roman" panose="02020603050405020304" pitchFamily="18" charset="0"/>
              </a:rPr>
              <a:t>МРТ головного мозга: признаки массивного метастатического процесса головного мозга.  Осмотрен нейрохирургом и неврологом – диагноз: бактериальный </a:t>
            </a:r>
            <a:r>
              <a:rPr lang="ru-RU" sz="2000" dirty="0" err="1">
                <a:latin typeface="Times New Roman" panose="02020603050405020304" pitchFamily="18" charset="0"/>
                <a:cs typeface="Times New Roman" panose="02020603050405020304" pitchFamily="18" charset="0"/>
              </a:rPr>
              <a:t>абсцедирующий</a:t>
            </a:r>
            <a:r>
              <a:rPr lang="ru-RU" sz="2000" dirty="0">
                <a:latin typeface="Times New Roman" panose="02020603050405020304" pitchFamily="18" charset="0"/>
                <a:cs typeface="Times New Roman" panose="02020603050405020304" pitchFamily="18" charset="0"/>
              </a:rPr>
              <a:t> энцефалит на фоне сепсиса.  </a:t>
            </a:r>
          </a:p>
          <a:p>
            <a:endParaRPr lang="ru-RU" i="1" dirty="0"/>
          </a:p>
        </p:txBody>
      </p:sp>
      <p:sp>
        <p:nvSpPr>
          <p:cNvPr id="4" name="Прямоугольник 3"/>
          <p:cNvSpPr/>
          <p:nvPr/>
        </p:nvSpPr>
        <p:spPr>
          <a:xfrm>
            <a:off x="3486912" y="86606"/>
            <a:ext cx="4828031" cy="523220"/>
          </a:xfrm>
          <a:prstGeom prst="rect">
            <a:avLst/>
          </a:prstGeom>
        </p:spPr>
        <p:txBody>
          <a:bodyPr wrap="square">
            <a:spAutoFit/>
          </a:bodyPr>
          <a:lstStyle/>
          <a:p>
            <a:pPr algn="ctr"/>
            <a:r>
              <a:rPr lang="ru-RU" sz="2800" b="1" dirty="0">
                <a:latin typeface="Times New Roman" panose="02020603050405020304" pitchFamily="18" charset="0"/>
                <a:cs typeface="Times New Roman" panose="02020603050405020304" pitchFamily="18" charset="0"/>
              </a:rPr>
              <a:t>Анамнез заболевания</a:t>
            </a:r>
          </a:p>
        </p:txBody>
      </p:sp>
    </p:spTree>
    <p:extLst>
      <p:ext uri="{BB962C8B-B14F-4D97-AF65-F5344CB8AC3E}">
        <p14:creationId xmlns:p14="http://schemas.microsoft.com/office/powerpoint/2010/main" val="3028960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38000">
              <a:schemeClr val="accent1">
                <a:lumMod val="5000"/>
                <a:lumOff val="95000"/>
              </a:schemeClr>
            </a:gs>
            <a:gs pos="73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Прямоугольник 1"/>
          <p:cNvSpPr/>
          <p:nvPr/>
        </p:nvSpPr>
        <p:spPr>
          <a:xfrm>
            <a:off x="499872" y="1058653"/>
            <a:ext cx="5120640" cy="5170646"/>
          </a:xfrm>
          <a:prstGeom prst="rect">
            <a:avLst/>
          </a:prstGeom>
        </p:spPr>
        <p:txBody>
          <a:bodyPr wrap="square">
            <a:spAutoFit/>
          </a:bodyPr>
          <a:lstStyle/>
          <a:p>
            <a:r>
              <a:rPr lang="ru-RU" sz="2200" dirty="0">
                <a:latin typeface="Times New Roman" panose="02020603050405020304" pitchFamily="18" charset="0"/>
                <a:cs typeface="Times New Roman" panose="02020603050405020304" pitchFamily="18" charset="0"/>
              </a:rPr>
              <a:t>Из анамнеза жизни известно, что при рождении перенес пневмонию, в детстве часто болел, рос и развивался соответственно возрасту; </a:t>
            </a:r>
          </a:p>
          <a:p>
            <a:r>
              <a:rPr lang="ru-RU" sz="2200" dirty="0">
                <a:latin typeface="Times New Roman" panose="02020603050405020304" pitchFamily="18" charset="0"/>
                <a:cs typeface="Times New Roman" panose="02020603050405020304" pitchFamily="18" charset="0"/>
              </a:rPr>
              <a:t>Сопутствующие хронические заболевания — хронический бронхит, отит, синусит; </a:t>
            </a:r>
          </a:p>
          <a:p>
            <a:r>
              <a:rPr lang="ru-RU" sz="2200" dirty="0" err="1">
                <a:latin typeface="Times New Roman" panose="02020603050405020304" pitchFamily="18" charset="0"/>
                <a:cs typeface="Times New Roman" panose="02020603050405020304" pitchFamily="18" charset="0"/>
              </a:rPr>
              <a:t>Аллергологический</a:t>
            </a:r>
            <a:r>
              <a:rPr lang="ru-RU" sz="2200" dirty="0">
                <a:latin typeface="Times New Roman" panose="02020603050405020304" pitchFamily="18" charset="0"/>
                <a:cs typeface="Times New Roman" panose="02020603050405020304" pitchFamily="18" charset="0"/>
              </a:rPr>
              <a:t> анамнез  — с детства атопический дерматит (провоцируют обострение некоторые пищевые продукты).</a:t>
            </a:r>
          </a:p>
          <a:p>
            <a:r>
              <a:rPr lang="ru-RU" sz="2200" dirty="0">
                <a:latin typeface="Times New Roman" panose="02020603050405020304" pitchFamily="18" charset="0"/>
                <a:cs typeface="Times New Roman" panose="02020603050405020304" pitchFamily="18" charset="0"/>
              </a:rPr>
              <a:t>Семейный анамнез — у матери бронхиальная астма, хронический синусит, у отца — аутоиммунный </a:t>
            </a:r>
            <a:r>
              <a:rPr lang="ru-RU" sz="2200" dirty="0" err="1">
                <a:latin typeface="Times New Roman" panose="02020603050405020304" pitchFamily="18" charset="0"/>
                <a:cs typeface="Times New Roman" panose="02020603050405020304" pitchFamily="18" charset="0"/>
              </a:rPr>
              <a:t>тиреоидит</a:t>
            </a:r>
            <a:r>
              <a:rPr lang="ru-RU" sz="2200" dirty="0">
                <a:latin typeface="Times New Roman" panose="02020603050405020304" pitchFamily="18" charset="0"/>
                <a:cs typeface="Times New Roman" panose="02020603050405020304" pitchFamily="18" charset="0"/>
              </a:rPr>
              <a:t>. </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0029" y="1817524"/>
            <a:ext cx="4463143" cy="4125686"/>
          </a:xfrm>
          <a:prstGeom prst="rect">
            <a:avLst/>
          </a:prstGeom>
        </p:spPr>
      </p:pic>
      <p:sp>
        <p:nvSpPr>
          <p:cNvPr id="4" name="Прямоугольник 3"/>
          <p:cNvSpPr/>
          <p:nvPr/>
        </p:nvSpPr>
        <p:spPr>
          <a:xfrm>
            <a:off x="3486912" y="245102"/>
            <a:ext cx="4828031" cy="523220"/>
          </a:xfrm>
          <a:prstGeom prst="rect">
            <a:avLst/>
          </a:prstGeom>
        </p:spPr>
        <p:txBody>
          <a:bodyPr wrap="square">
            <a:spAutoFit/>
          </a:bodyPr>
          <a:lstStyle/>
          <a:p>
            <a:pPr algn="ctr"/>
            <a:r>
              <a:rPr lang="ru-RU" sz="2800" b="1" dirty="0">
                <a:latin typeface="Times New Roman" panose="02020603050405020304" pitchFamily="18" charset="0"/>
                <a:cs typeface="Times New Roman" panose="02020603050405020304" pitchFamily="18" charset="0"/>
              </a:rPr>
              <a:t>Анамнез жизни</a:t>
            </a:r>
          </a:p>
        </p:txBody>
      </p:sp>
    </p:spTree>
    <p:extLst>
      <p:ext uri="{BB962C8B-B14F-4D97-AF65-F5344CB8AC3E}">
        <p14:creationId xmlns:p14="http://schemas.microsoft.com/office/powerpoint/2010/main" val="27822992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38000">
              <a:schemeClr val="accent1">
                <a:lumMod val="5000"/>
                <a:lumOff val="95000"/>
              </a:schemeClr>
            </a:gs>
            <a:gs pos="73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Прямоугольник 2"/>
          <p:cNvSpPr/>
          <p:nvPr/>
        </p:nvSpPr>
        <p:spPr>
          <a:xfrm>
            <a:off x="315686" y="686030"/>
            <a:ext cx="11473543" cy="4893647"/>
          </a:xfrm>
          <a:prstGeom prst="rect">
            <a:avLst/>
          </a:prstGeom>
        </p:spPr>
        <p:txBody>
          <a:bodyPr wrap="square">
            <a:spAutoFit/>
          </a:bodyPr>
          <a:lstStyle/>
          <a:p>
            <a:pPr algn="just"/>
            <a:r>
              <a:rPr lang="ru-RU" sz="2400" dirty="0">
                <a:latin typeface="Times New Roman" panose="02020603050405020304" pitchFamily="18" charset="0"/>
                <a:cs typeface="Times New Roman" panose="02020603050405020304" pitchFamily="18" charset="0"/>
              </a:rPr>
              <a:t>Рост 168 см, вес 54 кг, индекс массы тела 21,6. Состояние удовлетворительное. Кожные покровы бледно-розовые, чистые, обычной влажности. Периферические лимфатические узлы не увеличены. Язык чистый, рисунок языка сохранен, сосочки выражены, отпечатков зубов по краю языка нет. Живот правильной формы, симметричен, участвует в акте дыхания, видимой перистальтики нет, в объеме не увеличен. </a:t>
            </a:r>
            <a:r>
              <a:rPr lang="ru-RU" sz="2400" dirty="0" err="1">
                <a:latin typeface="Times New Roman" panose="02020603050405020304" pitchFamily="18" charset="0"/>
                <a:cs typeface="Times New Roman" panose="02020603050405020304" pitchFamily="18" charset="0"/>
              </a:rPr>
              <a:t>Перкуторно</a:t>
            </a:r>
            <a:r>
              <a:rPr lang="ru-RU" sz="2400" dirty="0">
                <a:latin typeface="Times New Roman" panose="02020603050405020304" pitchFamily="18" charset="0"/>
                <a:cs typeface="Times New Roman" panose="02020603050405020304" pitchFamily="18" charset="0"/>
              </a:rPr>
              <a:t> над всей поверхностью живота отмечается выраженный тимпанический звук. При поверхностной пальпации живота сопротивляемость мышц передней брюшной стенки не определяется, болезненности есть, чувствительность при пальпации симметрична, симптомов раздражения брюшины нет, расхождение прямых мышц живота, грыжевые выпячивания не определяются. Живот доступен глубокой пальпации. Пальпируются петли сигмовидной, ободочной кишок в виде плотного, пассивно подвижного, гладкого цилиндра. Печень не пальпируется. </a:t>
            </a:r>
            <a:r>
              <a:rPr lang="ru-RU" sz="2400" dirty="0" err="1">
                <a:latin typeface="Times New Roman" panose="02020603050405020304" pitchFamily="18" charset="0"/>
                <a:cs typeface="Times New Roman" panose="02020603050405020304" pitchFamily="18" charset="0"/>
              </a:rPr>
              <a:t>Перкуторно</a:t>
            </a:r>
            <a:r>
              <a:rPr lang="ru-RU" sz="2400" dirty="0">
                <a:latin typeface="Times New Roman" panose="02020603050405020304" pitchFamily="18" charset="0"/>
                <a:cs typeface="Times New Roman" panose="02020603050405020304" pitchFamily="18" charset="0"/>
              </a:rPr>
              <a:t> размеры печени не увеличены. Селезенка не пальпируется.</a:t>
            </a:r>
          </a:p>
        </p:txBody>
      </p:sp>
      <p:sp>
        <p:nvSpPr>
          <p:cNvPr id="4" name="Прямоугольник 3"/>
          <p:cNvSpPr/>
          <p:nvPr/>
        </p:nvSpPr>
        <p:spPr>
          <a:xfrm>
            <a:off x="3486912" y="86606"/>
            <a:ext cx="4828031" cy="523220"/>
          </a:xfrm>
          <a:prstGeom prst="rect">
            <a:avLst/>
          </a:prstGeom>
        </p:spPr>
        <p:txBody>
          <a:bodyPr wrap="square">
            <a:spAutoFit/>
          </a:bodyPr>
          <a:lstStyle/>
          <a:p>
            <a:pPr algn="ctr"/>
            <a:r>
              <a:rPr lang="ru-RU" sz="2800" b="1" dirty="0">
                <a:latin typeface="Times New Roman" panose="02020603050405020304" pitchFamily="18" charset="0"/>
                <a:cs typeface="Times New Roman" panose="02020603050405020304" pitchFamily="18" charset="0"/>
              </a:rPr>
              <a:t>Объективный статус</a:t>
            </a:r>
          </a:p>
        </p:txBody>
      </p:sp>
    </p:spTree>
    <p:extLst>
      <p:ext uri="{BB962C8B-B14F-4D97-AF65-F5344CB8AC3E}">
        <p14:creationId xmlns:p14="http://schemas.microsoft.com/office/powerpoint/2010/main" val="4087907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38000">
              <a:schemeClr val="accent1">
                <a:lumMod val="5000"/>
                <a:lumOff val="95000"/>
              </a:schemeClr>
            </a:gs>
            <a:gs pos="73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Прямоугольник 1"/>
          <p:cNvSpPr/>
          <p:nvPr/>
        </p:nvSpPr>
        <p:spPr>
          <a:xfrm>
            <a:off x="990600" y="253778"/>
            <a:ext cx="10776857" cy="461665"/>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Результаты лабораторных методов исследования </a:t>
            </a:r>
          </a:p>
        </p:txBody>
      </p:sp>
      <p:sp>
        <p:nvSpPr>
          <p:cNvPr id="3" name="Прямоугольник 2"/>
          <p:cNvSpPr/>
          <p:nvPr/>
        </p:nvSpPr>
        <p:spPr>
          <a:xfrm>
            <a:off x="326571" y="1224286"/>
            <a:ext cx="11440886" cy="4293483"/>
          </a:xfrm>
          <a:prstGeom prst="rect">
            <a:avLst/>
          </a:prstGeom>
        </p:spPr>
        <p:txBody>
          <a:bodyPr wrap="square">
            <a:spAutoFit/>
          </a:bodyPr>
          <a:lstStyle/>
          <a:p>
            <a:pPr>
              <a:spcAft>
                <a:spcPts val="0"/>
              </a:spcAft>
            </a:pPr>
            <a:r>
              <a:rPr lang="ru-RU" sz="2100" b="1" dirty="0">
                <a:latin typeface="Times New Roman" panose="02020603050405020304" pitchFamily="18" charset="0"/>
                <a:ea typeface="Cambria" panose="02040503050406030204" pitchFamily="18" charset="0"/>
                <a:cs typeface="Times New Roman" panose="02020603050405020304" pitchFamily="18" charset="0"/>
              </a:rPr>
              <a:t>По данным иммунного статуса</a:t>
            </a:r>
            <a:r>
              <a:rPr lang="ru-RU" sz="2100" dirty="0">
                <a:latin typeface="Times New Roman" panose="02020603050405020304" pitchFamily="18" charset="0"/>
                <a:ea typeface="Cambria" panose="02040503050406030204" pitchFamily="18" charset="0"/>
                <a:cs typeface="Times New Roman" panose="02020603050405020304" pitchFamily="18" charset="0"/>
              </a:rPr>
              <a:t>: </a:t>
            </a:r>
            <a:r>
              <a:rPr lang="ru-RU" sz="2100" dirty="0" err="1">
                <a:latin typeface="Times New Roman" panose="02020603050405020304" pitchFamily="18" charset="0"/>
                <a:ea typeface="Cambria" panose="02040503050406030204" pitchFamily="18" charset="0"/>
                <a:cs typeface="Times New Roman" panose="02020603050405020304" pitchFamily="18" charset="0"/>
              </a:rPr>
              <a:t>IgM</a:t>
            </a:r>
            <a:r>
              <a:rPr lang="ru-RU" sz="2100" dirty="0">
                <a:latin typeface="Times New Roman" panose="02020603050405020304" pitchFamily="18" charset="0"/>
                <a:ea typeface="Cambria" panose="02040503050406030204" pitchFamily="18" charset="0"/>
                <a:cs typeface="Times New Roman" panose="02020603050405020304" pitchFamily="18" charset="0"/>
              </a:rPr>
              <a:t> 0,3 г/л  (норма 0,5—3,0 г/л) , </a:t>
            </a:r>
            <a:r>
              <a:rPr lang="ru-RU" sz="2100" dirty="0" err="1">
                <a:latin typeface="Times New Roman" panose="02020603050405020304" pitchFamily="18" charset="0"/>
                <a:ea typeface="Cambria" panose="02040503050406030204" pitchFamily="18" charset="0"/>
                <a:cs typeface="Times New Roman" panose="02020603050405020304" pitchFamily="18" charset="0"/>
              </a:rPr>
              <a:t>IgG</a:t>
            </a:r>
            <a:r>
              <a:rPr lang="ru-RU" sz="2100" dirty="0">
                <a:latin typeface="Times New Roman" panose="02020603050405020304" pitchFamily="18" charset="0"/>
                <a:ea typeface="Cambria" panose="02040503050406030204" pitchFamily="18" charset="0"/>
                <a:cs typeface="Times New Roman" panose="02020603050405020304" pitchFamily="18" charset="0"/>
              </a:rPr>
              <a:t> 5,0 г/л (норма 6,5—16 г/л), </a:t>
            </a:r>
            <a:r>
              <a:rPr lang="ru-RU" sz="2100" dirty="0" err="1">
                <a:latin typeface="Times New Roman" panose="02020603050405020304" pitchFamily="18" charset="0"/>
                <a:ea typeface="Cambria" panose="02040503050406030204" pitchFamily="18" charset="0"/>
                <a:cs typeface="Times New Roman" panose="02020603050405020304" pitchFamily="18" charset="0"/>
              </a:rPr>
              <a:t>IgA</a:t>
            </a:r>
            <a:r>
              <a:rPr lang="ru-RU" sz="2100" dirty="0">
                <a:latin typeface="Times New Roman" panose="02020603050405020304" pitchFamily="18" charset="0"/>
                <a:ea typeface="Cambria" panose="02040503050406030204" pitchFamily="18" charset="0"/>
                <a:cs typeface="Times New Roman" panose="02020603050405020304" pitchFamily="18" charset="0"/>
              </a:rPr>
              <a:t> 0,6 г/л (норма 0,4—3,5 г/л). </a:t>
            </a:r>
          </a:p>
          <a:p>
            <a:pPr>
              <a:spcAft>
                <a:spcPts val="0"/>
              </a:spcAft>
            </a:pPr>
            <a:r>
              <a:rPr lang="ru-RU" sz="2100" b="1" dirty="0" err="1">
                <a:latin typeface="Times New Roman" panose="02020603050405020304" pitchFamily="18" charset="0"/>
                <a:ea typeface="Cambria" panose="02040503050406030204" pitchFamily="18" charset="0"/>
                <a:cs typeface="Times New Roman" panose="02020603050405020304" pitchFamily="18" charset="0"/>
              </a:rPr>
              <a:t>Субпопуляция</a:t>
            </a:r>
            <a:r>
              <a:rPr lang="ru-RU" sz="2100" b="1" dirty="0">
                <a:latin typeface="Times New Roman" panose="02020603050405020304" pitchFamily="18" charset="0"/>
                <a:ea typeface="Cambria" panose="02040503050406030204" pitchFamily="18" charset="0"/>
                <a:cs typeface="Times New Roman" panose="02020603050405020304" pitchFamily="18" charset="0"/>
              </a:rPr>
              <a:t> лимфоцитов</a:t>
            </a:r>
            <a:r>
              <a:rPr lang="ru-RU" sz="2100" dirty="0">
                <a:latin typeface="Times New Roman" panose="02020603050405020304" pitchFamily="18" charset="0"/>
                <a:ea typeface="Cambria" panose="02040503050406030204" pitchFamily="18" charset="0"/>
                <a:cs typeface="Times New Roman" panose="02020603050405020304" pitchFamily="18" charset="0"/>
              </a:rPr>
              <a:t>: CD3+89% (58-80); CD 4+30% (36-55); CD8+49% (18-25); CD 19+6% (8-19); CD3-CD16+\ CD 56+3% (6-26); CD3+ CD 25+ -3% (0-6,0)</a:t>
            </a:r>
          </a:p>
          <a:p>
            <a:pPr>
              <a:spcAft>
                <a:spcPts val="0"/>
              </a:spcAft>
            </a:pPr>
            <a:r>
              <a:rPr lang="ru-RU" sz="2100" b="1" dirty="0">
                <a:latin typeface="Times New Roman" panose="02020603050405020304" pitchFamily="18" charset="0"/>
                <a:ea typeface="Cambria" panose="02040503050406030204" pitchFamily="18" charset="0"/>
                <a:cs typeface="Times New Roman" panose="02020603050405020304" pitchFamily="18" charset="0"/>
              </a:rPr>
              <a:t>Общий анализ крови</a:t>
            </a:r>
            <a:r>
              <a:rPr lang="ru-RU" sz="2100" dirty="0">
                <a:latin typeface="Times New Roman" panose="02020603050405020304" pitchFamily="18" charset="0"/>
                <a:ea typeface="Cambria" panose="02040503050406030204" pitchFamily="18" charset="0"/>
                <a:cs typeface="Times New Roman" panose="02020603050405020304" pitchFamily="18" charset="0"/>
              </a:rPr>
              <a:t>: Л – 15,03х109/л, Эр – 4,69х1012/л, </a:t>
            </a:r>
            <a:r>
              <a:rPr lang="ru-RU" sz="2100" dirty="0" err="1">
                <a:latin typeface="Times New Roman" panose="02020603050405020304" pitchFamily="18" charset="0"/>
                <a:ea typeface="Cambria" panose="02040503050406030204" pitchFamily="18" charset="0"/>
                <a:cs typeface="Times New Roman" panose="02020603050405020304" pitchFamily="18" charset="0"/>
              </a:rPr>
              <a:t>Нв</a:t>
            </a:r>
            <a:r>
              <a:rPr lang="ru-RU" sz="2100" dirty="0">
                <a:latin typeface="Times New Roman" panose="02020603050405020304" pitchFamily="18" charset="0"/>
                <a:ea typeface="Cambria" panose="02040503050406030204" pitchFamily="18" charset="0"/>
                <a:cs typeface="Times New Roman" panose="02020603050405020304" pitchFamily="18" charset="0"/>
              </a:rPr>
              <a:t> – 129 г/л, гематокрит – 40,50%, </a:t>
            </a:r>
            <a:r>
              <a:rPr lang="ru-RU" sz="2100" dirty="0" err="1">
                <a:latin typeface="Times New Roman" panose="02020603050405020304" pitchFamily="18" charset="0"/>
                <a:ea typeface="Cambria" panose="02040503050406030204" pitchFamily="18" charset="0"/>
                <a:cs typeface="Times New Roman" panose="02020603050405020304" pitchFamily="18" charset="0"/>
              </a:rPr>
              <a:t>тром</a:t>
            </a:r>
            <a:r>
              <a:rPr lang="ru-RU" sz="2100" dirty="0">
                <a:latin typeface="Times New Roman" panose="02020603050405020304" pitchFamily="18" charset="0"/>
                <a:ea typeface="Cambria" panose="02040503050406030204" pitchFamily="18" charset="0"/>
                <a:cs typeface="Times New Roman" panose="02020603050405020304" pitchFamily="18" charset="0"/>
              </a:rPr>
              <a:t> – 367х109/л, ней – 7,18%, </a:t>
            </a:r>
            <a:r>
              <a:rPr lang="ru-RU" sz="2100" dirty="0" err="1">
                <a:latin typeface="Times New Roman" panose="02020603050405020304" pitchFamily="18" charset="0"/>
                <a:ea typeface="Cambria" panose="02040503050406030204" pitchFamily="18" charset="0"/>
                <a:cs typeface="Times New Roman" panose="02020603050405020304" pitchFamily="18" charset="0"/>
              </a:rPr>
              <a:t>лим</a:t>
            </a:r>
            <a:r>
              <a:rPr lang="ru-RU" sz="2100" dirty="0">
                <a:latin typeface="Times New Roman" panose="02020603050405020304" pitchFamily="18" charset="0"/>
                <a:ea typeface="Cambria" panose="02040503050406030204" pitchFamily="18" charset="0"/>
                <a:cs typeface="Times New Roman" panose="02020603050405020304" pitchFamily="18" charset="0"/>
              </a:rPr>
              <a:t> – 1,79%, </a:t>
            </a:r>
            <a:r>
              <a:rPr lang="ru-RU" sz="2100" dirty="0" err="1">
                <a:latin typeface="Times New Roman" panose="02020603050405020304" pitchFamily="18" charset="0"/>
                <a:ea typeface="Cambria" panose="02040503050406030204" pitchFamily="18" charset="0"/>
                <a:cs typeface="Times New Roman" panose="02020603050405020304" pitchFamily="18" charset="0"/>
              </a:rPr>
              <a:t>мон</a:t>
            </a:r>
            <a:r>
              <a:rPr lang="ru-RU" sz="2100" dirty="0">
                <a:latin typeface="Times New Roman" panose="02020603050405020304" pitchFamily="18" charset="0"/>
                <a:ea typeface="Cambria" panose="02040503050406030204" pitchFamily="18" charset="0"/>
                <a:cs typeface="Times New Roman" panose="02020603050405020304" pitchFamily="18" charset="0"/>
              </a:rPr>
              <a:t> – 0,85%, </a:t>
            </a:r>
            <a:r>
              <a:rPr lang="ru-RU" sz="2100" dirty="0" err="1">
                <a:latin typeface="Times New Roman" panose="02020603050405020304" pitchFamily="18" charset="0"/>
                <a:ea typeface="Cambria" panose="02040503050406030204" pitchFamily="18" charset="0"/>
                <a:cs typeface="Times New Roman" panose="02020603050405020304" pitchFamily="18" charset="0"/>
              </a:rPr>
              <a:t>эоз</a:t>
            </a:r>
            <a:r>
              <a:rPr lang="ru-RU" sz="2100" dirty="0">
                <a:latin typeface="Times New Roman" panose="02020603050405020304" pitchFamily="18" charset="0"/>
                <a:ea typeface="Cambria" panose="02040503050406030204" pitchFamily="18" charset="0"/>
                <a:cs typeface="Times New Roman" panose="02020603050405020304" pitchFamily="18" charset="0"/>
              </a:rPr>
              <a:t> – 1,70%, баз – 0,04%, СОЭ 25 мм/час.</a:t>
            </a:r>
          </a:p>
          <a:p>
            <a:pPr>
              <a:spcAft>
                <a:spcPts val="0"/>
              </a:spcAft>
            </a:pPr>
            <a:r>
              <a:rPr lang="ru-RU" sz="2100" b="1" dirty="0" err="1">
                <a:latin typeface="Times New Roman" panose="02020603050405020304" pitchFamily="18" charset="0"/>
                <a:ea typeface="Cambria" panose="02040503050406030204" pitchFamily="18" charset="0"/>
                <a:cs typeface="Times New Roman" panose="02020603050405020304" pitchFamily="18" charset="0"/>
              </a:rPr>
              <a:t>Иммунохемилюминесценция</a:t>
            </a:r>
            <a:r>
              <a:rPr lang="ru-RU" sz="2100" dirty="0">
                <a:latin typeface="Times New Roman" panose="02020603050405020304" pitchFamily="18" charset="0"/>
                <a:ea typeface="Cambria" panose="02040503050406030204" pitchFamily="18" charset="0"/>
                <a:cs typeface="Times New Roman" panose="02020603050405020304" pitchFamily="18" charset="0"/>
              </a:rPr>
              <a:t>: РЭА – 12,32 </a:t>
            </a:r>
            <a:r>
              <a:rPr lang="ru-RU" sz="2100" dirty="0" err="1">
                <a:latin typeface="Times New Roman" panose="02020603050405020304" pitchFamily="18" charset="0"/>
                <a:ea typeface="Cambria" panose="02040503050406030204" pitchFamily="18" charset="0"/>
                <a:cs typeface="Times New Roman" panose="02020603050405020304" pitchFamily="18" charset="0"/>
              </a:rPr>
              <a:t>нг</a:t>
            </a:r>
            <a:r>
              <a:rPr lang="ru-RU" sz="2100" dirty="0">
                <a:latin typeface="Times New Roman" panose="02020603050405020304" pitchFamily="18" charset="0"/>
                <a:ea typeface="Cambria" panose="02040503050406030204" pitchFamily="18" charset="0"/>
                <a:cs typeface="Times New Roman" panose="02020603050405020304" pitchFamily="18" charset="0"/>
              </a:rPr>
              <a:t>/мл (0-4.7), СА  19-9 – 18,41 </a:t>
            </a:r>
            <a:r>
              <a:rPr lang="ru-RU" sz="2100" dirty="0" err="1">
                <a:latin typeface="Times New Roman" panose="02020603050405020304" pitchFamily="18" charset="0"/>
                <a:ea typeface="Cambria" panose="02040503050406030204" pitchFamily="18" charset="0"/>
                <a:cs typeface="Times New Roman" panose="02020603050405020304" pitchFamily="18" charset="0"/>
              </a:rPr>
              <a:t>ед</a:t>
            </a:r>
            <a:r>
              <a:rPr lang="ru-RU" sz="2100" dirty="0">
                <a:latin typeface="Times New Roman" panose="02020603050405020304" pitchFamily="18" charset="0"/>
                <a:ea typeface="Cambria" panose="02040503050406030204" pitchFamily="18" charset="0"/>
                <a:cs typeface="Times New Roman" panose="02020603050405020304" pitchFamily="18" charset="0"/>
              </a:rPr>
              <a:t>/мл (0-39), АФП – 2.17 МЕ/мл (0,90-6,67), </a:t>
            </a:r>
            <a:r>
              <a:rPr lang="ru-RU" sz="2100" dirty="0" err="1">
                <a:latin typeface="Times New Roman" panose="02020603050405020304" pitchFamily="18" charset="0"/>
                <a:ea typeface="Cambria" panose="02040503050406030204" pitchFamily="18" charset="0"/>
                <a:cs typeface="Times New Roman" panose="02020603050405020304" pitchFamily="18" charset="0"/>
              </a:rPr>
              <a:t>фолат</a:t>
            </a:r>
            <a:r>
              <a:rPr lang="ru-RU" sz="2100" dirty="0">
                <a:latin typeface="Times New Roman" panose="02020603050405020304" pitchFamily="18" charset="0"/>
                <a:ea typeface="Cambria" panose="02040503050406030204" pitchFamily="18" charset="0"/>
                <a:cs typeface="Times New Roman" panose="02020603050405020304" pitchFamily="18" charset="0"/>
              </a:rPr>
              <a:t> – 8,71 </a:t>
            </a:r>
            <a:r>
              <a:rPr lang="ru-RU" sz="2100" dirty="0" err="1">
                <a:latin typeface="Times New Roman" panose="02020603050405020304" pitchFamily="18" charset="0"/>
                <a:ea typeface="Cambria" panose="02040503050406030204" pitchFamily="18" charset="0"/>
                <a:cs typeface="Times New Roman" panose="02020603050405020304" pitchFamily="18" charset="0"/>
              </a:rPr>
              <a:t>нг</a:t>
            </a:r>
            <a:r>
              <a:rPr lang="ru-RU" sz="2100" dirty="0">
                <a:latin typeface="Times New Roman" panose="02020603050405020304" pitchFamily="18" charset="0"/>
                <a:ea typeface="Cambria" panose="02040503050406030204" pitchFamily="18" charset="0"/>
                <a:cs typeface="Times New Roman" panose="02020603050405020304" pitchFamily="18" charset="0"/>
              </a:rPr>
              <a:t>/мл; витамин В12 – 1233 </a:t>
            </a:r>
            <a:r>
              <a:rPr lang="ru-RU" sz="2100" dirty="0" err="1">
                <a:latin typeface="Times New Roman" panose="02020603050405020304" pitchFamily="18" charset="0"/>
                <a:ea typeface="Cambria" panose="02040503050406030204" pitchFamily="18" charset="0"/>
                <a:cs typeface="Times New Roman" panose="02020603050405020304" pitchFamily="18" charset="0"/>
              </a:rPr>
              <a:t>пг</a:t>
            </a:r>
            <a:r>
              <a:rPr lang="ru-RU" sz="2100" dirty="0">
                <a:latin typeface="Times New Roman" panose="02020603050405020304" pitchFamily="18" charset="0"/>
                <a:ea typeface="Cambria" panose="02040503050406030204" pitchFamily="18" charset="0"/>
                <a:cs typeface="Times New Roman" panose="02020603050405020304" pitchFamily="18" charset="0"/>
              </a:rPr>
              <a:t>/мл (197-866), краснуха </a:t>
            </a:r>
            <a:r>
              <a:rPr lang="ru-RU" sz="2100" dirty="0" err="1">
                <a:latin typeface="Times New Roman" panose="02020603050405020304" pitchFamily="18" charset="0"/>
                <a:ea typeface="Cambria" panose="02040503050406030204" pitchFamily="18" charset="0"/>
                <a:cs typeface="Times New Roman" panose="02020603050405020304" pitchFamily="18" charset="0"/>
              </a:rPr>
              <a:t>IgG</a:t>
            </a:r>
            <a:r>
              <a:rPr lang="ru-RU" sz="2100" dirty="0">
                <a:latin typeface="Times New Roman" panose="02020603050405020304" pitchFamily="18" charset="0"/>
                <a:ea typeface="Cambria" panose="02040503050406030204" pitchFamily="18" charset="0"/>
                <a:cs typeface="Times New Roman" panose="02020603050405020304" pitchFamily="18" charset="0"/>
              </a:rPr>
              <a:t> – 223,8 МЕ/мл (&lt;10), краснуха </a:t>
            </a:r>
            <a:r>
              <a:rPr lang="ru-RU" sz="2100" dirty="0" err="1">
                <a:latin typeface="Times New Roman" panose="02020603050405020304" pitchFamily="18" charset="0"/>
                <a:ea typeface="Cambria" panose="02040503050406030204" pitchFamily="18" charset="0"/>
                <a:cs typeface="Times New Roman" panose="02020603050405020304" pitchFamily="18" charset="0"/>
              </a:rPr>
              <a:t>IgМ</a:t>
            </a:r>
            <a:r>
              <a:rPr lang="ru-RU" sz="2100" dirty="0">
                <a:latin typeface="Times New Roman" panose="02020603050405020304" pitchFamily="18" charset="0"/>
                <a:ea typeface="Cambria" panose="02040503050406030204" pitchFamily="18" charset="0"/>
                <a:cs typeface="Times New Roman" panose="02020603050405020304" pitchFamily="18" charset="0"/>
              </a:rPr>
              <a:t> – 0,14 (0-1,20), </a:t>
            </a:r>
            <a:r>
              <a:rPr lang="ru-RU" sz="2100" dirty="0" err="1">
                <a:latin typeface="Times New Roman" panose="02020603050405020304" pitchFamily="18" charset="0"/>
                <a:ea typeface="Cambria" panose="02040503050406030204" pitchFamily="18" charset="0"/>
                <a:cs typeface="Times New Roman" panose="02020603050405020304" pitchFamily="18" charset="0"/>
              </a:rPr>
              <a:t>НВsAg</a:t>
            </a:r>
            <a:r>
              <a:rPr lang="ru-RU" sz="2100" dirty="0">
                <a:latin typeface="Times New Roman" panose="02020603050405020304" pitchFamily="18" charset="0"/>
                <a:ea typeface="Cambria" panose="02040503050406030204" pitchFamily="18" charset="0"/>
                <a:cs typeface="Times New Roman" panose="02020603050405020304" pitchFamily="18" charset="0"/>
              </a:rPr>
              <a:t> – отрицательно. </a:t>
            </a:r>
          </a:p>
          <a:p>
            <a:r>
              <a:rPr lang="ru-RU" sz="2100" b="1" dirty="0">
                <a:latin typeface="Times New Roman" panose="02020603050405020304" pitchFamily="18" charset="0"/>
                <a:ea typeface="Cambria" panose="02040503050406030204" pitchFamily="18" charset="0"/>
                <a:cs typeface="Times New Roman" panose="02020603050405020304" pitchFamily="18" charset="0"/>
              </a:rPr>
              <a:t>БХА</a:t>
            </a:r>
            <a:r>
              <a:rPr lang="ru-RU" sz="2100" dirty="0">
                <a:latin typeface="Times New Roman" panose="02020603050405020304" pitchFamily="18" charset="0"/>
                <a:ea typeface="Cambria" panose="02040503050406030204" pitchFamily="18" charset="0"/>
                <a:cs typeface="Times New Roman" panose="02020603050405020304" pitchFamily="18" charset="0"/>
              </a:rPr>
              <a:t> : СРБ – 65,00 мг/л, АЛТ – 12,20 </a:t>
            </a:r>
            <a:r>
              <a:rPr lang="ru-RU" sz="2100" dirty="0" err="1">
                <a:latin typeface="Times New Roman" panose="02020603050405020304" pitchFamily="18" charset="0"/>
                <a:ea typeface="Cambria" panose="02040503050406030204" pitchFamily="18" charset="0"/>
                <a:cs typeface="Times New Roman" panose="02020603050405020304" pitchFamily="18" charset="0"/>
              </a:rPr>
              <a:t>ед</a:t>
            </a:r>
            <a:r>
              <a:rPr lang="ru-RU" sz="2100" dirty="0">
                <a:latin typeface="Times New Roman" panose="02020603050405020304" pitchFamily="18" charset="0"/>
                <a:ea typeface="Cambria" panose="02040503050406030204" pitchFamily="18" charset="0"/>
                <a:cs typeface="Times New Roman" panose="02020603050405020304" pitchFamily="18" charset="0"/>
              </a:rPr>
              <a:t>, АСТ-16, 10 </a:t>
            </a:r>
            <a:r>
              <a:rPr lang="ru-RU" sz="2100" dirty="0" err="1">
                <a:latin typeface="Times New Roman" panose="02020603050405020304" pitchFamily="18" charset="0"/>
                <a:ea typeface="Cambria" panose="02040503050406030204" pitchFamily="18" charset="0"/>
                <a:cs typeface="Times New Roman" panose="02020603050405020304" pitchFamily="18" charset="0"/>
              </a:rPr>
              <a:t>ед</a:t>
            </a:r>
            <a:r>
              <a:rPr lang="ru-RU" sz="2100" dirty="0">
                <a:latin typeface="Times New Roman" panose="02020603050405020304" pitchFamily="18" charset="0"/>
                <a:ea typeface="Cambria" panose="02040503050406030204" pitchFamily="18" charset="0"/>
                <a:cs typeface="Times New Roman" panose="02020603050405020304" pitchFamily="18" charset="0"/>
              </a:rPr>
              <a:t>, билирубин общ. – 5,80 </a:t>
            </a:r>
            <a:r>
              <a:rPr lang="ru-RU" sz="2100" dirty="0" err="1">
                <a:latin typeface="Times New Roman" panose="02020603050405020304" pitchFamily="18" charset="0"/>
                <a:ea typeface="Cambria" panose="02040503050406030204" pitchFamily="18" charset="0"/>
                <a:cs typeface="Times New Roman" panose="02020603050405020304" pitchFamily="18" charset="0"/>
              </a:rPr>
              <a:t>ммоль</a:t>
            </a:r>
            <a:r>
              <a:rPr lang="ru-RU" sz="2100" dirty="0">
                <a:latin typeface="Times New Roman" panose="02020603050405020304" pitchFamily="18" charset="0"/>
                <a:ea typeface="Cambria" panose="02040503050406030204" pitchFamily="18" charset="0"/>
                <a:cs typeface="Times New Roman" panose="02020603050405020304" pitchFamily="18" charset="0"/>
              </a:rPr>
              <a:t>/л, билирубин прямой – 2,40 </a:t>
            </a:r>
            <a:r>
              <a:rPr lang="ru-RU" sz="2100" dirty="0" err="1">
                <a:latin typeface="Times New Roman" panose="02020603050405020304" pitchFamily="18" charset="0"/>
                <a:ea typeface="Cambria" panose="02040503050406030204" pitchFamily="18" charset="0"/>
                <a:cs typeface="Times New Roman" panose="02020603050405020304" pitchFamily="18" charset="0"/>
              </a:rPr>
              <a:t>ммоль</a:t>
            </a:r>
            <a:r>
              <a:rPr lang="ru-RU" sz="2100" dirty="0">
                <a:latin typeface="Times New Roman" panose="02020603050405020304" pitchFamily="18" charset="0"/>
                <a:ea typeface="Cambria" panose="02040503050406030204" pitchFamily="18" charset="0"/>
                <a:cs typeface="Times New Roman" panose="02020603050405020304" pitchFamily="18" charset="0"/>
              </a:rPr>
              <a:t>/л, ГГТП – 50ед/л, ЩФ – 25ед/л, глюкоза – 4,87 </a:t>
            </a:r>
            <a:r>
              <a:rPr lang="ru-RU" sz="2100" dirty="0" err="1">
                <a:latin typeface="Times New Roman" panose="02020603050405020304" pitchFamily="18" charset="0"/>
                <a:ea typeface="Cambria" panose="02040503050406030204" pitchFamily="18" charset="0"/>
                <a:cs typeface="Times New Roman" panose="02020603050405020304" pitchFamily="18" charset="0"/>
              </a:rPr>
              <a:t>ммоль</a:t>
            </a:r>
            <a:r>
              <a:rPr lang="ru-RU" sz="2100" dirty="0">
                <a:latin typeface="Times New Roman" panose="02020603050405020304" pitchFamily="18" charset="0"/>
                <a:ea typeface="Cambria" panose="02040503050406030204" pitchFamily="18" charset="0"/>
                <a:cs typeface="Times New Roman" panose="02020603050405020304" pitchFamily="18" charset="0"/>
              </a:rPr>
              <a:t>/л, альфа-амилаза-</a:t>
            </a:r>
            <a:r>
              <a:rPr lang="ru-RU" sz="2100" dirty="0" err="1">
                <a:latin typeface="Times New Roman" panose="02020603050405020304" pitchFamily="18" charset="0"/>
                <a:ea typeface="Cambria" panose="02040503050406030204" pitchFamily="18" charset="0"/>
                <a:cs typeface="Times New Roman" panose="02020603050405020304" pitchFamily="18" charset="0"/>
              </a:rPr>
              <a:t>ед</a:t>
            </a:r>
            <a:r>
              <a:rPr lang="ru-RU" sz="2100" dirty="0">
                <a:latin typeface="Times New Roman" panose="02020603050405020304" pitchFamily="18" charset="0"/>
                <a:ea typeface="Cambria" panose="02040503050406030204" pitchFamily="18" charset="0"/>
                <a:cs typeface="Times New Roman" panose="02020603050405020304" pitchFamily="18" charset="0"/>
              </a:rPr>
              <a:t>, амилаза панкреатическая – 33,90 </a:t>
            </a:r>
            <a:r>
              <a:rPr lang="ru-RU" sz="2100" dirty="0" err="1">
                <a:latin typeface="Times New Roman" panose="02020603050405020304" pitchFamily="18" charset="0"/>
                <a:ea typeface="Cambria" panose="02040503050406030204" pitchFamily="18" charset="0"/>
                <a:cs typeface="Times New Roman" panose="02020603050405020304" pitchFamily="18" charset="0"/>
              </a:rPr>
              <a:t>ед</a:t>
            </a:r>
            <a:r>
              <a:rPr lang="ru-RU" sz="2100" dirty="0">
                <a:latin typeface="Times New Roman" panose="02020603050405020304" pitchFamily="18" charset="0"/>
                <a:ea typeface="Cambria" panose="02040503050406030204" pitchFamily="18" charset="0"/>
                <a:cs typeface="Times New Roman" panose="02020603050405020304" pitchFamily="18" charset="0"/>
              </a:rPr>
              <a:t>, холестерин – 5,95 </a:t>
            </a:r>
            <a:r>
              <a:rPr lang="ru-RU" sz="2100" dirty="0" err="1">
                <a:latin typeface="Times New Roman" panose="02020603050405020304" pitchFamily="18" charset="0"/>
                <a:ea typeface="Cambria" panose="02040503050406030204" pitchFamily="18" charset="0"/>
                <a:cs typeface="Times New Roman" panose="02020603050405020304" pitchFamily="18" charset="0"/>
              </a:rPr>
              <a:t>ммоль</a:t>
            </a:r>
            <a:r>
              <a:rPr lang="ru-RU" sz="2100" dirty="0">
                <a:latin typeface="Times New Roman" panose="02020603050405020304" pitchFamily="18" charset="0"/>
                <a:ea typeface="Cambria" panose="02040503050406030204" pitchFamily="18" charset="0"/>
                <a:cs typeface="Times New Roman" panose="02020603050405020304" pitchFamily="18" charset="0"/>
              </a:rPr>
              <a:t>/л, железо </a:t>
            </a:r>
            <a:r>
              <a:rPr lang="ru-RU" sz="2100" dirty="0" err="1">
                <a:latin typeface="Times New Roman" panose="02020603050405020304" pitchFamily="18" charset="0"/>
                <a:ea typeface="Cambria" panose="02040503050406030204" pitchFamily="18" charset="0"/>
                <a:cs typeface="Times New Roman" panose="02020603050405020304" pitchFamily="18" charset="0"/>
              </a:rPr>
              <a:t>сыв</a:t>
            </a:r>
            <a:r>
              <a:rPr lang="ru-RU" sz="2100" dirty="0">
                <a:latin typeface="Times New Roman" panose="02020603050405020304" pitchFamily="18" charset="0"/>
                <a:ea typeface="Cambria" panose="02040503050406030204" pitchFamily="18" charset="0"/>
                <a:cs typeface="Times New Roman" panose="02020603050405020304" pitchFamily="18" charset="0"/>
              </a:rPr>
              <a:t> – 5,87 г/л, РФ – 9,90 </a:t>
            </a:r>
            <a:r>
              <a:rPr lang="ru-RU" sz="2100" dirty="0" err="1">
                <a:latin typeface="Times New Roman" panose="02020603050405020304" pitchFamily="18" charset="0"/>
                <a:ea typeface="Cambria" panose="02040503050406030204" pitchFamily="18" charset="0"/>
                <a:cs typeface="Times New Roman" panose="02020603050405020304" pitchFamily="18" charset="0"/>
              </a:rPr>
              <a:t>ед</a:t>
            </a:r>
            <a:r>
              <a:rPr lang="ru-RU" sz="2100" dirty="0">
                <a:latin typeface="Times New Roman" panose="02020603050405020304" pitchFamily="18" charset="0"/>
                <a:ea typeface="Cambria" panose="02040503050406030204" pitchFamily="18" charset="0"/>
                <a:cs typeface="Times New Roman" panose="02020603050405020304" pitchFamily="18" charset="0"/>
              </a:rPr>
              <a:t>/мл.</a:t>
            </a:r>
          </a:p>
        </p:txBody>
      </p:sp>
    </p:spTree>
    <p:extLst>
      <p:ext uri="{BB962C8B-B14F-4D97-AF65-F5344CB8AC3E}">
        <p14:creationId xmlns:p14="http://schemas.microsoft.com/office/powerpoint/2010/main" val="929416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38000">
              <a:schemeClr val="accent1">
                <a:lumMod val="5000"/>
                <a:lumOff val="95000"/>
              </a:schemeClr>
            </a:gs>
            <a:gs pos="73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Прямоугольник 1"/>
          <p:cNvSpPr/>
          <p:nvPr/>
        </p:nvSpPr>
        <p:spPr>
          <a:xfrm>
            <a:off x="341376" y="1038607"/>
            <a:ext cx="6083808" cy="4647426"/>
          </a:xfrm>
          <a:prstGeom prst="rect">
            <a:avLst/>
          </a:prstGeom>
        </p:spPr>
        <p:txBody>
          <a:bodyPr wrap="square">
            <a:spAutoFit/>
          </a:bodyPr>
          <a:lstStyle/>
          <a:p>
            <a:pPr>
              <a:spcAft>
                <a:spcPts val="0"/>
              </a:spcAft>
            </a:pPr>
            <a:r>
              <a:rPr lang="ru-RU" sz="2000" b="1" dirty="0" err="1">
                <a:latin typeface="Times New Roman" panose="02020603050405020304" pitchFamily="18" charset="0"/>
                <a:ea typeface="Cambria" panose="02040503050406030204" pitchFamily="18" charset="0"/>
                <a:cs typeface="Times New Roman" panose="02020603050405020304" pitchFamily="18" charset="0"/>
              </a:rPr>
              <a:t>Ректосигмоидоколоноскопия</a:t>
            </a:r>
            <a:r>
              <a:rPr lang="ru-RU" sz="2000" dirty="0">
                <a:latin typeface="Times New Roman" panose="02020603050405020304" pitchFamily="18" charset="0"/>
                <a:ea typeface="Cambria" panose="02040503050406030204" pitchFamily="18" charset="0"/>
                <a:cs typeface="Times New Roman" panose="02020603050405020304" pitchFamily="18" charset="0"/>
              </a:rPr>
              <a:t>: Слизистая сигмовидной, прямой кишки умеренно диффузно гиперемирована, с единичными поверхностными эрозиями и </a:t>
            </a:r>
            <a:r>
              <a:rPr lang="ru-RU" sz="2000" dirty="0" err="1">
                <a:latin typeface="Times New Roman" panose="02020603050405020304" pitchFamily="18" charset="0"/>
                <a:ea typeface="Cambria" panose="02040503050406030204" pitchFamily="18" charset="0"/>
                <a:cs typeface="Times New Roman" panose="02020603050405020304" pitchFamily="18" charset="0"/>
              </a:rPr>
              <a:t>псевдополипозными</a:t>
            </a:r>
            <a:r>
              <a:rPr lang="ru-RU" sz="2000" dirty="0">
                <a:latin typeface="Times New Roman" panose="02020603050405020304" pitchFamily="18" charset="0"/>
                <a:ea typeface="Cambria" panose="02040503050406030204" pitchFamily="18" charset="0"/>
                <a:cs typeface="Times New Roman" panose="02020603050405020304" pitchFamily="18" charset="0"/>
              </a:rPr>
              <a:t> очагами до 0,2-0,3 см. Заключение: Эрозивно-язвенный колит. </a:t>
            </a:r>
          </a:p>
          <a:p>
            <a:pPr>
              <a:spcAft>
                <a:spcPts val="0"/>
              </a:spcAft>
            </a:pPr>
            <a:r>
              <a:rPr lang="ru-RU" sz="2000" b="1" dirty="0">
                <a:latin typeface="Times New Roman" panose="02020603050405020304" pitchFamily="18" charset="0"/>
                <a:ea typeface="Cambria" panose="02040503050406030204" pitchFamily="18" charset="0"/>
                <a:cs typeface="Times New Roman" panose="02020603050405020304" pitchFamily="18" charset="0"/>
              </a:rPr>
              <a:t>УЗИ почек: </a:t>
            </a:r>
            <a:r>
              <a:rPr lang="ru-RU" sz="2000" dirty="0">
                <a:latin typeface="Times New Roman" panose="02020603050405020304" pitchFamily="18" charset="0"/>
                <a:ea typeface="Cambria" panose="02040503050406030204" pitchFamily="18" charset="0"/>
                <a:cs typeface="Times New Roman" panose="02020603050405020304" pitchFamily="18" charset="0"/>
              </a:rPr>
              <a:t>– Деформация ЧЛС. Нефроптоз 2 степени слева.</a:t>
            </a:r>
          </a:p>
          <a:p>
            <a:pPr>
              <a:spcAft>
                <a:spcPts val="0"/>
              </a:spcAft>
            </a:pPr>
            <a:r>
              <a:rPr lang="ru-RU" sz="2000" b="1" dirty="0">
                <a:latin typeface="Times New Roman" panose="02020603050405020304" pitchFamily="18" charset="0"/>
                <a:ea typeface="Cambria" panose="02040503050406030204" pitchFamily="18" charset="0"/>
                <a:cs typeface="Times New Roman" panose="02020603050405020304" pitchFamily="18" charset="0"/>
              </a:rPr>
              <a:t>ЭФГС</a:t>
            </a:r>
            <a:r>
              <a:rPr lang="ru-RU" sz="2000" dirty="0">
                <a:latin typeface="Times New Roman" panose="02020603050405020304" pitchFamily="18" charset="0"/>
                <a:ea typeface="Cambria" panose="02040503050406030204" pitchFamily="18" charset="0"/>
                <a:cs typeface="Times New Roman" panose="02020603050405020304" pitchFamily="18" charset="0"/>
              </a:rPr>
              <a:t>: Катаральный гастрит. </a:t>
            </a:r>
            <a:r>
              <a:rPr lang="ru-RU" sz="2000" dirty="0" err="1">
                <a:latin typeface="Times New Roman" panose="02020603050405020304" pitchFamily="18" charset="0"/>
                <a:ea typeface="Cambria" panose="02040503050406030204" pitchFamily="18" charset="0"/>
                <a:cs typeface="Times New Roman" panose="02020603050405020304" pitchFamily="18" charset="0"/>
              </a:rPr>
              <a:t>Дуоденогастральный</a:t>
            </a:r>
            <a:r>
              <a:rPr lang="ru-RU" sz="2000" dirty="0">
                <a:latin typeface="Times New Roman" panose="02020603050405020304" pitchFamily="18" charset="0"/>
                <a:ea typeface="Cambria" panose="02040503050406030204" pitchFamily="18" charset="0"/>
                <a:cs typeface="Times New Roman" panose="02020603050405020304" pitchFamily="18" charset="0"/>
              </a:rPr>
              <a:t> рефлюкс. </a:t>
            </a:r>
            <a:r>
              <a:rPr lang="ru-RU" sz="2000" dirty="0" err="1">
                <a:latin typeface="Times New Roman" panose="02020603050405020304" pitchFamily="18" charset="0"/>
                <a:ea typeface="Cambria" panose="02040503050406030204" pitchFamily="18" charset="0"/>
                <a:cs typeface="Times New Roman" panose="02020603050405020304" pitchFamily="18" charset="0"/>
              </a:rPr>
              <a:t>Нр</a:t>
            </a:r>
            <a:r>
              <a:rPr lang="ru-RU" sz="2000" dirty="0">
                <a:latin typeface="Times New Roman" panose="02020603050405020304" pitchFamily="18" charset="0"/>
                <a:ea typeface="Cambria" panose="02040503050406030204" pitchFamily="18" charset="0"/>
                <a:cs typeface="Times New Roman" panose="02020603050405020304" pitchFamily="18" charset="0"/>
              </a:rPr>
              <a:t> не обнаружен.</a:t>
            </a:r>
          </a:p>
          <a:p>
            <a:r>
              <a:rPr lang="ru-RU" sz="2000" b="1" dirty="0">
                <a:latin typeface="Times New Roman" panose="02020603050405020304" pitchFamily="18" charset="0"/>
                <a:cs typeface="Times New Roman" panose="02020603050405020304" pitchFamily="18" charset="0"/>
              </a:rPr>
              <a:t>КТ – грудного сегмента</a:t>
            </a:r>
            <a:r>
              <a:rPr lang="ru-RU" sz="2000" dirty="0">
                <a:latin typeface="Times New Roman" panose="02020603050405020304" pitchFamily="18" charset="0"/>
                <a:cs typeface="Times New Roman" panose="02020603050405020304" pitchFamily="18" charset="0"/>
              </a:rPr>
              <a:t>: КТ-признаки плеврального выпота справа с грубыми фиброзными изменениями в переднем синусе справа, дренированного абсцесса в S6 справа, локальных фиброзных изменений (больше справ). Рекомендовано КТ с контрастированием.</a:t>
            </a:r>
          </a:p>
          <a:p>
            <a:pPr algn="just">
              <a:spcAft>
                <a:spcPts val="0"/>
              </a:spcAft>
            </a:pPr>
            <a:endParaRPr lang="ru-RU" sz="1600" dirty="0">
              <a:effectLst/>
              <a:latin typeface="Cambria" panose="02040503050406030204" pitchFamily="18" charset="0"/>
              <a:ea typeface="Cambria" panose="02040503050406030204" pitchFamily="18" charset="0"/>
              <a:cs typeface="Cambria" panose="020405030504060302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2056" y="1038607"/>
            <a:ext cx="4778829" cy="4955203"/>
          </a:xfrm>
          <a:prstGeom prst="rect">
            <a:avLst/>
          </a:prstGeom>
        </p:spPr>
      </p:pic>
      <p:sp>
        <p:nvSpPr>
          <p:cNvPr id="4" name="Прямоугольник 3"/>
          <p:cNvSpPr/>
          <p:nvPr/>
        </p:nvSpPr>
        <p:spPr>
          <a:xfrm>
            <a:off x="990600" y="253778"/>
            <a:ext cx="10776857" cy="461665"/>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Результаты инструментальных методов исследования </a:t>
            </a:r>
          </a:p>
        </p:txBody>
      </p:sp>
    </p:spTree>
    <p:extLst>
      <p:ext uri="{BB962C8B-B14F-4D97-AF65-F5344CB8AC3E}">
        <p14:creationId xmlns:p14="http://schemas.microsoft.com/office/powerpoint/2010/main" val="41424601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38000">
              <a:schemeClr val="accent1">
                <a:lumMod val="5000"/>
                <a:lumOff val="95000"/>
              </a:schemeClr>
            </a:gs>
            <a:gs pos="73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Прямоугольник 1"/>
          <p:cNvSpPr/>
          <p:nvPr/>
        </p:nvSpPr>
        <p:spPr>
          <a:xfrm>
            <a:off x="315686" y="267679"/>
            <a:ext cx="5867400" cy="5632311"/>
          </a:xfrm>
          <a:prstGeom prst="rect">
            <a:avLst/>
          </a:prstGeom>
        </p:spPr>
        <p:txBody>
          <a:bodyPr wrap="square">
            <a:spAutoFit/>
          </a:bodyPr>
          <a:lstStyle/>
          <a:p>
            <a:pPr algn="just"/>
            <a:r>
              <a:rPr lang="ru-RU" sz="2000" dirty="0">
                <a:latin typeface="Times New Roman" panose="02020603050405020304" pitchFamily="18" charset="0"/>
                <a:cs typeface="Times New Roman" panose="02020603050405020304" pitchFamily="18" charset="0"/>
              </a:rPr>
              <a:t>Пациент наблюдался врачом гастроэнтерологом, пульмонологом, терапевтом, офтальмологом, иммунологом с 2012 года и лишь в 2016 году ему был установлен диагноз:</a:t>
            </a:r>
          </a:p>
          <a:p>
            <a:pPr algn="just"/>
            <a:r>
              <a:rPr lang="ru-RU" sz="2000" i="1" dirty="0">
                <a:latin typeface="Times New Roman" panose="02020603050405020304" pitchFamily="18" charset="0"/>
                <a:cs typeface="Times New Roman" panose="02020603050405020304" pitchFamily="18" charset="0"/>
              </a:rPr>
              <a:t>Основной:</a:t>
            </a:r>
            <a:r>
              <a:rPr lang="ru-RU" sz="2000" dirty="0">
                <a:latin typeface="Times New Roman" panose="02020603050405020304" pitchFamily="18" charset="0"/>
                <a:cs typeface="Times New Roman" panose="02020603050405020304" pitchFamily="18" charset="0"/>
              </a:rPr>
              <a:t> Первичное </a:t>
            </a:r>
            <a:r>
              <a:rPr lang="ru-RU" sz="2000" dirty="0" err="1">
                <a:latin typeface="Times New Roman" panose="02020603050405020304" pitchFamily="18" charset="0"/>
                <a:cs typeface="Times New Roman" panose="02020603050405020304" pitchFamily="18" charset="0"/>
              </a:rPr>
              <a:t>иммунодефицитное</a:t>
            </a:r>
            <a:r>
              <a:rPr lang="ru-RU" sz="2000" dirty="0">
                <a:latin typeface="Times New Roman" panose="02020603050405020304" pitchFamily="18" charset="0"/>
                <a:cs typeface="Times New Roman" panose="02020603050405020304" pitchFamily="18" charset="0"/>
              </a:rPr>
              <a:t> состояние: Общая вариабельная иммунная недостаточность. Неспецифический язвенный колит, с тотальным поражением толстого кишечника, хроническая рецидивирующая форма, в фазе обострения. Активность по </a:t>
            </a:r>
            <a:r>
              <a:rPr lang="ru-RU" sz="2000" dirty="0" err="1">
                <a:latin typeface="Times New Roman" panose="02020603050405020304" pitchFamily="18" charset="0"/>
                <a:cs typeface="Times New Roman" panose="02020603050405020304" pitchFamily="18" charset="0"/>
              </a:rPr>
              <a:t>Truelove</a:t>
            </a:r>
            <a:r>
              <a:rPr lang="ru-RU" sz="2000" dirty="0">
                <a:latin typeface="Times New Roman" panose="02020603050405020304" pitchFamily="18" charset="0"/>
                <a:cs typeface="Times New Roman" panose="02020603050405020304" pitchFamily="18" charset="0"/>
              </a:rPr>
              <a:t> 3. </a:t>
            </a:r>
          </a:p>
          <a:p>
            <a:pPr algn="just"/>
            <a:r>
              <a:rPr lang="ru-RU" sz="2000" i="1" dirty="0">
                <a:latin typeface="Times New Roman" panose="02020603050405020304" pitchFamily="18" charset="0"/>
                <a:cs typeface="Times New Roman" panose="02020603050405020304" pitchFamily="18" charset="0"/>
              </a:rPr>
              <a:t>Сопутствующий:</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Тубуло</a:t>
            </a:r>
            <a:r>
              <a:rPr lang="ru-RU" sz="2000" dirty="0">
                <a:latin typeface="Times New Roman" panose="02020603050405020304" pitchFamily="18" charset="0"/>
                <a:cs typeface="Times New Roman" panose="02020603050405020304" pitchFamily="18" charset="0"/>
              </a:rPr>
              <a:t>- папиллярные аденомы толстого кишечника.  Дискинезия желчевыводящих путей по </a:t>
            </a:r>
            <a:r>
              <a:rPr lang="ru-RU" sz="2000" dirty="0" err="1">
                <a:latin typeface="Times New Roman" panose="02020603050405020304" pitchFamily="18" charset="0"/>
                <a:cs typeface="Times New Roman" panose="02020603050405020304" pitchFamily="18" charset="0"/>
              </a:rPr>
              <a:t>гипокинетическому</a:t>
            </a:r>
            <a:r>
              <a:rPr lang="ru-RU" sz="2000" dirty="0">
                <a:latin typeface="Times New Roman" panose="02020603050405020304" pitchFamily="18" charset="0"/>
                <a:cs typeface="Times New Roman" panose="02020603050405020304" pitchFamily="18" charset="0"/>
              </a:rPr>
              <a:t> типу. Хронический гастрит в стадии обострения. Метастатический </a:t>
            </a:r>
            <a:r>
              <a:rPr lang="ru-RU" sz="2000" dirty="0" err="1">
                <a:latin typeface="Times New Roman" panose="02020603050405020304" pitchFamily="18" charset="0"/>
                <a:cs typeface="Times New Roman" panose="02020603050405020304" pitchFamily="18" charset="0"/>
              </a:rPr>
              <a:t>эндофтальмит</a:t>
            </a:r>
            <a:r>
              <a:rPr lang="ru-RU" sz="2000" dirty="0">
                <a:latin typeface="Times New Roman" panose="02020603050405020304" pitchFamily="18" charset="0"/>
                <a:cs typeface="Times New Roman" panose="02020603050405020304" pitchFamily="18" charset="0"/>
              </a:rPr>
              <a:t> правого глаза. </a:t>
            </a:r>
            <a:r>
              <a:rPr lang="ru-RU" sz="2000" dirty="0" err="1">
                <a:latin typeface="Times New Roman" panose="02020603050405020304" pitchFamily="18" charset="0"/>
                <a:cs typeface="Times New Roman" panose="02020603050405020304" pitchFamily="18" charset="0"/>
              </a:rPr>
              <a:t>Эвисцирация</a:t>
            </a:r>
            <a:r>
              <a:rPr lang="ru-RU" sz="2000" dirty="0">
                <a:latin typeface="Times New Roman" panose="02020603050405020304" pitchFamily="18" charset="0"/>
                <a:cs typeface="Times New Roman" panose="02020603050405020304" pitchFamily="18" charset="0"/>
              </a:rPr>
              <a:t> правого глаза, анофтальм правого глаза. Протезирование правого глаза. </a:t>
            </a:r>
            <a:r>
              <a:rPr lang="ru-RU" sz="2000" dirty="0" err="1">
                <a:latin typeface="Times New Roman" panose="02020603050405020304" pitchFamily="18" charset="0"/>
                <a:cs typeface="Times New Roman" panose="02020603050405020304" pitchFamily="18" charset="0"/>
              </a:rPr>
              <a:t>Ангиопатия</a:t>
            </a:r>
            <a:r>
              <a:rPr lang="ru-RU" sz="2000" dirty="0">
                <a:latin typeface="Times New Roman" panose="02020603050405020304" pitchFamily="18" charset="0"/>
                <a:cs typeface="Times New Roman" panose="02020603050405020304" pitchFamily="18" charset="0"/>
              </a:rPr>
              <a:t> сетчатки левого глаза. Плеврит слева.</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3057" y="370115"/>
            <a:ext cx="4615543" cy="5529876"/>
          </a:xfrm>
          <a:prstGeom prst="rect">
            <a:avLst/>
          </a:prstGeom>
        </p:spPr>
      </p:pic>
    </p:spTree>
    <p:extLst>
      <p:ext uri="{BB962C8B-B14F-4D97-AF65-F5344CB8AC3E}">
        <p14:creationId xmlns:p14="http://schemas.microsoft.com/office/powerpoint/2010/main" val="106947880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 /></Relationships>
</file>

<file path=ppt/theme/theme1.xml><?xml version="1.0" encoding="utf-8"?>
<a:theme xmlns:a="http://schemas.openxmlformats.org/drawingml/2006/main" name="Интеграл">
  <a:themeElements>
    <a:clrScheme name="Интеграл">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Интеграл">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Интеграл">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docProps/app.xml><?xml version="1.0" encoding="utf-8"?>
<Properties xmlns="http://schemas.openxmlformats.org/officeDocument/2006/extended-properties" xmlns:vt="http://schemas.openxmlformats.org/officeDocument/2006/docPropsVTypes">
  <Template>Integral</Template>
  <TotalTime>433</TotalTime>
  <Words>1266</Words>
  <Application>Microsoft Office PowerPoint</Application>
  <PresentationFormat>Widescreen</PresentationFormat>
  <Paragraphs>47</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Интеграл</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Inkar Orazbayeva</cp:lastModifiedBy>
  <cp:revision>30</cp:revision>
  <dcterms:created xsi:type="dcterms:W3CDTF">2023-01-19T06:44:20Z</dcterms:created>
  <dcterms:modified xsi:type="dcterms:W3CDTF">2023-01-26T04:56:43Z</dcterms:modified>
</cp:coreProperties>
</file>