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710" r:id="rId2"/>
    <p:sldMasterId id="2147483799" r:id="rId3"/>
    <p:sldMasterId id="2147483811" r:id="rId4"/>
    <p:sldMasterId id="2147483823" r:id="rId5"/>
  </p:sldMasterIdLst>
  <p:notesMasterIdLst>
    <p:notesMasterId r:id="rId40"/>
  </p:notesMasterIdLst>
  <p:sldIdLst>
    <p:sldId id="710" r:id="rId6"/>
    <p:sldId id="426" r:id="rId7"/>
    <p:sldId id="363" r:id="rId8"/>
    <p:sldId id="427" r:id="rId9"/>
    <p:sldId id="460" r:id="rId10"/>
    <p:sldId id="463" r:id="rId11"/>
    <p:sldId id="711" r:id="rId12"/>
    <p:sldId id="615" r:id="rId13"/>
    <p:sldId id="616" r:id="rId14"/>
    <p:sldId id="618" r:id="rId15"/>
    <p:sldId id="425" r:id="rId16"/>
    <p:sldId id="619" r:id="rId17"/>
    <p:sldId id="458" r:id="rId18"/>
    <p:sldId id="459" r:id="rId19"/>
    <p:sldId id="376" r:id="rId20"/>
    <p:sldId id="455" r:id="rId21"/>
    <p:sldId id="713" r:id="rId22"/>
    <p:sldId id="441" r:id="rId23"/>
    <p:sldId id="1729" r:id="rId24"/>
    <p:sldId id="452" r:id="rId25"/>
    <p:sldId id="469" r:id="rId26"/>
    <p:sldId id="399" r:id="rId27"/>
    <p:sldId id="709" r:id="rId28"/>
    <p:sldId id="283" r:id="rId29"/>
    <p:sldId id="292" r:id="rId30"/>
    <p:sldId id="263" r:id="rId31"/>
    <p:sldId id="284" r:id="rId32"/>
    <p:sldId id="293" r:id="rId33"/>
    <p:sldId id="285" r:id="rId34"/>
    <p:sldId id="260" r:id="rId35"/>
    <p:sldId id="1730" r:id="rId36"/>
    <p:sldId id="262" r:id="rId37"/>
    <p:sldId id="375" r:id="rId38"/>
    <p:sldId id="714" r:id="rId39"/>
  </p:sldIdLst>
  <p:sldSz cx="9144000" cy="6858000" type="screen4x3"/>
  <p:notesSz cx="6815138" cy="9944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CC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60" autoAdjust="0"/>
    <p:restoredTop sz="50000" autoAdjust="0"/>
  </p:normalViewPr>
  <p:slideViewPr>
    <p:cSldViewPr>
      <p:cViewPr varScale="1">
        <p:scale>
          <a:sx n="126" d="100"/>
          <a:sy n="126" d="100"/>
        </p:scale>
        <p:origin x="162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7" d="100"/>
        <a:sy n="37" d="100"/>
      </p:scale>
      <p:origin x="0" y="16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82490698865441"/>
          <c:y val="0.14520246851333077"/>
          <c:w val="0.63972312696963318"/>
          <c:h val="0.8345947591705902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4"/>
          <c:dPt>
            <c:idx val="0"/>
            <c:bubble3D val="0"/>
            <c:explosion val="8"/>
            <c:extLst>
              <c:ext xmlns:c16="http://schemas.microsoft.com/office/drawing/2014/chart" uri="{C3380CC4-5D6E-409C-BE32-E72D297353CC}">
                <c16:uniqueId val="{00000000-55BD-4578-B72D-D12F441977EA}"/>
              </c:ext>
            </c:extLst>
          </c:dPt>
          <c:dLbls>
            <c:dLbl>
              <c:idx val="0"/>
              <c:layout>
                <c:manualLayout>
                  <c:x val="-0.12774533391659407"/>
                  <c:y val="-0.24760343820751499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spc="-1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В</a:t>
                    </a:r>
                    <a:r>
                      <a:rPr lang="ru-RU" sz="2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ирусные</a:t>
                    </a:r>
                  </a:p>
                  <a:p>
                    <a:r>
                      <a:rPr lang="ru-RU" sz="2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75-85% </a:t>
                    </a:r>
                    <a:endParaRPr lang="ru-RU" b="1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5BD-4578-B72D-D12F441977EA}"/>
                </c:ext>
              </c:extLst>
            </c:dLbl>
            <c:dLbl>
              <c:idx val="1"/>
              <c:layout>
                <c:manualLayout>
                  <c:x val="-6.2002934633279244E-2"/>
                  <c:y val="7.3267722250491246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spc="-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Бактериальные</a:t>
                    </a:r>
                    <a:r>
                      <a:rPr lang="ru-RU" sz="2000" spc="-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6-12%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9875101953441"/>
                      <c:h val="0.213946070703627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55BD-4578-B72D-D12F441977EA}"/>
                </c:ext>
              </c:extLst>
            </c:dLbl>
            <c:dLbl>
              <c:idx val="2"/>
              <c:layout>
                <c:manualLayout>
                  <c:x val="3.6960493549497202E-2"/>
                  <c:y val="-1.1224130643578013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spc="-150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Р</a:t>
                    </a:r>
                    <a:r>
                      <a:rPr lang="ru-RU" sz="20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едкие</a:t>
                    </a:r>
                    <a:r>
                      <a: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 </a:t>
                    </a:r>
                  </a:p>
                  <a:p>
                    <a:r>
                      <a: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1-2%</a:t>
                    </a:r>
                    <a:endParaRPr lang="ru-RU" dirty="0">
                      <a:latin typeface="Arial Narrow" pitchFamily="34" charset="0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5BD-4578-B72D-D12F441977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spc="-15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viral</c:v>
                </c:pt>
                <c:pt idx="1">
                  <c:v>bacterial</c:v>
                </c:pt>
                <c:pt idx="2">
                  <c:v>rare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</c:v>
                </c:pt>
                <c:pt idx="1">
                  <c:v>13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5BD-4578-B72D-D12F441977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CB45F2-1B34-41B0-B01F-2C16C3B422CB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2F225B3-877A-408D-A610-9CBAFA89CEFB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Госпитализирована в отделение  </a:t>
          </a:r>
          <a:r>
            <a: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04.08.2021 16:01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9C42AE-6BD0-46C9-9024-499345F78A1C}" type="parTrans" cxnId="{118D7302-3830-47D5-9F6F-730FA70C2E84}">
      <dgm:prSet/>
      <dgm:spPr/>
      <dgm:t>
        <a:bodyPr/>
        <a:lstStyle/>
        <a:p>
          <a:endParaRPr lang="ru-RU" sz="1400"/>
        </a:p>
      </dgm:t>
    </dgm:pt>
    <dgm:pt modelId="{F4870D2E-CAB9-4F98-A604-151765799955}" type="sibTrans" cxnId="{118D7302-3830-47D5-9F6F-730FA70C2E84}">
      <dgm:prSet/>
      <dgm:spPr/>
      <dgm:t>
        <a:bodyPr/>
        <a:lstStyle/>
        <a:p>
          <a:endParaRPr lang="ru-RU" sz="1400"/>
        </a:p>
      </dgm:t>
    </dgm:pt>
    <dgm:pt modelId="{7D821B3D-E80A-4F24-8F67-189AE4A2C3C7}">
      <dgm:prSet phldrT="[Текст]" custT="1"/>
      <dgm:spPr/>
      <dgm:t>
        <a:bodyPr/>
        <a:lstStyle/>
        <a:p>
          <a:endParaRPr lang="ru-RU" sz="1400" dirty="0"/>
        </a:p>
      </dgm:t>
    </dgm:pt>
    <dgm:pt modelId="{7BAFBC17-20D0-4F7F-9128-2A1FF3636ED8}" type="parTrans" cxnId="{BC7C59B1-709F-4E8A-91B3-B83FE214F272}">
      <dgm:prSet/>
      <dgm:spPr/>
      <dgm:t>
        <a:bodyPr/>
        <a:lstStyle/>
        <a:p>
          <a:endParaRPr lang="ru-RU" sz="1400"/>
        </a:p>
      </dgm:t>
    </dgm:pt>
    <dgm:pt modelId="{0B055143-5079-4EDF-A6AB-0C45A3F1D131}" type="sibTrans" cxnId="{BC7C59B1-709F-4E8A-91B3-B83FE214F272}">
      <dgm:prSet/>
      <dgm:spPr/>
      <dgm:t>
        <a:bodyPr/>
        <a:lstStyle/>
        <a:p>
          <a:endParaRPr lang="ru-RU" sz="1400"/>
        </a:p>
      </dgm:t>
    </dgm:pt>
    <dgm:pt modelId="{FAB7C1BB-162B-493B-8A26-396D8D31E3EA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Перевод в ОАРИТ  </a:t>
          </a:r>
          <a:r>
            <a: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04.08.2021 16:01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FA6E40-2179-4BCB-9F55-71EF340B3872}" type="parTrans" cxnId="{AB1ACD05-FFEB-4EE9-AB8C-670D787527C7}">
      <dgm:prSet/>
      <dgm:spPr/>
      <dgm:t>
        <a:bodyPr/>
        <a:lstStyle/>
        <a:p>
          <a:endParaRPr lang="ru-RU" sz="1400"/>
        </a:p>
      </dgm:t>
    </dgm:pt>
    <dgm:pt modelId="{69C103C5-D5BD-433A-9038-1C9A66246743}" type="sibTrans" cxnId="{AB1ACD05-FFEB-4EE9-AB8C-670D787527C7}">
      <dgm:prSet/>
      <dgm:spPr/>
      <dgm:t>
        <a:bodyPr/>
        <a:lstStyle/>
        <a:p>
          <a:endParaRPr lang="ru-RU" sz="1400"/>
        </a:p>
      </dgm:t>
    </dgm:pt>
    <dgm:pt modelId="{D7DB796D-D5C8-4410-B8E4-3E1BC4E928FB}">
      <dgm:prSet phldrT="[Текст]" custT="1"/>
      <dgm:spPr/>
      <dgm:t>
        <a:bodyPr/>
        <a:lstStyle/>
        <a:p>
          <a:endParaRPr lang="ru-RU" sz="1400" dirty="0"/>
        </a:p>
      </dgm:t>
    </dgm:pt>
    <dgm:pt modelId="{20DF1762-57F6-43A8-AC1A-F1223F58B047}" type="parTrans" cxnId="{1E15F34C-CD0E-47D2-9CD5-E322C712B46E}">
      <dgm:prSet/>
      <dgm:spPr/>
      <dgm:t>
        <a:bodyPr/>
        <a:lstStyle/>
        <a:p>
          <a:endParaRPr lang="ru-RU" sz="1400"/>
        </a:p>
      </dgm:t>
    </dgm:pt>
    <dgm:pt modelId="{9F82CF10-E8F8-4905-8AE1-53363DFAFEE5}" type="sibTrans" cxnId="{1E15F34C-CD0E-47D2-9CD5-E322C712B46E}">
      <dgm:prSet/>
      <dgm:spPr/>
      <dgm:t>
        <a:bodyPr/>
        <a:lstStyle/>
        <a:p>
          <a:endParaRPr lang="ru-RU" sz="1400"/>
        </a:p>
      </dgm:t>
    </dgm:pt>
    <dgm:pt modelId="{39247DCE-E25A-42AA-985C-AA073B0C6B76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Дата и время перевода на ИВЛ 05</a:t>
          </a:r>
          <a:r>
            <a:rPr lang="kk-KZ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.08.2021г  18:00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489847-0D2A-4582-9E89-C1680EDB61E4}" type="parTrans" cxnId="{DB241F81-04BF-402B-9639-F0131DF909A3}">
      <dgm:prSet/>
      <dgm:spPr/>
      <dgm:t>
        <a:bodyPr/>
        <a:lstStyle/>
        <a:p>
          <a:endParaRPr lang="ru-RU" sz="1400"/>
        </a:p>
      </dgm:t>
    </dgm:pt>
    <dgm:pt modelId="{FB19D25E-A9FF-4912-AAAF-46855E30682B}" type="sibTrans" cxnId="{DB241F81-04BF-402B-9639-F0131DF909A3}">
      <dgm:prSet/>
      <dgm:spPr/>
      <dgm:t>
        <a:bodyPr/>
        <a:lstStyle/>
        <a:p>
          <a:endParaRPr lang="ru-RU" sz="1400"/>
        </a:p>
      </dgm:t>
    </dgm:pt>
    <dgm:pt modelId="{39641DFB-143E-4462-BD07-2DB5AD1F5A7F}">
      <dgm:prSet phldrT="[Текст]" custT="1"/>
      <dgm:spPr/>
      <dgm:t>
        <a:bodyPr/>
        <a:lstStyle/>
        <a:p>
          <a:endParaRPr lang="ru-RU" sz="1400" dirty="0"/>
        </a:p>
      </dgm:t>
    </dgm:pt>
    <dgm:pt modelId="{587CE9BB-7913-474B-AE3D-39329A405B1A}" type="parTrans" cxnId="{9C1A41DB-6ADB-4777-8E12-DE695304C02A}">
      <dgm:prSet/>
      <dgm:spPr/>
      <dgm:t>
        <a:bodyPr/>
        <a:lstStyle/>
        <a:p>
          <a:endParaRPr lang="ru-RU" sz="1400"/>
        </a:p>
      </dgm:t>
    </dgm:pt>
    <dgm:pt modelId="{BE0F0238-E66F-4C6B-AB47-1242C49DAB75}" type="sibTrans" cxnId="{9C1A41DB-6ADB-4777-8E12-DE695304C02A}">
      <dgm:prSet/>
      <dgm:spPr/>
      <dgm:t>
        <a:bodyPr/>
        <a:lstStyle/>
        <a:p>
          <a:endParaRPr lang="ru-RU" sz="1400"/>
        </a:p>
      </dgm:t>
    </dgm:pt>
    <dgm:pt modelId="{C3918C3C-0B9F-4020-B09D-3157966B168C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Экзотировал </a:t>
          </a:r>
          <a:r>
            <a:rPr lang="ru-RU" sz="1400" dirty="0"/>
            <a:t>06.08.2021 01:21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Койко-дней: 2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854BFC-4051-488E-85AE-9E5D0C098CDA}" type="parTrans" cxnId="{BE1DF494-4721-4E59-87D1-86253D53013C}">
      <dgm:prSet/>
      <dgm:spPr/>
      <dgm:t>
        <a:bodyPr/>
        <a:lstStyle/>
        <a:p>
          <a:endParaRPr lang="ru-RU" sz="1400"/>
        </a:p>
      </dgm:t>
    </dgm:pt>
    <dgm:pt modelId="{4E5C0724-71D7-4499-AF37-6FC879194D02}" type="sibTrans" cxnId="{BE1DF494-4721-4E59-87D1-86253D53013C}">
      <dgm:prSet/>
      <dgm:spPr/>
      <dgm:t>
        <a:bodyPr/>
        <a:lstStyle/>
        <a:p>
          <a:endParaRPr lang="ru-RU" sz="1400"/>
        </a:p>
      </dgm:t>
    </dgm:pt>
    <dgm:pt modelId="{B41D9679-D766-42E1-8B9F-87BAFE88ABFB}" type="pres">
      <dgm:prSet presAssocID="{AECB45F2-1B34-41B0-B01F-2C16C3B422CB}" presName="rootnode" presStyleCnt="0">
        <dgm:presLayoutVars>
          <dgm:chMax/>
          <dgm:chPref/>
          <dgm:dir/>
          <dgm:animLvl val="lvl"/>
        </dgm:presLayoutVars>
      </dgm:prSet>
      <dgm:spPr/>
    </dgm:pt>
    <dgm:pt modelId="{7FCA8EF3-1B2F-4A85-8365-B754DDBBE903}" type="pres">
      <dgm:prSet presAssocID="{82F225B3-877A-408D-A610-9CBAFA89CEFB}" presName="composite" presStyleCnt="0"/>
      <dgm:spPr/>
    </dgm:pt>
    <dgm:pt modelId="{A811AF7C-5D47-469A-B752-76D6710FFC30}" type="pres">
      <dgm:prSet presAssocID="{82F225B3-877A-408D-A610-9CBAFA89CEFB}" presName="bentUpArrow1" presStyleLbl="alignImgPlace1" presStyleIdx="0" presStyleCnt="3"/>
      <dgm:spPr/>
    </dgm:pt>
    <dgm:pt modelId="{EB14A841-EF42-471B-A75C-4413C5FE97D4}" type="pres">
      <dgm:prSet presAssocID="{82F225B3-877A-408D-A610-9CBAFA89CEFB}" presName="ParentText" presStyleLbl="node1" presStyleIdx="0" presStyleCnt="4" custScaleY="153040" custLinFactNeighborX="12851" custLinFactNeighborY="-85570">
        <dgm:presLayoutVars>
          <dgm:chMax val="1"/>
          <dgm:chPref val="1"/>
          <dgm:bulletEnabled val="1"/>
        </dgm:presLayoutVars>
      </dgm:prSet>
      <dgm:spPr/>
    </dgm:pt>
    <dgm:pt modelId="{D844B5CD-A352-4D88-8B4E-25F39B02A10C}" type="pres">
      <dgm:prSet presAssocID="{82F225B3-877A-408D-A610-9CBAFA89CEFB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DECFEA40-2F2F-451F-AB87-8F9C340CA340}" type="pres">
      <dgm:prSet presAssocID="{F4870D2E-CAB9-4F98-A604-151765799955}" presName="sibTrans" presStyleCnt="0"/>
      <dgm:spPr/>
    </dgm:pt>
    <dgm:pt modelId="{CF617666-2BC8-47B6-94BF-7B4DCEF39FC1}" type="pres">
      <dgm:prSet presAssocID="{FAB7C1BB-162B-493B-8A26-396D8D31E3EA}" presName="composite" presStyleCnt="0"/>
      <dgm:spPr/>
    </dgm:pt>
    <dgm:pt modelId="{F9F2F220-2146-4764-800F-32E6E578D818}" type="pres">
      <dgm:prSet presAssocID="{FAB7C1BB-162B-493B-8A26-396D8D31E3EA}" presName="bentUpArrow1" presStyleLbl="alignImgPlace1" presStyleIdx="1" presStyleCnt="3"/>
      <dgm:spPr/>
    </dgm:pt>
    <dgm:pt modelId="{90CD332B-7D13-4D82-BB41-253311A94840}" type="pres">
      <dgm:prSet presAssocID="{FAB7C1BB-162B-493B-8A26-396D8D31E3EA}" presName="ParentText" presStyleLbl="node1" presStyleIdx="1" presStyleCnt="4" custScaleY="159207" custLinFactNeighborX="21651" custLinFactNeighborY="3906">
        <dgm:presLayoutVars>
          <dgm:chMax val="1"/>
          <dgm:chPref val="1"/>
          <dgm:bulletEnabled val="1"/>
        </dgm:presLayoutVars>
      </dgm:prSet>
      <dgm:spPr/>
    </dgm:pt>
    <dgm:pt modelId="{94D0DBF6-7BCD-422A-90C5-446EB0307401}" type="pres">
      <dgm:prSet presAssocID="{FAB7C1BB-162B-493B-8A26-396D8D31E3EA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9EE02008-7A89-467B-8911-C1B0567F3AB8}" type="pres">
      <dgm:prSet presAssocID="{69C103C5-D5BD-433A-9038-1C9A66246743}" presName="sibTrans" presStyleCnt="0"/>
      <dgm:spPr/>
    </dgm:pt>
    <dgm:pt modelId="{5F732F74-3E71-47A7-9AA7-26F44F19207B}" type="pres">
      <dgm:prSet presAssocID="{39247DCE-E25A-42AA-985C-AA073B0C6B76}" presName="composite" presStyleCnt="0"/>
      <dgm:spPr/>
    </dgm:pt>
    <dgm:pt modelId="{377063D9-EC61-4E5A-9330-D1FB6078C994}" type="pres">
      <dgm:prSet presAssocID="{39247DCE-E25A-42AA-985C-AA073B0C6B76}" presName="bentUpArrow1" presStyleLbl="alignImgPlace1" presStyleIdx="2" presStyleCnt="3"/>
      <dgm:spPr/>
    </dgm:pt>
    <dgm:pt modelId="{D08D2320-0C7A-4BF0-98F8-FF41363B5D6F}" type="pres">
      <dgm:prSet presAssocID="{39247DCE-E25A-42AA-985C-AA073B0C6B76}" presName="ParentText" presStyleLbl="node1" presStyleIdx="2" presStyleCnt="4" custScaleY="185958">
        <dgm:presLayoutVars>
          <dgm:chMax val="1"/>
          <dgm:chPref val="1"/>
          <dgm:bulletEnabled val="1"/>
        </dgm:presLayoutVars>
      </dgm:prSet>
      <dgm:spPr/>
    </dgm:pt>
    <dgm:pt modelId="{F5038311-6B94-47B1-8A7B-EC3B7F0F9A24}" type="pres">
      <dgm:prSet presAssocID="{39247DCE-E25A-42AA-985C-AA073B0C6B76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1ADD2EC6-B8E4-4688-9263-1DC7C287FB26}" type="pres">
      <dgm:prSet presAssocID="{FB19D25E-A9FF-4912-AAAF-46855E30682B}" presName="sibTrans" presStyleCnt="0"/>
      <dgm:spPr/>
    </dgm:pt>
    <dgm:pt modelId="{C0256495-F86D-4422-8740-E56AFD73B0CC}" type="pres">
      <dgm:prSet presAssocID="{C3918C3C-0B9F-4020-B09D-3157966B168C}" presName="composite" presStyleCnt="0"/>
      <dgm:spPr/>
    </dgm:pt>
    <dgm:pt modelId="{67E347BB-5C4E-4834-B510-2C75756AD3B2}" type="pres">
      <dgm:prSet presAssocID="{C3918C3C-0B9F-4020-B09D-3157966B168C}" presName="ParentText" presStyleLbl="node1" presStyleIdx="3" presStyleCnt="4" custScaleX="111296" custScaleY="156078" custLinFactNeighborX="141" custLinFactNeighborY="61256">
        <dgm:presLayoutVars>
          <dgm:chMax val="1"/>
          <dgm:chPref val="1"/>
          <dgm:bulletEnabled val="1"/>
        </dgm:presLayoutVars>
      </dgm:prSet>
      <dgm:spPr/>
    </dgm:pt>
  </dgm:ptLst>
  <dgm:cxnLst>
    <dgm:cxn modelId="{118D7302-3830-47D5-9F6F-730FA70C2E84}" srcId="{AECB45F2-1B34-41B0-B01F-2C16C3B422CB}" destId="{82F225B3-877A-408D-A610-9CBAFA89CEFB}" srcOrd="0" destOrd="0" parTransId="{419C42AE-6BD0-46C9-9024-499345F78A1C}" sibTransId="{F4870D2E-CAB9-4F98-A604-151765799955}"/>
    <dgm:cxn modelId="{AB1ACD05-FFEB-4EE9-AB8C-670D787527C7}" srcId="{AECB45F2-1B34-41B0-B01F-2C16C3B422CB}" destId="{FAB7C1BB-162B-493B-8A26-396D8D31E3EA}" srcOrd="1" destOrd="0" parTransId="{80FA6E40-2179-4BCB-9F55-71EF340B3872}" sibTransId="{69C103C5-D5BD-433A-9038-1C9A66246743}"/>
    <dgm:cxn modelId="{308DC517-57FE-448D-AB08-9608912073DC}" type="presOf" srcId="{39247DCE-E25A-42AA-985C-AA073B0C6B76}" destId="{D08D2320-0C7A-4BF0-98F8-FF41363B5D6F}" srcOrd="0" destOrd="0" presId="urn:microsoft.com/office/officeart/2005/8/layout/StepDownProcess"/>
    <dgm:cxn modelId="{103CB72D-CDCE-4DAF-AC9F-82E0E8BDC0B8}" type="presOf" srcId="{D7DB796D-D5C8-4410-B8E4-3E1BC4E928FB}" destId="{94D0DBF6-7BCD-422A-90C5-446EB0307401}" srcOrd="0" destOrd="0" presId="urn:microsoft.com/office/officeart/2005/8/layout/StepDownProcess"/>
    <dgm:cxn modelId="{4CEAF435-5201-4CEB-A605-17A642F9A280}" type="presOf" srcId="{FAB7C1BB-162B-493B-8A26-396D8D31E3EA}" destId="{90CD332B-7D13-4D82-BB41-253311A94840}" srcOrd="0" destOrd="0" presId="urn:microsoft.com/office/officeart/2005/8/layout/StepDownProcess"/>
    <dgm:cxn modelId="{A329154B-24C9-4CD6-A22A-993D0A28644D}" type="presOf" srcId="{C3918C3C-0B9F-4020-B09D-3157966B168C}" destId="{67E347BB-5C4E-4834-B510-2C75756AD3B2}" srcOrd="0" destOrd="0" presId="urn:microsoft.com/office/officeart/2005/8/layout/StepDownProcess"/>
    <dgm:cxn modelId="{1E15F34C-CD0E-47D2-9CD5-E322C712B46E}" srcId="{FAB7C1BB-162B-493B-8A26-396D8D31E3EA}" destId="{D7DB796D-D5C8-4410-B8E4-3E1BC4E928FB}" srcOrd="0" destOrd="0" parTransId="{20DF1762-57F6-43A8-AC1A-F1223F58B047}" sibTransId="{9F82CF10-E8F8-4905-8AE1-53363DFAFEE5}"/>
    <dgm:cxn modelId="{BE9B1750-67F1-4B03-ACD2-0B38E70BCA2A}" type="presOf" srcId="{82F225B3-877A-408D-A610-9CBAFA89CEFB}" destId="{EB14A841-EF42-471B-A75C-4413C5FE97D4}" srcOrd="0" destOrd="0" presId="urn:microsoft.com/office/officeart/2005/8/layout/StepDownProcess"/>
    <dgm:cxn modelId="{DB241F81-04BF-402B-9639-F0131DF909A3}" srcId="{AECB45F2-1B34-41B0-B01F-2C16C3B422CB}" destId="{39247DCE-E25A-42AA-985C-AA073B0C6B76}" srcOrd="2" destOrd="0" parTransId="{D9489847-0D2A-4582-9E89-C1680EDB61E4}" sibTransId="{FB19D25E-A9FF-4912-AAAF-46855E30682B}"/>
    <dgm:cxn modelId="{BE1DF494-4721-4E59-87D1-86253D53013C}" srcId="{AECB45F2-1B34-41B0-B01F-2C16C3B422CB}" destId="{C3918C3C-0B9F-4020-B09D-3157966B168C}" srcOrd="3" destOrd="0" parTransId="{D8854BFC-4051-488E-85AE-9E5D0C098CDA}" sibTransId="{4E5C0724-71D7-4499-AF37-6FC879194D02}"/>
    <dgm:cxn modelId="{6D5565AD-74A4-413E-815E-5B81F90D1BC5}" type="presOf" srcId="{7D821B3D-E80A-4F24-8F67-189AE4A2C3C7}" destId="{D844B5CD-A352-4D88-8B4E-25F39B02A10C}" srcOrd="0" destOrd="0" presId="urn:microsoft.com/office/officeart/2005/8/layout/StepDownProcess"/>
    <dgm:cxn modelId="{BC7C59B1-709F-4E8A-91B3-B83FE214F272}" srcId="{82F225B3-877A-408D-A610-9CBAFA89CEFB}" destId="{7D821B3D-E80A-4F24-8F67-189AE4A2C3C7}" srcOrd="0" destOrd="0" parTransId="{7BAFBC17-20D0-4F7F-9128-2A1FF3636ED8}" sibTransId="{0B055143-5079-4EDF-A6AB-0C45A3F1D131}"/>
    <dgm:cxn modelId="{FDC28DC4-E4B0-48E1-AAF6-55C9C1AA1DF7}" type="presOf" srcId="{39641DFB-143E-4462-BD07-2DB5AD1F5A7F}" destId="{F5038311-6B94-47B1-8A7B-EC3B7F0F9A24}" srcOrd="0" destOrd="0" presId="urn:microsoft.com/office/officeart/2005/8/layout/StepDownProcess"/>
    <dgm:cxn modelId="{9C1A41DB-6ADB-4777-8E12-DE695304C02A}" srcId="{39247DCE-E25A-42AA-985C-AA073B0C6B76}" destId="{39641DFB-143E-4462-BD07-2DB5AD1F5A7F}" srcOrd="0" destOrd="0" parTransId="{587CE9BB-7913-474B-AE3D-39329A405B1A}" sibTransId="{BE0F0238-E66F-4C6B-AB47-1242C49DAB75}"/>
    <dgm:cxn modelId="{CD84E5DF-F89F-45F2-AF89-1D9E366B9023}" type="presOf" srcId="{AECB45F2-1B34-41B0-B01F-2C16C3B422CB}" destId="{B41D9679-D766-42E1-8B9F-87BAFE88ABFB}" srcOrd="0" destOrd="0" presId="urn:microsoft.com/office/officeart/2005/8/layout/StepDownProcess"/>
    <dgm:cxn modelId="{827A323A-F671-4C8D-ACF3-7DFC08299284}" type="presParOf" srcId="{B41D9679-D766-42E1-8B9F-87BAFE88ABFB}" destId="{7FCA8EF3-1B2F-4A85-8365-B754DDBBE903}" srcOrd="0" destOrd="0" presId="urn:microsoft.com/office/officeart/2005/8/layout/StepDownProcess"/>
    <dgm:cxn modelId="{7573B6F7-C019-4493-BCCF-A5326DCF07DC}" type="presParOf" srcId="{7FCA8EF3-1B2F-4A85-8365-B754DDBBE903}" destId="{A811AF7C-5D47-469A-B752-76D6710FFC30}" srcOrd="0" destOrd="0" presId="urn:microsoft.com/office/officeart/2005/8/layout/StepDownProcess"/>
    <dgm:cxn modelId="{967C3EF0-DBF6-4479-89AB-8C8016B804AC}" type="presParOf" srcId="{7FCA8EF3-1B2F-4A85-8365-B754DDBBE903}" destId="{EB14A841-EF42-471B-A75C-4413C5FE97D4}" srcOrd="1" destOrd="0" presId="urn:microsoft.com/office/officeart/2005/8/layout/StepDownProcess"/>
    <dgm:cxn modelId="{BC491A48-29CD-43F0-9EBE-FC9F0116579C}" type="presParOf" srcId="{7FCA8EF3-1B2F-4A85-8365-B754DDBBE903}" destId="{D844B5CD-A352-4D88-8B4E-25F39B02A10C}" srcOrd="2" destOrd="0" presId="urn:microsoft.com/office/officeart/2005/8/layout/StepDownProcess"/>
    <dgm:cxn modelId="{EDE7BDFC-6EB6-4215-9D1A-84402F879AF3}" type="presParOf" srcId="{B41D9679-D766-42E1-8B9F-87BAFE88ABFB}" destId="{DECFEA40-2F2F-451F-AB87-8F9C340CA340}" srcOrd="1" destOrd="0" presId="urn:microsoft.com/office/officeart/2005/8/layout/StepDownProcess"/>
    <dgm:cxn modelId="{2CC6C0C2-37BA-4F46-A7FD-91D0B02A518F}" type="presParOf" srcId="{B41D9679-D766-42E1-8B9F-87BAFE88ABFB}" destId="{CF617666-2BC8-47B6-94BF-7B4DCEF39FC1}" srcOrd="2" destOrd="0" presId="urn:microsoft.com/office/officeart/2005/8/layout/StepDownProcess"/>
    <dgm:cxn modelId="{3074BC2E-089C-48C8-8A76-5DFBFB6B0578}" type="presParOf" srcId="{CF617666-2BC8-47B6-94BF-7B4DCEF39FC1}" destId="{F9F2F220-2146-4764-800F-32E6E578D818}" srcOrd="0" destOrd="0" presId="urn:microsoft.com/office/officeart/2005/8/layout/StepDownProcess"/>
    <dgm:cxn modelId="{D6ACEBCA-BA19-4072-B6E0-82FACB16268D}" type="presParOf" srcId="{CF617666-2BC8-47B6-94BF-7B4DCEF39FC1}" destId="{90CD332B-7D13-4D82-BB41-253311A94840}" srcOrd="1" destOrd="0" presId="urn:microsoft.com/office/officeart/2005/8/layout/StepDownProcess"/>
    <dgm:cxn modelId="{3A41CA4F-BDF6-4FF9-9D40-581796EEE00A}" type="presParOf" srcId="{CF617666-2BC8-47B6-94BF-7B4DCEF39FC1}" destId="{94D0DBF6-7BCD-422A-90C5-446EB0307401}" srcOrd="2" destOrd="0" presId="urn:microsoft.com/office/officeart/2005/8/layout/StepDownProcess"/>
    <dgm:cxn modelId="{33CE9C2C-68D2-4DD8-B1CD-6B2A636247D0}" type="presParOf" srcId="{B41D9679-D766-42E1-8B9F-87BAFE88ABFB}" destId="{9EE02008-7A89-467B-8911-C1B0567F3AB8}" srcOrd="3" destOrd="0" presId="urn:microsoft.com/office/officeart/2005/8/layout/StepDownProcess"/>
    <dgm:cxn modelId="{1D7FBD0A-DB6C-4E1A-B191-4E7C17BE33BC}" type="presParOf" srcId="{B41D9679-D766-42E1-8B9F-87BAFE88ABFB}" destId="{5F732F74-3E71-47A7-9AA7-26F44F19207B}" srcOrd="4" destOrd="0" presId="urn:microsoft.com/office/officeart/2005/8/layout/StepDownProcess"/>
    <dgm:cxn modelId="{1C3071F2-3A5B-41FD-91AD-5406CB66BA0D}" type="presParOf" srcId="{5F732F74-3E71-47A7-9AA7-26F44F19207B}" destId="{377063D9-EC61-4E5A-9330-D1FB6078C994}" srcOrd="0" destOrd="0" presId="urn:microsoft.com/office/officeart/2005/8/layout/StepDownProcess"/>
    <dgm:cxn modelId="{19B90910-753B-4BB8-93D7-4A96B9CB02A3}" type="presParOf" srcId="{5F732F74-3E71-47A7-9AA7-26F44F19207B}" destId="{D08D2320-0C7A-4BF0-98F8-FF41363B5D6F}" srcOrd="1" destOrd="0" presId="urn:microsoft.com/office/officeart/2005/8/layout/StepDownProcess"/>
    <dgm:cxn modelId="{D261DFFC-BD6C-43FE-90A3-BDF97E43277A}" type="presParOf" srcId="{5F732F74-3E71-47A7-9AA7-26F44F19207B}" destId="{F5038311-6B94-47B1-8A7B-EC3B7F0F9A24}" srcOrd="2" destOrd="0" presId="urn:microsoft.com/office/officeart/2005/8/layout/StepDownProcess"/>
    <dgm:cxn modelId="{139F3C17-AE9E-4DA9-902A-5308BAB09728}" type="presParOf" srcId="{B41D9679-D766-42E1-8B9F-87BAFE88ABFB}" destId="{1ADD2EC6-B8E4-4688-9263-1DC7C287FB26}" srcOrd="5" destOrd="0" presId="urn:microsoft.com/office/officeart/2005/8/layout/StepDownProcess"/>
    <dgm:cxn modelId="{81F4B3D8-DA9C-4C64-A3A1-9A66418B8688}" type="presParOf" srcId="{B41D9679-D766-42E1-8B9F-87BAFE88ABFB}" destId="{C0256495-F86D-4422-8740-E56AFD73B0CC}" srcOrd="6" destOrd="0" presId="urn:microsoft.com/office/officeart/2005/8/layout/StepDownProcess"/>
    <dgm:cxn modelId="{FA4BC245-D97E-4E70-8B39-6FFB2C0BD5F5}" type="presParOf" srcId="{C0256495-F86D-4422-8740-E56AFD73B0CC}" destId="{67E347BB-5C4E-4834-B510-2C75756AD3B2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11AF7C-5D47-469A-B752-76D6710FFC30}">
      <dsp:nvSpPr>
        <dsp:cNvPr id="0" name=""/>
        <dsp:cNvSpPr/>
      </dsp:nvSpPr>
      <dsp:spPr>
        <a:xfrm rot="5400000">
          <a:off x="149152" y="1726483"/>
          <a:ext cx="557972" cy="63523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4A841-EF42-471B-A75C-4413C5FE97D4}">
      <dsp:nvSpPr>
        <dsp:cNvPr id="0" name=""/>
        <dsp:cNvSpPr/>
      </dsp:nvSpPr>
      <dsp:spPr>
        <a:xfrm>
          <a:off x="122032" y="370994"/>
          <a:ext cx="939296" cy="1006202"/>
        </a:xfrm>
        <a:prstGeom prst="roundRect">
          <a:avLst>
            <a:gd name="adj" fmla="val 16670"/>
          </a:avLst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k-KZ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Госпитализирована в отделение  </a:t>
          </a:r>
          <a:r>
            <a:rPr lang="ru-RU" sz="14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04.08.2021 16:01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7893" y="416855"/>
        <a:ext cx="847574" cy="914480"/>
      </dsp:txXfrm>
    </dsp:sp>
    <dsp:sp modelId="{D844B5CD-A352-4D88-8B4E-25F39B02A10C}">
      <dsp:nvSpPr>
        <dsp:cNvPr id="0" name=""/>
        <dsp:cNvSpPr/>
      </dsp:nvSpPr>
      <dsp:spPr>
        <a:xfrm>
          <a:off x="940619" y="1170666"/>
          <a:ext cx="683154" cy="531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 dirty="0"/>
        </a:p>
      </dsp:txBody>
      <dsp:txXfrm>
        <a:off x="940619" y="1170666"/>
        <a:ext cx="683154" cy="531401"/>
      </dsp:txXfrm>
    </dsp:sp>
    <dsp:sp modelId="{F9F2F220-2146-4764-800F-32E6E578D818}">
      <dsp:nvSpPr>
        <dsp:cNvPr id="0" name=""/>
        <dsp:cNvSpPr/>
      </dsp:nvSpPr>
      <dsp:spPr>
        <a:xfrm rot="5400000">
          <a:off x="927928" y="2659683"/>
          <a:ext cx="557972" cy="63523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3672177"/>
            <a:satOff val="-7688"/>
            <a:lumOff val="52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CD332B-7D13-4D82-BB41-253311A94840}">
      <dsp:nvSpPr>
        <dsp:cNvPr id="0" name=""/>
        <dsp:cNvSpPr/>
      </dsp:nvSpPr>
      <dsp:spPr>
        <a:xfrm>
          <a:off x="983467" y="1872205"/>
          <a:ext cx="939296" cy="1046749"/>
        </a:xfrm>
        <a:prstGeom prst="roundRect">
          <a:avLst>
            <a:gd name="adj" fmla="val 16670"/>
          </a:avLst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k-KZ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Перевод в ОАРИТ  </a:t>
          </a:r>
          <a:r>
            <a:rPr lang="ru-RU" sz="14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04.08.2021 16:01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29328" y="1918066"/>
        <a:ext cx="847574" cy="955027"/>
      </dsp:txXfrm>
    </dsp:sp>
    <dsp:sp modelId="{94D0DBF6-7BCD-422A-90C5-446EB0307401}">
      <dsp:nvSpPr>
        <dsp:cNvPr id="0" name=""/>
        <dsp:cNvSpPr/>
      </dsp:nvSpPr>
      <dsp:spPr>
        <a:xfrm>
          <a:off x="1719396" y="2103866"/>
          <a:ext cx="683154" cy="531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 dirty="0"/>
        </a:p>
      </dsp:txBody>
      <dsp:txXfrm>
        <a:off x="1719396" y="2103866"/>
        <a:ext cx="683154" cy="531401"/>
      </dsp:txXfrm>
    </dsp:sp>
    <dsp:sp modelId="{377063D9-EC61-4E5A-9330-D1FB6078C994}">
      <dsp:nvSpPr>
        <dsp:cNvPr id="0" name=""/>
        <dsp:cNvSpPr/>
      </dsp:nvSpPr>
      <dsp:spPr>
        <a:xfrm rot="5400000">
          <a:off x="1706705" y="3680824"/>
          <a:ext cx="557972" cy="63523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7344354"/>
            <a:satOff val="-15375"/>
            <a:lumOff val="105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8D2320-0C7A-4BF0-98F8-FF41363B5D6F}">
      <dsp:nvSpPr>
        <dsp:cNvPr id="0" name=""/>
        <dsp:cNvSpPr/>
      </dsp:nvSpPr>
      <dsp:spPr>
        <a:xfrm>
          <a:off x="1558876" y="2779724"/>
          <a:ext cx="939296" cy="1222631"/>
        </a:xfrm>
        <a:prstGeom prst="roundRect">
          <a:avLst>
            <a:gd name="adj" fmla="val 16670"/>
          </a:avLst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Дата и время перевода на ИВЛ 05</a:t>
          </a:r>
          <a:r>
            <a:rPr lang="kk-KZ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.08.2021г  18:00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04737" y="2825585"/>
        <a:ext cx="847574" cy="1130909"/>
      </dsp:txXfrm>
    </dsp:sp>
    <dsp:sp modelId="{F5038311-6B94-47B1-8A7B-EC3B7F0F9A24}">
      <dsp:nvSpPr>
        <dsp:cNvPr id="0" name=""/>
        <dsp:cNvSpPr/>
      </dsp:nvSpPr>
      <dsp:spPr>
        <a:xfrm>
          <a:off x="2498173" y="3125006"/>
          <a:ext cx="683154" cy="531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 dirty="0"/>
        </a:p>
      </dsp:txBody>
      <dsp:txXfrm>
        <a:off x="2498173" y="3125006"/>
        <a:ext cx="683154" cy="531401"/>
      </dsp:txXfrm>
    </dsp:sp>
    <dsp:sp modelId="{67E347BB-5C4E-4834-B510-2C75756AD3B2}">
      <dsp:nvSpPr>
        <dsp:cNvPr id="0" name=""/>
        <dsp:cNvSpPr/>
      </dsp:nvSpPr>
      <dsp:spPr>
        <a:xfrm>
          <a:off x="2338976" y="4203609"/>
          <a:ext cx="1045399" cy="1026177"/>
        </a:xfrm>
        <a:prstGeom prst="roundRect">
          <a:avLst>
            <a:gd name="adj" fmla="val 16670"/>
          </a:avLst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k-KZ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Экзотировал </a:t>
          </a:r>
          <a:r>
            <a:rPr lang="ru-RU" sz="1400" kern="1200" dirty="0"/>
            <a:t>06.08.2021 01:21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Койко-дней: 2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89079" y="4253712"/>
        <a:ext cx="945193" cy="9259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436C6-6DB1-458E-90FD-2CDC2668384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23448"/>
            <a:ext cx="545211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53226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45169"/>
            <a:ext cx="2953226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7E41A9-AD62-4B57-90DA-D8EBF2A9E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73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51A898-835A-4419-8275-C85C91449EFB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028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F4E59-FE6F-4F0E-BE0E-64250B40DD9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2643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E41A9-AD62-4B57-90DA-D8EBF2A9E66D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1378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F4E59-FE6F-4F0E-BE0E-64250B40DD9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2220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A547C-85FC-47E6-8174-E85DF254D38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312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F4E59-FE6F-4F0E-BE0E-64250B40DD9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8736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F4E59-FE6F-4F0E-BE0E-64250B40DD9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32218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F4E59-FE6F-4F0E-BE0E-64250B40DD9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3244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F4E59-FE6F-4F0E-BE0E-64250B40DD9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720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496D2479-FA2D-0124-54AB-2B4459212F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1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8B5398-EF44-4659-841C-7AFB6CF57BCD}" type="slidenum">
              <a:rPr kumimoji="0" lang="en-US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A5BF0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318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ru-RU" sz="1200" b="0" i="0" u="none" strike="noStrike" kern="1200" cap="none" spc="0" normalizeH="0" baseline="0" noProof="0">
              <a:ln>
                <a:noFill/>
              </a:ln>
              <a:solidFill>
                <a:srgbClr val="A5BF0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507" name="Rectangle 4">
            <a:extLst>
              <a:ext uri="{FF2B5EF4-FFF2-40B4-BE49-F238E27FC236}">
                <a16:creationId xmlns:a16="http://schemas.microsoft.com/office/drawing/2014/main" id="{678FA1B3-45EC-0E11-4AF7-092CD6FEDC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5">
            <a:extLst>
              <a:ext uri="{FF2B5EF4-FFF2-40B4-BE49-F238E27FC236}">
                <a16:creationId xmlns:a16="http://schemas.microsoft.com/office/drawing/2014/main" id="{40F84E0F-2F72-6F89-1098-845C076A57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77925" y="4427538"/>
            <a:ext cx="4651375" cy="4298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4865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Образ слайда 1">
            <a:extLst>
              <a:ext uri="{FF2B5EF4-FFF2-40B4-BE49-F238E27FC236}">
                <a16:creationId xmlns:a16="http://schemas.microsoft.com/office/drawing/2014/main" id="{1A817B28-9A7D-94FF-07EB-483AC66AD5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9619" name="Заметки 2">
            <a:extLst>
              <a:ext uri="{FF2B5EF4-FFF2-40B4-BE49-F238E27FC236}">
                <a16:creationId xmlns:a16="http://schemas.microsoft.com/office/drawing/2014/main" id="{BA0345D2-483C-3149-31AB-6AF4FF8955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9620" name="Номер слайда 3">
            <a:extLst>
              <a:ext uri="{FF2B5EF4-FFF2-40B4-BE49-F238E27FC236}">
                <a16:creationId xmlns:a16="http://schemas.microsoft.com/office/drawing/2014/main" id="{F466CD5A-1C20-47F6-5E32-69C2F05B0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D32993-5342-4D64-BADA-FD0C315DBF51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7E41A9-AD62-4B57-90DA-D8EBF2A9E66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973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7E41A9-AD62-4B57-90DA-D8EBF2A9E66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24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7E41A9-AD62-4B57-90DA-D8EBF2A9E66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358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7E41A9-AD62-4B57-90DA-D8EBF2A9E66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046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7E41A9-AD62-4B57-90DA-D8EBF2A9E66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147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E41A9-AD62-4B57-90DA-D8EBF2A9E66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219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7E41A9-AD62-4B57-90DA-D8EBF2A9E66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2692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7E41A9-AD62-4B57-90DA-D8EBF2A9E66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85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200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5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7454-B193-4A6D-AA7F-2AE10ACD9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1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DD358-3995-49AD-849D-6A0305230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927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92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3" y="27492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9BA38-FAF4-4FCE-948F-B5E1F977A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440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762000" y="762286"/>
            <a:ext cx="7924800" cy="53244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438655" y="6249984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91200" y="6249984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225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27E910-4EE4-46D8-97D1-094AF0E178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594717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5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87487-8930-47E7-BC58-8D34AA51B0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289295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5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0AD4F-C6C2-4F5B-BBFA-E9E1EA6754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0264928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40" y="214314"/>
            <a:ext cx="7793037" cy="14620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40ECE-50B7-4F50-B836-D1C433600A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7716838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366BA-5862-4F88-95A2-39AA5499D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8456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7E49B-3E6C-4004-9A42-8C8BF958C8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3124205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2455205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" y="0"/>
            <a:ext cx="8416925" cy="13271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70070" y="2209800"/>
            <a:ext cx="8012113" cy="34115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915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38884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5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C1098-DA2D-4118-8DF2-FA34FBC9FE44}" type="slidenum">
              <a:rPr lang="ar-SA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286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BA9DF-8140-4D55-80E8-6E0BA0766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459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05999"/>
            <a:ext cx="8318530" cy="802800"/>
          </a:xfrm>
          <a:prstGeom prst="rect">
            <a:avLst/>
          </a:prstGeom>
        </p:spPr>
        <p:txBody>
          <a:bodyPr tIns="126000" anchor="t" anchorCtr="0"/>
          <a:lstStyle>
            <a:lvl1pPr>
              <a:lnSpc>
                <a:spcPct val="75000"/>
              </a:lnSpc>
              <a:defRPr>
                <a:solidFill>
                  <a:schemeClr val="accent4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0" name="Textplatzhalter 9" descr="Subtitle" title="Subtitle"/>
          <p:cNvSpPr>
            <a:spLocks noGrp="1"/>
          </p:cNvSpPr>
          <p:nvPr>
            <p:ph type="body" sz="quarter" idx="10"/>
          </p:nvPr>
        </p:nvSpPr>
        <p:spPr>
          <a:xfrm>
            <a:off x="540000" y="738554"/>
            <a:ext cx="8311392" cy="367571"/>
          </a:xfrm>
        </p:spPr>
        <p:txBody>
          <a:bodyPr anchor="b">
            <a:noAutofit/>
          </a:bodyPr>
          <a:lstStyle>
            <a:lvl1pPr marL="0" indent="0">
              <a:lnSpc>
                <a:spcPct val="95000"/>
              </a:lnSpc>
              <a:buNone/>
              <a:defRPr sz="20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523875" y="1346200"/>
            <a:ext cx="8334405" cy="4940320"/>
          </a:xfrm>
        </p:spPr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6B473EF-6ADE-1599-E8B8-BA54E575C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Presentation Title | Presenter Name | Date | Subject | Business Use Only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5ABB7D2-9B10-2CEE-B0BD-80AB001F0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35661-F9DC-47EE-A8E3-16CC6CB440C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55561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050" y="1346200"/>
            <a:ext cx="4160838" cy="4945063"/>
          </a:xfrm>
        </p:spPr>
        <p:txBody>
          <a:bodyPr/>
          <a:lstStyle>
            <a:lvl1pPr marL="233363" marR="0" indent="-233363" algn="l" defTabSz="914400" rtl="0" eaLnBrk="1" fontAlgn="base" latinLnBrk="0" hangingPunct="1">
              <a:lnSpc>
                <a:spcPct val="95000"/>
              </a:lnSpc>
              <a:spcBef>
                <a:spcPct val="75000"/>
              </a:spcBef>
              <a:spcAft>
                <a:spcPct val="0"/>
              </a:spcAft>
              <a:buClr>
                <a:srgbClr val="FCAF17"/>
              </a:buClr>
              <a:buSzPct val="110000"/>
              <a:buFont typeface="Wingdings" pitchFamily="2" charset="2"/>
              <a:buChar char="§"/>
              <a:tabLst/>
              <a:defRPr sz="2800"/>
            </a:lvl1pPr>
            <a:lvl2pPr marL="398463" marR="0" indent="-163513" algn="l" defTabSz="914400" rtl="0" eaLnBrk="1" fontAlgn="base" latinLnBrk="0" hangingPunct="1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917B69"/>
              </a:buClr>
              <a:buSzTx/>
              <a:buFont typeface="Arial" charset="0"/>
              <a:buChar char="•"/>
              <a:tabLst/>
              <a:defRPr sz="2400"/>
            </a:lvl2pPr>
            <a:lvl3pPr marL="577850" marR="0" indent="-177800" algn="l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charset="0"/>
              <a:buChar char="-"/>
              <a:tabLst/>
              <a:defRPr sz="2000"/>
            </a:lvl3pPr>
            <a:lvl4pPr marL="752475" marR="0" indent="-173038" algn="l" defTabSz="9144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 sz="1800"/>
            </a:lvl4pPr>
            <a:lvl5pPr marL="917575" marR="0" indent="-1635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0289" y="1346200"/>
            <a:ext cx="3998912" cy="4945063"/>
          </a:xfrm>
        </p:spPr>
        <p:txBody>
          <a:bodyPr/>
          <a:lstStyle>
            <a:lvl1pPr marL="233363" marR="0" indent="-233363" algn="l" defTabSz="914400" rtl="0" eaLnBrk="1" fontAlgn="base" latinLnBrk="0" hangingPunct="1">
              <a:lnSpc>
                <a:spcPct val="95000"/>
              </a:lnSpc>
              <a:spcBef>
                <a:spcPct val="75000"/>
              </a:spcBef>
              <a:spcAft>
                <a:spcPct val="0"/>
              </a:spcAft>
              <a:buClr>
                <a:srgbClr val="FCAF17"/>
              </a:buClr>
              <a:buSzPct val="110000"/>
              <a:buFont typeface="Wingdings" pitchFamily="2" charset="2"/>
              <a:buChar char="§"/>
              <a:tabLst/>
              <a:defRPr sz="2800"/>
            </a:lvl1pPr>
            <a:lvl2pPr marL="398463" marR="0" indent="-163513" algn="l" defTabSz="914400" rtl="0" eaLnBrk="1" fontAlgn="base" latinLnBrk="0" hangingPunct="1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917B69"/>
              </a:buClr>
              <a:buSzTx/>
              <a:buFont typeface="Arial" charset="0"/>
              <a:buChar char="•"/>
              <a:tabLst/>
              <a:defRPr sz="2400"/>
            </a:lvl2pPr>
            <a:lvl3pPr marL="577850" marR="0" indent="-177800" algn="l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charset="0"/>
              <a:buChar char="-"/>
              <a:tabLst/>
              <a:defRPr sz="2000"/>
            </a:lvl3pPr>
            <a:lvl4pPr marL="752475" marR="0" indent="-173038" algn="l" defTabSz="9144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 sz="1800"/>
            </a:lvl4pPr>
            <a:lvl5pPr marL="917575" marR="0" indent="-1635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platzhalter 9" descr="Subtitle" title="Subtitle"/>
          <p:cNvSpPr>
            <a:spLocks noGrp="1"/>
          </p:cNvSpPr>
          <p:nvPr>
            <p:ph type="body" sz="quarter" idx="10"/>
          </p:nvPr>
        </p:nvSpPr>
        <p:spPr>
          <a:xfrm>
            <a:off x="540000" y="738554"/>
            <a:ext cx="8311392" cy="367571"/>
          </a:xfrm>
        </p:spPr>
        <p:txBody>
          <a:bodyPr anchor="b">
            <a:noAutofit/>
          </a:bodyPr>
          <a:lstStyle>
            <a:lvl1pPr marL="0" indent="0">
              <a:lnSpc>
                <a:spcPct val="95000"/>
              </a:lnSpc>
              <a:buNone/>
              <a:defRPr sz="20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39750" y="305999"/>
            <a:ext cx="8318530" cy="802800"/>
          </a:xfrm>
          <a:prstGeom prst="rect">
            <a:avLst/>
          </a:prstGeom>
        </p:spPr>
        <p:txBody>
          <a:bodyPr tIns="126000" anchor="t" anchorCtr="0"/>
          <a:lstStyle>
            <a:lvl1pPr>
              <a:lnSpc>
                <a:spcPct val="75000"/>
              </a:lnSpc>
              <a:defRPr>
                <a:solidFill>
                  <a:schemeClr val="accent4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EE0B400-0A8B-0933-12FB-889DA19A4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Presentation Title | Presenter Name | Date | Subject | Business Use Only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8FB9A1-40B7-6660-EEF7-A7AF85DA8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4F3CE-582F-4AE5-A2C9-B7ABC295F68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3420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 descr="Subtitle" title="Subtitle"/>
          <p:cNvSpPr>
            <a:spLocks noGrp="1"/>
          </p:cNvSpPr>
          <p:nvPr>
            <p:ph type="body" sz="quarter" idx="10"/>
          </p:nvPr>
        </p:nvSpPr>
        <p:spPr>
          <a:xfrm>
            <a:off x="540000" y="738554"/>
            <a:ext cx="8311392" cy="367571"/>
          </a:xfrm>
        </p:spPr>
        <p:txBody>
          <a:bodyPr anchor="b">
            <a:noAutofit/>
          </a:bodyPr>
          <a:lstStyle>
            <a:lvl1pPr marL="0" indent="0">
              <a:lnSpc>
                <a:spcPct val="95000"/>
              </a:lnSpc>
              <a:buNone/>
              <a:defRPr sz="20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39750" y="305999"/>
            <a:ext cx="8318530" cy="802800"/>
          </a:xfrm>
          <a:prstGeom prst="rect">
            <a:avLst/>
          </a:prstGeom>
        </p:spPr>
        <p:txBody>
          <a:bodyPr tIns="126000" anchor="t" anchorCtr="0"/>
          <a:lstStyle>
            <a:lvl1pPr>
              <a:lnSpc>
                <a:spcPct val="75000"/>
              </a:lnSpc>
              <a:defRPr>
                <a:solidFill>
                  <a:schemeClr val="accent4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76C93C0-9962-8487-CA1D-D4EDBBF00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Presentation Title | Presenter Name | Date | Subject | Business Use Only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7ECFE06-157F-0F79-5064-F316A9760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C8B44-A740-4E65-A145-C70C5081140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174561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0892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7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2" name="Дата 9">
            <a:extLst>
              <a:ext uri="{FF2B5EF4-FFF2-40B4-BE49-F238E27FC236}">
                <a16:creationId xmlns:a16="http://schemas.microsoft.com/office/drawing/2014/main" id="{E7831609-6FCE-C8AD-9B57-2E5B8122FB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2/8/2012</a:t>
            </a:r>
            <a:endParaRPr lang="en-US">
              <a:solidFill>
                <a:srgbClr val="1D4577"/>
              </a:solidFill>
            </a:endParaRPr>
          </a:p>
        </p:txBody>
      </p:sp>
      <p:sp>
        <p:nvSpPr>
          <p:cNvPr id="4" name="Номер слайда 10">
            <a:extLst>
              <a:ext uri="{FF2B5EF4-FFF2-40B4-BE49-F238E27FC236}">
                <a16:creationId xmlns:a16="http://schemas.microsoft.com/office/drawing/2014/main" id="{E8D2497B-FD5F-BC17-9E79-2D5C3DECE1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02450" y="6356350"/>
            <a:ext cx="2133600" cy="365125"/>
          </a:xfrm>
        </p:spPr>
        <p:txBody>
          <a:bodyPr/>
          <a:lstStyle>
            <a:lvl1pPr>
              <a:defRPr>
                <a:solidFill>
                  <a:srgbClr val="FDCF74"/>
                </a:solidFill>
              </a:defRPr>
            </a:lvl1pPr>
          </a:lstStyle>
          <a:p>
            <a:fld id="{2AFA39F7-4625-4CD2-821D-8D6066B1C6A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809603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16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5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276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8305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81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8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8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7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7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3097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896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68" indent="0">
              <a:buNone/>
              <a:defRPr sz="2000" b="1"/>
            </a:lvl2pPr>
            <a:lvl3pPr marL="913938" indent="0">
              <a:buNone/>
              <a:defRPr sz="1800" b="1"/>
            </a:lvl3pPr>
            <a:lvl4pPr marL="1370908" indent="0">
              <a:buNone/>
              <a:defRPr sz="1600" b="1"/>
            </a:lvl4pPr>
            <a:lvl5pPr marL="1827876" indent="0">
              <a:buNone/>
              <a:defRPr sz="1600" b="1"/>
            </a:lvl5pPr>
            <a:lvl6pPr marL="2284846" indent="0">
              <a:buNone/>
              <a:defRPr sz="1600" b="1"/>
            </a:lvl6pPr>
            <a:lvl7pPr marL="2741815" indent="0">
              <a:buNone/>
              <a:defRPr sz="1600" b="1"/>
            </a:lvl7pPr>
            <a:lvl8pPr marL="3198784" indent="0">
              <a:buNone/>
              <a:defRPr sz="1600" b="1"/>
            </a:lvl8pPr>
            <a:lvl9pPr marL="36557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68" indent="0">
              <a:buNone/>
              <a:defRPr sz="2000" b="1"/>
            </a:lvl2pPr>
            <a:lvl3pPr marL="913938" indent="0">
              <a:buNone/>
              <a:defRPr sz="1800" b="1"/>
            </a:lvl3pPr>
            <a:lvl4pPr marL="1370908" indent="0">
              <a:buNone/>
              <a:defRPr sz="1600" b="1"/>
            </a:lvl4pPr>
            <a:lvl5pPr marL="1827876" indent="0">
              <a:buNone/>
              <a:defRPr sz="1600" b="1"/>
            </a:lvl5pPr>
            <a:lvl6pPr marL="2284846" indent="0">
              <a:buNone/>
              <a:defRPr sz="1600" b="1"/>
            </a:lvl6pPr>
            <a:lvl7pPr marL="2741815" indent="0">
              <a:buNone/>
              <a:defRPr sz="1600" b="1"/>
            </a:lvl7pPr>
            <a:lvl8pPr marL="3198784" indent="0">
              <a:buNone/>
              <a:defRPr sz="1600" b="1"/>
            </a:lvl8pPr>
            <a:lvl9pPr marL="36557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2959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815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84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8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8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7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7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CBBCC-A206-424A-B19D-9C418A8F3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3887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0863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34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68" indent="0">
              <a:buNone/>
              <a:defRPr sz="1200"/>
            </a:lvl2pPr>
            <a:lvl3pPr marL="913938" indent="0">
              <a:buNone/>
              <a:defRPr sz="1000"/>
            </a:lvl3pPr>
            <a:lvl4pPr marL="1370908" indent="0">
              <a:buNone/>
              <a:defRPr sz="900"/>
            </a:lvl4pPr>
            <a:lvl5pPr marL="1827876" indent="0">
              <a:buNone/>
              <a:defRPr sz="900"/>
            </a:lvl5pPr>
            <a:lvl6pPr marL="2284846" indent="0">
              <a:buNone/>
              <a:defRPr sz="900"/>
            </a:lvl6pPr>
            <a:lvl7pPr marL="2741815" indent="0">
              <a:buNone/>
              <a:defRPr sz="900"/>
            </a:lvl7pPr>
            <a:lvl8pPr marL="3198784" indent="0">
              <a:buNone/>
              <a:defRPr sz="900"/>
            </a:lvl8pPr>
            <a:lvl9pPr marL="36557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5216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68" indent="0">
              <a:buNone/>
              <a:defRPr sz="2800"/>
            </a:lvl2pPr>
            <a:lvl3pPr marL="913938" indent="0">
              <a:buNone/>
              <a:defRPr sz="2400"/>
            </a:lvl3pPr>
            <a:lvl4pPr marL="1370908" indent="0">
              <a:buNone/>
              <a:defRPr sz="2000"/>
            </a:lvl4pPr>
            <a:lvl5pPr marL="1827876" indent="0">
              <a:buNone/>
              <a:defRPr sz="2000"/>
            </a:lvl5pPr>
            <a:lvl6pPr marL="2284846" indent="0">
              <a:buNone/>
              <a:defRPr sz="2000"/>
            </a:lvl6pPr>
            <a:lvl7pPr marL="2741815" indent="0">
              <a:buNone/>
              <a:defRPr sz="2000"/>
            </a:lvl7pPr>
            <a:lvl8pPr marL="3198784" indent="0">
              <a:buNone/>
              <a:defRPr sz="2000"/>
            </a:lvl8pPr>
            <a:lvl9pPr marL="3655752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68" indent="0">
              <a:buNone/>
              <a:defRPr sz="1200"/>
            </a:lvl2pPr>
            <a:lvl3pPr marL="913938" indent="0">
              <a:buNone/>
              <a:defRPr sz="1000"/>
            </a:lvl3pPr>
            <a:lvl4pPr marL="1370908" indent="0">
              <a:buNone/>
              <a:defRPr sz="900"/>
            </a:lvl4pPr>
            <a:lvl5pPr marL="1827876" indent="0">
              <a:buNone/>
              <a:defRPr sz="900"/>
            </a:lvl5pPr>
            <a:lvl6pPr marL="2284846" indent="0">
              <a:buNone/>
              <a:defRPr sz="900"/>
            </a:lvl6pPr>
            <a:lvl7pPr marL="2741815" indent="0">
              <a:buNone/>
              <a:defRPr sz="900"/>
            </a:lvl7pPr>
            <a:lvl8pPr marL="3198784" indent="0">
              <a:buNone/>
              <a:defRPr sz="900"/>
            </a:lvl8pPr>
            <a:lvl9pPr marL="36557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1965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2576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92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3" y="27492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6781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7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378075-AB02-7D9E-BD85-33330C72B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B12A126D-9799-4CF3-A948-5CFD11C51B0D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61EBB1-A36D-1764-E31A-901D872E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F54C27-5D24-59FE-2C6E-04364C728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1C4054F7-0E4F-4722-860C-B5C527C89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1664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F72D01-6F63-FE71-A1D9-3F0AC4E5A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E0749654-ACA3-4436-85EA-0C24C07FECEA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AA5BD0-6FE8-3D5E-6F25-07BDAA3A4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B3617E-1CD3-AE6E-791B-7C766860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CFC35B6-35F9-4506-B10D-09893727A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77314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5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738E98-225B-B3EC-F748-66DBD3B03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C880539A-D666-4953-A2B8-108FEFDD647C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DEF053-A9DA-0554-E948-0AFA565E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3ED8D9-E2FA-8A1B-9133-F0125F265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2AAEB27C-6355-4C2D-8630-3247DC3C32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19919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B6022404-976D-A2AE-61AA-FFF158364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25D3ACE4-318A-4DDA-918D-E8B671C334AA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688D2F72-F2FF-EC0E-A273-5D6E56606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FE8E9E10-243B-58D4-F26E-9DDDC08E1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A97BD8A2-3F33-4D1F-B7E6-125C34AC7D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5996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5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5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25E21E64-1FE5-9168-B415-1281B133F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A6295A96-74A7-452D-AA3F-B78D8863FFA0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4AEB6A2B-A6EC-2D52-962A-EAF438C51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9AECA99B-8824-B5DE-DC5F-396119B34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19B54CDA-D2C2-4EED-A272-69F554072A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7348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0F9DA-60B7-4ED5-B2E6-DE61B2073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7653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4D484D3A-98D0-AC9C-72A8-F7885DDA1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129AAC88-3BA0-41F7-9CBD-26E0EAA25232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8BBBB980-8E16-EA74-3A51-7805681BF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921A68BA-7CBD-EBE5-9A88-46BC99AD7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83D352BC-EF17-4355-BC0A-D3F9ABB709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32202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65E582C6-765F-A2A2-D517-79D7C996D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1632E0AE-E1CC-4299-AB44-7ABD9366A04A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78EA79A5-30F3-EE13-381F-D343C11C2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5E6E8673-F29C-41B5-B89A-6370038D0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AE939D0-686F-4AFC-B2FF-73678A282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16108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39E35AA8-1A6C-165D-D77B-B426C9BBC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0BF1526B-8A73-45AE-BA7E-C813DCF87319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6F2FB613-B7DE-DC54-9D73-6CED1F46C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926FAF33-D927-5EF7-41CE-9CF462616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973DAFA4-2C33-45E3-9351-6FF4CF3896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95894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90CB75AB-0BF3-6025-34FF-8868B4BA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49E16760-2069-4A13-8DB1-61B2F5B793EA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2AF76B6F-7642-7811-FFD3-7621E719E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2D72AD9A-CD15-EC35-EBD6-0EBEC573C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E21E306-2F57-4991-84B2-6918E40633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52638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A246FC-F9E9-E9A8-2784-C3C4E37B9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2A2E8C5E-DC3D-4A22-A11F-C8FE4BAA40F9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BE14C6-B0F0-CD0E-41AC-8E5EC0A47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7989B8-C2C9-CA2F-7534-A04D588EC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B45238FE-5CE1-4975-BA2E-52785DE384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06126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A9167C-7946-C9B7-5907-319A669CA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9D00F4E5-BEE8-495E-BE78-31697C84A63E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613E4F-5372-6F89-C0B8-0A8FD8E4E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E189CF-DD0D-8361-53A8-538D985AE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B0DAB2FF-B6DF-402B-9EE1-2FC14C9293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58890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4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5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3239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97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2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8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8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7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7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2138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097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68" indent="0">
              <a:buNone/>
              <a:defRPr sz="2000" b="1"/>
            </a:lvl2pPr>
            <a:lvl3pPr marL="913938" indent="0">
              <a:buNone/>
              <a:defRPr sz="1800" b="1"/>
            </a:lvl3pPr>
            <a:lvl4pPr marL="1370908" indent="0">
              <a:buNone/>
              <a:defRPr sz="1600" b="1"/>
            </a:lvl4pPr>
            <a:lvl5pPr marL="1827876" indent="0">
              <a:buNone/>
              <a:defRPr sz="1600" b="1"/>
            </a:lvl5pPr>
            <a:lvl6pPr marL="2284846" indent="0">
              <a:buNone/>
              <a:defRPr sz="1600" b="1"/>
            </a:lvl6pPr>
            <a:lvl7pPr marL="2741815" indent="0">
              <a:buNone/>
              <a:defRPr sz="1600" b="1"/>
            </a:lvl7pPr>
            <a:lvl8pPr marL="3198784" indent="0">
              <a:buNone/>
              <a:defRPr sz="1600" b="1"/>
            </a:lvl8pPr>
            <a:lvl9pPr marL="36557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68" indent="0">
              <a:buNone/>
              <a:defRPr sz="2000" b="1"/>
            </a:lvl2pPr>
            <a:lvl3pPr marL="913938" indent="0">
              <a:buNone/>
              <a:defRPr sz="1800" b="1"/>
            </a:lvl3pPr>
            <a:lvl4pPr marL="1370908" indent="0">
              <a:buNone/>
              <a:defRPr sz="1600" b="1"/>
            </a:lvl4pPr>
            <a:lvl5pPr marL="1827876" indent="0">
              <a:buNone/>
              <a:defRPr sz="1600" b="1"/>
            </a:lvl5pPr>
            <a:lvl6pPr marL="2284846" indent="0">
              <a:buNone/>
              <a:defRPr sz="1600" b="1"/>
            </a:lvl6pPr>
            <a:lvl7pPr marL="2741815" indent="0">
              <a:buNone/>
              <a:defRPr sz="1600" b="1"/>
            </a:lvl7pPr>
            <a:lvl8pPr marL="3198784" indent="0">
              <a:buNone/>
              <a:defRPr sz="1600" b="1"/>
            </a:lvl8pPr>
            <a:lvl9pPr marL="36557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15B4D-AA42-4E61-9D43-12C1592BA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57310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68" indent="0">
              <a:buNone/>
              <a:defRPr sz="2000" b="1"/>
            </a:lvl2pPr>
            <a:lvl3pPr marL="913938" indent="0">
              <a:buNone/>
              <a:defRPr sz="1800" b="1"/>
            </a:lvl3pPr>
            <a:lvl4pPr marL="1370908" indent="0">
              <a:buNone/>
              <a:defRPr sz="1600" b="1"/>
            </a:lvl4pPr>
            <a:lvl5pPr marL="1827876" indent="0">
              <a:buNone/>
              <a:defRPr sz="1600" b="1"/>
            </a:lvl5pPr>
            <a:lvl6pPr marL="2284846" indent="0">
              <a:buNone/>
              <a:defRPr sz="1600" b="1"/>
            </a:lvl6pPr>
            <a:lvl7pPr marL="2741815" indent="0">
              <a:buNone/>
              <a:defRPr sz="1600" b="1"/>
            </a:lvl7pPr>
            <a:lvl8pPr marL="3198784" indent="0">
              <a:buNone/>
              <a:defRPr sz="1600" b="1"/>
            </a:lvl8pPr>
            <a:lvl9pPr marL="36557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91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68" indent="0">
              <a:buNone/>
              <a:defRPr sz="2000" b="1"/>
            </a:lvl2pPr>
            <a:lvl3pPr marL="913938" indent="0">
              <a:buNone/>
              <a:defRPr sz="1800" b="1"/>
            </a:lvl3pPr>
            <a:lvl4pPr marL="1370908" indent="0">
              <a:buNone/>
              <a:defRPr sz="1600" b="1"/>
            </a:lvl4pPr>
            <a:lvl5pPr marL="1827876" indent="0">
              <a:buNone/>
              <a:defRPr sz="1600" b="1"/>
            </a:lvl5pPr>
            <a:lvl6pPr marL="2284846" indent="0">
              <a:buNone/>
              <a:defRPr sz="1600" b="1"/>
            </a:lvl6pPr>
            <a:lvl7pPr marL="2741815" indent="0">
              <a:buNone/>
              <a:defRPr sz="1600" b="1"/>
            </a:lvl7pPr>
            <a:lvl8pPr marL="3198784" indent="0">
              <a:buNone/>
              <a:defRPr sz="1600" b="1"/>
            </a:lvl8pPr>
            <a:lvl9pPr marL="36557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9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3791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29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0643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34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68" indent="0">
              <a:buNone/>
              <a:defRPr sz="1200"/>
            </a:lvl2pPr>
            <a:lvl3pPr marL="913938" indent="0">
              <a:buNone/>
              <a:defRPr sz="1000"/>
            </a:lvl3pPr>
            <a:lvl4pPr marL="1370908" indent="0">
              <a:buNone/>
              <a:defRPr sz="900"/>
            </a:lvl4pPr>
            <a:lvl5pPr marL="1827876" indent="0">
              <a:buNone/>
              <a:defRPr sz="900"/>
            </a:lvl5pPr>
            <a:lvl6pPr marL="2284846" indent="0">
              <a:buNone/>
              <a:defRPr sz="900"/>
            </a:lvl6pPr>
            <a:lvl7pPr marL="2741815" indent="0">
              <a:buNone/>
              <a:defRPr sz="900"/>
            </a:lvl7pPr>
            <a:lvl8pPr marL="3198784" indent="0">
              <a:buNone/>
              <a:defRPr sz="900"/>
            </a:lvl8pPr>
            <a:lvl9pPr marL="36557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8809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68" indent="0">
              <a:buNone/>
              <a:defRPr sz="2800"/>
            </a:lvl2pPr>
            <a:lvl3pPr marL="913938" indent="0">
              <a:buNone/>
              <a:defRPr sz="2400"/>
            </a:lvl3pPr>
            <a:lvl4pPr marL="1370908" indent="0">
              <a:buNone/>
              <a:defRPr sz="2000"/>
            </a:lvl4pPr>
            <a:lvl5pPr marL="1827876" indent="0">
              <a:buNone/>
              <a:defRPr sz="2000"/>
            </a:lvl5pPr>
            <a:lvl6pPr marL="2284846" indent="0">
              <a:buNone/>
              <a:defRPr sz="2000"/>
            </a:lvl6pPr>
            <a:lvl7pPr marL="2741815" indent="0">
              <a:buNone/>
              <a:defRPr sz="2000"/>
            </a:lvl7pPr>
            <a:lvl8pPr marL="3198784" indent="0">
              <a:buNone/>
              <a:defRPr sz="2000"/>
            </a:lvl8pPr>
            <a:lvl9pPr marL="3655752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68" indent="0">
              <a:buNone/>
              <a:defRPr sz="1200"/>
            </a:lvl2pPr>
            <a:lvl3pPr marL="913938" indent="0">
              <a:buNone/>
              <a:defRPr sz="1000"/>
            </a:lvl3pPr>
            <a:lvl4pPr marL="1370908" indent="0">
              <a:buNone/>
              <a:defRPr sz="900"/>
            </a:lvl4pPr>
            <a:lvl5pPr marL="1827876" indent="0">
              <a:buNone/>
              <a:defRPr sz="900"/>
            </a:lvl5pPr>
            <a:lvl6pPr marL="2284846" indent="0">
              <a:buNone/>
              <a:defRPr sz="900"/>
            </a:lvl6pPr>
            <a:lvl7pPr marL="2741815" indent="0">
              <a:buNone/>
              <a:defRPr sz="900"/>
            </a:lvl7pPr>
            <a:lvl8pPr marL="3198784" indent="0">
              <a:buNone/>
              <a:defRPr sz="900"/>
            </a:lvl8pPr>
            <a:lvl9pPr marL="36557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6314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7723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92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3" y="27492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6908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1612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337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261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CBC08-C340-4CB1-8203-BECAF9ADD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572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8395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3097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26958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3208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2989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7454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7428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975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79E18-8340-49DA-B978-963999CC1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30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34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68" indent="0">
              <a:buNone/>
              <a:defRPr sz="1200"/>
            </a:lvl2pPr>
            <a:lvl3pPr marL="913938" indent="0">
              <a:buNone/>
              <a:defRPr sz="1000"/>
            </a:lvl3pPr>
            <a:lvl4pPr marL="1370908" indent="0">
              <a:buNone/>
              <a:defRPr sz="900"/>
            </a:lvl4pPr>
            <a:lvl5pPr marL="1827876" indent="0">
              <a:buNone/>
              <a:defRPr sz="900"/>
            </a:lvl5pPr>
            <a:lvl6pPr marL="2284846" indent="0">
              <a:buNone/>
              <a:defRPr sz="900"/>
            </a:lvl6pPr>
            <a:lvl7pPr marL="2741815" indent="0">
              <a:buNone/>
              <a:defRPr sz="900"/>
            </a:lvl7pPr>
            <a:lvl8pPr marL="3198784" indent="0">
              <a:buNone/>
              <a:defRPr sz="900"/>
            </a:lvl8pPr>
            <a:lvl9pPr marL="36557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0987F-E3AA-4B35-AD8E-FAC8EF3E1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021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68" indent="0">
              <a:buNone/>
              <a:defRPr sz="2800"/>
            </a:lvl2pPr>
            <a:lvl3pPr marL="913938" indent="0">
              <a:buNone/>
              <a:defRPr sz="2400"/>
            </a:lvl3pPr>
            <a:lvl4pPr marL="1370908" indent="0">
              <a:buNone/>
              <a:defRPr sz="2000"/>
            </a:lvl4pPr>
            <a:lvl5pPr marL="1827876" indent="0">
              <a:buNone/>
              <a:defRPr sz="2000"/>
            </a:lvl5pPr>
            <a:lvl6pPr marL="2284846" indent="0">
              <a:buNone/>
              <a:defRPr sz="2000"/>
            </a:lvl6pPr>
            <a:lvl7pPr marL="2741815" indent="0">
              <a:buNone/>
              <a:defRPr sz="2000"/>
            </a:lvl7pPr>
            <a:lvl8pPr marL="3198784" indent="0">
              <a:buNone/>
              <a:defRPr sz="2000"/>
            </a:lvl8pPr>
            <a:lvl9pPr marL="3655752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68" indent="0">
              <a:buNone/>
              <a:defRPr sz="1200"/>
            </a:lvl2pPr>
            <a:lvl3pPr marL="913938" indent="0">
              <a:buNone/>
              <a:defRPr sz="1000"/>
            </a:lvl3pPr>
            <a:lvl4pPr marL="1370908" indent="0">
              <a:buNone/>
              <a:defRPr sz="900"/>
            </a:lvl4pPr>
            <a:lvl5pPr marL="1827876" indent="0">
              <a:buNone/>
              <a:defRPr sz="900"/>
            </a:lvl5pPr>
            <a:lvl6pPr marL="2284846" indent="0">
              <a:buNone/>
              <a:defRPr sz="900"/>
            </a:lvl6pPr>
            <a:lvl7pPr marL="2741815" indent="0">
              <a:buNone/>
              <a:defRPr sz="900"/>
            </a:lvl7pPr>
            <a:lvl8pPr marL="3198784" indent="0">
              <a:buNone/>
              <a:defRPr sz="900"/>
            </a:lvl8pPr>
            <a:lvl9pPr marL="36557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7BE9-57F6-42F7-A4B0-ED0236C27744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BB1DE-98BB-47CE-8DF0-7B3A8DF7D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048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3" tIns="45697" rIns="91393" bIns="456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3" tIns="45697" rIns="91393" bIns="456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7940"/>
            <a:ext cx="2133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AB7BE9-57F6-42F7-A4B0-ED0236C27744}" type="datetime1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5" y="6357940"/>
            <a:ext cx="2895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7940"/>
            <a:ext cx="2133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52012A-C48A-49F8-98C6-B99AE7A20DF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01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60" r:id="rId20"/>
    <p:sldLayoutId id="2147483761" r:id="rId21"/>
    <p:sldLayoutId id="2147483762" r:id="rId22"/>
    <p:sldLayoutId id="2147483766" r:id="rId2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96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93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90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87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727" indent="-34272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75" indent="-28560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24" indent="-22848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392" indent="-22848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362" indent="-22848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486" algn="l" defTabSz="9139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300" indent="-228486" algn="l" defTabSz="9139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269" indent="-228486" algn="l" defTabSz="9139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38" indent="-228486" algn="l" defTabSz="91393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6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3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0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76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846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15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84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752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93" tIns="45697" rIns="91393" bIns="4569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393" tIns="45697" rIns="91393" bIns="4569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7560"/>
            <a:ext cx="2133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B05D9-8698-468E-81EA-997A3976665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5" y="6357560"/>
            <a:ext cx="2895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7560"/>
            <a:ext cx="2133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FD7EE-2510-4561-ABE0-4F4807CD5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9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393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27" indent="-342727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75" indent="-285606" algn="l" defTabSz="91393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24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392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362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300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269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38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6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3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0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76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846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15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84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752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29C6F629-714A-F7CD-8DD8-88D6E440406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26B0EBE0-28E8-F41D-F0A5-835AF664BB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8AEAC3-3CE2-D18B-EA47-92A69648DD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247500E4-3CC4-4BB1-AA10-5BFE602E5D85}" type="datetime1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641D2E-2562-63BF-147C-7F3F3C425C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23499-B639-63E3-F01A-E4C00C76E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7D3C993-D031-4C11-AF46-17D5306AF4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563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93" tIns="45697" rIns="91393" bIns="4569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393" tIns="45697" rIns="91393" bIns="4569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676"/>
            <a:ext cx="2133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B05D9-8698-468E-81EA-997A397666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5" y="6356676"/>
            <a:ext cx="2895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676"/>
            <a:ext cx="2133600" cy="365125"/>
          </a:xfrm>
          <a:prstGeom prst="rect">
            <a:avLst/>
          </a:prstGeom>
        </p:spPr>
        <p:txBody>
          <a:bodyPr vert="horz" lIns="91393" tIns="45697" rIns="91393" bIns="4569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FD7EE-2510-4561-ABE0-4F4807CD5D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95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defTabSz="91393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27" indent="-342727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75" indent="-285606" algn="l" defTabSz="91393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24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392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362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300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269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38" indent="-228486" algn="l" defTabSz="91393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6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3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08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76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846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15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84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752" algn="l" defTabSz="9139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60" y="1287256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144256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565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ncbi.nlm.nih.gov/pubmed/?term=Swanson%20PA%5bAuthor%5d&amp;cauthor=true&amp;cauthor_uid=25681709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363" y="2565400"/>
            <a:ext cx="8785225" cy="190023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Острые вирусные энцефалиты у детей.</a:t>
            </a:r>
            <a:b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CF5151-E17B-E1C3-AFDF-10AA6D6FA9DB}"/>
              </a:ext>
            </a:extLst>
          </p:cNvPr>
          <p:cNvSpPr txBox="1"/>
          <p:nvPr/>
        </p:nvSpPr>
        <p:spPr>
          <a:xfrm>
            <a:off x="467544" y="548680"/>
            <a:ext cx="80648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Министерство здравоохранения Республики Казахстан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НАО «Медицинский университет Астана»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533617-B9DB-A72D-CF5B-AB89377D68FB}"/>
              </a:ext>
            </a:extLst>
          </p:cNvPr>
          <p:cNvSpPr txBox="1"/>
          <p:nvPr/>
        </p:nvSpPr>
        <p:spPr>
          <a:xfrm>
            <a:off x="899592" y="4725144"/>
            <a:ext cx="74888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Главный внештатный детский инфекционист МЗ РК, зав кафедрой детских инфекционных болезней НАО «МУА» Баешева Динагуль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Аяпбековна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</a:p>
          <a:p>
            <a:pPr marL="0" marR="0" lvl="0" indent="0" algn="ctr" defTabSz="913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</a:p>
          <a:p>
            <a:pPr marL="0" marR="0" lvl="0" indent="0" algn="ctr" defTabSz="913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3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Астана – 25-26-27.01.2023г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815D47E-A721-448E-408D-7A498CAEB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4" y="-171400"/>
            <a:ext cx="8389690" cy="1200329"/>
          </a:xfrm>
        </p:spPr>
        <p:txBody>
          <a:bodyPr/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возбудители энцефалита (на  основании клинических данных)</a:t>
            </a:r>
          </a:p>
        </p:txBody>
      </p:sp>
      <p:graphicFrame>
        <p:nvGraphicFramePr>
          <p:cNvPr id="5" name="Содержимое 4">
            <a:extLst>
              <a:ext uri="{FF2B5EF4-FFF2-40B4-BE49-F238E27FC236}">
                <a16:creationId xmlns:a16="http://schemas.microsoft.com/office/drawing/2014/main" id="{927A1509-CFDA-7C62-4738-48BFEEA511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802223"/>
              </p:ext>
            </p:extLst>
          </p:nvPr>
        </p:nvGraphicFramePr>
        <p:xfrm>
          <a:off x="0" y="836712"/>
          <a:ext cx="9144000" cy="4852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r>
                        <a:rPr lang="ru-RU" sz="18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Лимфоаденопатия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ВИЧ, вирус Эпштейна–</a:t>
                      </a:r>
                      <a:r>
                        <a:rPr lang="ru-RU" sz="18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Барр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ЦМВ, вирусы кори, краснухи, лихорадки  Западного Нила;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Treponema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pallidum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Bartonella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henselae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M. 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tuberculosis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Toxoplasma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gondii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Trypanosoma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brucei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gambiense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4612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Сыпь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 </a:t>
                      </a:r>
                      <a:r>
                        <a:rPr lang="ru-RU" sz="1800" b="0" i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V-Z</a:t>
                      </a:r>
                      <a:r>
                        <a:rPr lang="ru-RU" sz="180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ВГЧ  6-го типа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herpes</a:t>
                      </a:r>
                      <a:r>
                        <a:rPr lang="ru-RU" sz="1800" b="0" i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b="0" i="1" kern="12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virus</a:t>
                      </a:r>
                      <a:r>
                        <a:rPr lang="ru-RU" sz="1800" b="0" i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1типа,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вирус краснухи,  некоторые энтеровирусы, ВИЧ,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Rickettsia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rickettsii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M. 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pneumoniae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Borrelia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burgdorferi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T.palidum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Ehrlichia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chaffeensis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Anaplasma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phagocytophilum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1896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Респираторные проявления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гриппа, аденовирус,  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M.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pneumoniae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M.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tuberculosis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Histoplasma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capsulatum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вирус </a:t>
                      </a:r>
                      <a:r>
                        <a:rPr lang="ru-RU" sz="18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Nipah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</a:t>
                      </a:r>
                      <a:r>
                        <a:rPr lang="ru-RU" sz="18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Hendra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2362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Ретинит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ЦМВ, вирус лихорадки  Западного Нила, 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henselae</a:t>
                      </a: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T. </a:t>
                      </a:r>
                      <a:r>
                        <a:rPr lang="ru-RU" sz="18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pallidum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860AF50-9432-3819-BB25-C861C2D7D9EA}"/>
              </a:ext>
            </a:extLst>
          </p:cNvPr>
          <p:cNvSpPr txBox="1"/>
          <p:nvPr/>
        </p:nvSpPr>
        <p:spPr>
          <a:xfrm>
            <a:off x="0" y="5689107"/>
            <a:ext cx="9144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ВОЗ,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герпес-ассоциированные заболевания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первую очередь энцефалиты) являются второй по частоте причиной смерти от вирусных инфекций после гриппа. На энцефалиты герпетической этиологии в странах с умеренным климатом приходится около 20 % от всех вирусных энцефалитов.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 descr="E:\Фото_больные\ВВЗ\20130610_1123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5396" r="9430" b="39394"/>
          <a:stretch>
            <a:fillRect/>
          </a:stretch>
        </p:blipFill>
        <p:spPr bwMode="auto">
          <a:xfrm>
            <a:off x="450111" y="1206044"/>
            <a:ext cx="3215434" cy="194421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-36512" y="116632"/>
            <a:ext cx="919953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ВАРИАНТЫ  СЫПИ</a:t>
            </a:r>
            <a:b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 ВИРУСНЫХ ЗАБОЛЕВАНИЯХ ЦНС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5576" y="3284984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VVZ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2" descr="E:\Фото_больные\ПФ В19\P1100086.JPG"/>
          <p:cNvPicPr>
            <a:picLocks noChangeAspect="1" noChangeArrowheads="1"/>
          </p:cNvPicPr>
          <p:nvPr/>
        </p:nvPicPr>
        <p:blipFill>
          <a:blip r:embed="rId4" cstate="print"/>
          <a:srcRect l="4196" t="23776" b="14685"/>
          <a:stretch>
            <a:fillRect/>
          </a:stretch>
        </p:blipFill>
        <p:spPr bwMode="auto">
          <a:xfrm>
            <a:off x="4716016" y="1206044"/>
            <a:ext cx="4035721" cy="1944216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724128" y="3212976"/>
            <a:ext cx="22520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Парвовирус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В19</a:t>
            </a:r>
          </a:p>
        </p:txBody>
      </p:sp>
      <p:sp>
        <p:nvSpPr>
          <p:cNvPr id="52226" name="AutoShape 2" descr="Картинки по запросу ветря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228" name="AutoShape 4" descr="Картинки по запросу ветря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2" descr="Картинки по запросу ветрян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453" y="3861048"/>
            <a:ext cx="2249827" cy="1349897"/>
          </a:xfrm>
          <a:prstGeom prst="rect">
            <a:avLst/>
          </a:prstGeom>
          <a:noFill/>
        </p:spPr>
      </p:pic>
      <p:sp>
        <p:nvSpPr>
          <p:cNvPr id="52230" name="AutoShape 6" descr="Картинки по запросу герпес зостер у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6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 l="15120" t="26460" r="13061" b="24401"/>
          <a:stretch>
            <a:fillRect/>
          </a:stretch>
        </p:blipFill>
        <p:spPr bwMode="auto">
          <a:xfrm>
            <a:off x="395536" y="3861048"/>
            <a:ext cx="2699792" cy="1847226"/>
          </a:xfrm>
          <a:prstGeom prst="rect">
            <a:avLst/>
          </a:prstGeom>
          <a:noFill/>
        </p:spPr>
      </p:pic>
      <p:pic>
        <p:nvPicPr>
          <p:cNvPr id="52232" name="Picture 8" descr="Картинки по запросу герпес 6 типа у детей фото"/>
          <p:cNvPicPr>
            <a:picLocks noChangeAspect="1" noChangeArrowheads="1"/>
          </p:cNvPicPr>
          <p:nvPr/>
        </p:nvPicPr>
        <p:blipFill>
          <a:blip r:embed="rId7" cstate="print"/>
          <a:srcRect l="51839" t="8640" r="2801" b="13601"/>
          <a:stretch>
            <a:fillRect/>
          </a:stretch>
        </p:blipFill>
        <p:spPr bwMode="auto">
          <a:xfrm>
            <a:off x="5776713" y="3915302"/>
            <a:ext cx="3024336" cy="23762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393293" y="5229200"/>
            <a:ext cx="204280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Ветряная оспа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44208" y="6309320"/>
            <a:ext cx="17123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VHH 6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типа</a:t>
            </a:r>
          </a:p>
        </p:txBody>
      </p:sp>
      <p:sp>
        <p:nvSpPr>
          <p:cNvPr id="15" name="Двойная стрелка вверх/вниз 14"/>
          <p:cNvSpPr/>
          <p:nvPr/>
        </p:nvSpPr>
        <p:spPr>
          <a:xfrm>
            <a:off x="1763688" y="3284984"/>
            <a:ext cx="144016" cy="504056"/>
          </a:xfrm>
          <a:prstGeom prst="up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7311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511B3EE-40FF-4D9A-23E5-C263534C5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возбудители энцефалита (на  основании клинических данных)</a:t>
            </a:r>
          </a:p>
        </p:txBody>
      </p:sp>
      <p:graphicFrame>
        <p:nvGraphicFramePr>
          <p:cNvPr id="5" name="Содержимое 4">
            <a:extLst>
              <a:ext uri="{FF2B5EF4-FFF2-40B4-BE49-F238E27FC236}">
                <a16:creationId xmlns:a16="http://schemas.microsoft.com/office/drawing/2014/main" id="{75D52745-697B-5427-7F77-B843EB3647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79751"/>
              </p:ext>
            </p:extLst>
          </p:nvPr>
        </p:nvGraphicFramePr>
        <p:xfrm>
          <a:off x="214313" y="1352978"/>
          <a:ext cx="8678168" cy="4816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90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9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Неврологические проявления</a:t>
                      </a:r>
                      <a:r>
                        <a:rPr lang="en-US" sz="1600" b="1" i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endParaRPr lang="ru-RU" sz="1600" b="1" i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мозжечковая атаксия</a:t>
                      </a:r>
                    </a:p>
                  </a:txBody>
                  <a:tcPr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Varicella-Zoster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(у детей),  вирус Эпштейна–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Барр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вирус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эпиде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мического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паротита, вирус энцефалита Св. Луи, 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Tropheryma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whippei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brucei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gambiense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Поражение  черепно-мозговых нервов</a:t>
                      </a:r>
                    </a:p>
                    <a:p>
                      <a:endParaRPr lang="ru-RU" sz="1600" b="1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 простого герпеса, вирус Эпштейна–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Барр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Listeria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monocytogenes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M.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tuberculosis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pallidum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B.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burgdorferi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whipplei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Cryptococcus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neoformans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Coccidioides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spp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H.capsulatum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0925">
                <a:tc>
                  <a:txBody>
                    <a:bodyPr/>
                    <a:lstStyle/>
                    <a:p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Деменция 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ВИЧ, инфекционные губчатые  энцефалопатии человека</a:t>
                      </a:r>
                    </a:p>
                    <a:p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sCJD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vCJD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вирус кори (SSPE), 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pallidum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whipplei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8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Полиомиелитоподобные</a:t>
                      </a:r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вялые параличи</a:t>
                      </a:r>
                    </a:p>
                    <a:p>
                      <a:endParaRPr lang="ru-RU" sz="1600" b="1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 японского энцефалита,  вирус лихорадки  Западного Нила, вирус клещевого  энцефалита,  энтеровирусы (энтеровирус71,),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полиовирус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8D04A2-CE00-F141-41CF-25EBEC6C0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вирусных энцефалитов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F901B6-3484-10A2-BE8C-0615C8E009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По срокам возникновения: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Первичные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1.1.1. Вирусные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полисезонные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герпетический, эпидемический (энцефалит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энтеровирусный,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цитомегаловирусный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аденовирусный.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1.1.2. Арбовирусные (трансмиссивные): клещевой, комариный (японский).</a:t>
            </a:r>
          </a:p>
        </p:txBody>
      </p:sp>
    </p:spTree>
    <p:extLst>
      <p:ext uri="{BB962C8B-B14F-4D97-AF65-F5344CB8AC3E}">
        <p14:creationId xmlns:p14="http://schemas.microsoft.com/office/powerpoint/2010/main" val="550236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9B3FF-CE90-2A0F-4514-7658A00E2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1.2. Вторичные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419379-0140-F1CD-DB30-909D2F1FFC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1.2.1.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Постэкзантемные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коревые, краснушные, ветряночные.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1.2.2. Поствакцинальные: после АКДС, после коревой, краснушной,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паротитной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вакцинации.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1.2.3.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Демиелинизирующие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острый диссеминированный энцефаломиелит.</a:t>
            </a:r>
          </a:p>
        </p:txBody>
      </p:sp>
    </p:spTree>
    <p:extLst>
      <p:ext uri="{BB962C8B-B14F-4D97-AF65-F5344CB8AC3E}">
        <p14:creationId xmlns:p14="http://schemas.microsoft.com/office/powerpoint/2010/main" val="129844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/>
          <a:srcRect t="6332"/>
          <a:stretch>
            <a:fillRect/>
          </a:stretch>
        </p:blipFill>
        <p:spPr bwMode="auto">
          <a:xfrm>
            <a:off x="235613" y="609276"/>
            <a:ext cx="8728875" cy="61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6567735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Swanson P.,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McGavem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D. Viral Diseases of the Central Nervous System//</a:t>
            </a:r>
            <a:r>
              <a:rPr kumimoji="0" lang="es-E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Curr Opin Virol. 2015 Apr; 11: 44–54.</a:t>
            </a: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4" invalidUrl="https://www.ncbi.nlm.nih.gov/pubmed/?term=Swanson PA[Author]&amp;cauthor=true&amp;cauthor_uid=25681709"/>
              </a:rPr>
              <a:t>,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127" y="179348"/>
            <a:ext cx="8928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ЛОКАЛИЗАЦИЯ ПОРАЖЕНИЯ ЦНС ПРИ ВИРУСНЫХ НЕЙРОИНФЕКЦИЯХ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6219" y="5148813"/>
            <a:ext cx="9013644" cy="14599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Отделы мозга, на которые действуют вирусы, вызывающие менингит и энцефалит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Сокращения: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AV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альфавирусы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BV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буньявирусы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CMV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цитомегаловирус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HEV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энтеровирусы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человека,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HIV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иммунодефицита человека,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HSV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простого герпеса,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JCV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Джона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Каннингэма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JEV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японского энцефалита,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LCMV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лимфоцитарного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хориоменингита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MeV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кори,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Mumps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свинки,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Nipah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Нипах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PV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полиовирус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RV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бешенства,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SLEV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энцефалита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Сент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Луис,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TBEV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клещевого энцефалита,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WNV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charset="0"/>
                <a:cs typeface="Times New Roman" panose="02020603050405020304" pitchFamily="18" charset="0"/>
              </a:rPr>
              <a:t> - вирус Западного Нила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593666"/>
            <a:ext cx="79208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спинной мозг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627" y="1916832"/>
            <a:ext cx="938077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спинной рог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40148" y="3356992"/>
            <a:ext cx="1308371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моторный нейрон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572" y="3815462"/>
            <a:ext cx="1308371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моторный нейрон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797152"/>
            <a:ext cx="187560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периферический сенсорный рецептор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6102" y="4581128"/>
            <a:ext cx="641522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мышца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2936" y="2564904"/>
            <a:ext cx="1133872" cy="6001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передний (вентральный) рог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59809" y="1293584"/>
            <a:ext cx="960063" cy="6001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ганглия дорзального корня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87867" y="620688"/>
            <a:ext cx="1660197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кортикальные нейроны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08494" y="1727230"/>
            <a:ext cx="1311578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олигодендроциты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22081" y="2708920"/>
            <a:ext cx="865943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микроглии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45737" y="3212976"/>
            <a:ext cx="678391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таламус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73463" y="3717032"/>
            <a:ext cx="854721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гиппокамп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740352" y="3959478"/>
            <a:ext cx="906017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ствол мозга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81039" y="3455422"/>
            <a:ext cx="811441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мозжечок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033572" y="2636912"/>
            <a:ext cx="107493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эпендима / СР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17244" y="620688"/>
            <a:ext cx="2419252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Злокачественные новообразования</a:t>
            </a: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6863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687513"/>
              </p:ext>
            </p:extLst>
          </p:nvPr>
        </p:nvGraphicFramePr>
        <p:xfrm>
          <a:off x="0" y="620689"/>
          <a:ext cx="9144000" cy="55914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74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3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4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721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7858">
                <a:tc>
                  <a:txBody>
                    <a:bodyPr/>
                    <a:lstStyle/>
                    <a:p>
                      <a:pPr algn="ctr"/>
                      <a:r>
                        <a:rPr lang="ru-RU" sz="12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Семейство вирусов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Видовое</a:t>
                      </a:r>
                      <a:r>
                        <a:rPr lang="ru-RU" sz="125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название</a:t>
                      </a:r>
                      <a:endParaRPr lang="ru-RU" sz="12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Геномная</a:t>
                      </a:r>
                      <a:r>
                        <a:rPr lang="ru-RU" sz="125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структура</a:t>
                      </a:r>
                      <a:endParaRPr lang="ru-RU" sz="12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Зоны</a:t>
                      </a:r>
                      <a:r>
                        <a:rPr lang="ru-RU" sz="125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поражения ЦНС</a:t>
                      </a:r>
                      <a:endParaRPr lang="ru-RU" sz="12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792"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Retroviridae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Human immunodeficiency virus (HIV)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Оболочки,</a:t>
                      </a:r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кора ГМ, белое  вещество, ствол мозга, эпендима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9183"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Herpesviridae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Varicella</a:t>
                      </a:r>
                      <a:r>
                        <a:rPr lang="en-US" sz="125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zoster virus (VVZ)</a:t>
                      </a:r>
                    </a:p>
                    <a:p>
                      <a:r>
                        <a:rPr lang="en-US" sz="125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Cytomegalovirus (CMV)</a:t>
                      </a:r>
                    </a:p>
                    <a:p>
                      <a:r>
                        <a:rPr lang="en-US" sz="125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Human Herpes virus-6 (HH-6)</a:t>
                      </a:r>
                    </a:p>
                    <a:p>
                      <a:r>
                        <a:rPr lang="en-US" sz="125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Herpes </a:t>
                      </a:r>
                      <a:r>
                        <a:rPr lang="en-US" sz="125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simplix</a:t>
                      </a:r>
                      <a:r>
                        <a:rPr lang="en-US" sz="125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virus-1 (HSV-1)</a:t>
                      </a:r>
                    </a:p>
                    <a:p>
                      <a:r>
                        <a:rPr lang="en-US" sz="125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EpstainBarr</a:t>
                      </a:r>
                      <a:r>
                        <a:rPr lang="en-US" sz="125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virus (EBV)</a:t>
                      </a:r>
                      <a:endParaRPr lang="ru-RU" sz="125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dsDNA</a:t>
                      </a:r>
                      <a:endParaRPr lang="en-US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dsDNA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dsDNA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dsDNA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dsDNA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</a:t>
                      </a:r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ствол мозга, сосуды, </a:t>
                      </a:r>
                      <a:r>
                        <a:rPr lang="ru-RU" sz="125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субэпендимальные</a:t>
                      </a:r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структуры</a:t>
                      </a:r>
                    </a:p>
                    <a:p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Кора ГМ, белое вещество, эпендима, ХС</a:t>
                      </a:r>
                    </a:p>
                    <a:p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Лобная доля, таламус, белое вещество</a:t>
                      </a:r>
                    </a:p>
                    <a:p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Кора ГМ, оболочки, вещество, периферические нервы</a:t>
                      </a:r>
                    </a:p>
                    <a:p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Оболочки, спинной мозг, периферические нервы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8965"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Picornoviridae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Nonpolio</a:t>
                      </a:r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enterovirus</a:t>
                      </a:r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(NPEV)</a:t>
                      </a:r>
                    </a:p>
                    <a:p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Poliovirus (PV)</a:t>
                      </a:r>
                    </a:p>
                    <a:p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Human </a:t>
                      </a: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parechovirus</a:t>
                      </a:r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HPeV</a:t>
                      </a:r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en-US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ХС, мозжечок</a:t>
                      </a:r>
                    </a:p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Ствол мозга, спинной мозг</a:t>
                      </a:r>
                    </a:p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Оболочки, эпендима, ХС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4880"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Flaviviridae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Tick-bone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клещевой)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encephalitis virus (TBE)</a:t>
                      </a:r>
                    </a:p>
                    <a:p>
                      <a:r>
                        <a:rPr lang="en-US" sz="125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WestNile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virus (WNV)</a:t>
                      </a:r>
                    </a:p>
                    <a:p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Japanese virus (JEV)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en-US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Кора ГМ, оболочки, таламус</a:t>
                      </a:r>
                    </a:p>
                    <a:p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Кора ГМ, таламус, </a:t>
                      </a:r>
                      <a:r>
                        <a:rPr lang="ru-RU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гиппокамп</a:t>
                      </a:r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ствол мозга, мозжечок</a:t>
                      </a:r>
                    </a:p>
                    <a:p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Оболочки, кора ГМ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814">
                <a:tc>
                  <a:txBody>
                    <a:bodyPr/>
                    <a:lstStyle/>
                    <a:p>
                      <a:r>
                        <a:rPr lang="en-US" sz="125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Paramyxoviridae</a:t>
                      </a:r>
                      <a:endParaRPr lang="ru-RU" sz="12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Measles (</a:t>
                      </a:r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корь)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virus (</a:t>
                      </a:r>
                      <a:r>
                        <a:rPr lang="en-US" sz="125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MeV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Mumps (</a:t>
                      </a:r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краснуха)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virus (</a:t>
                      </a:r>
                      <a:r>
                        <a:rPr lang="en-US" sz="125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MuV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Оболочки, кора ГМ</a:t>
                      </a:r>
                    </a:p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Оболочки,</a:t>
                      </a:r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эпендима ХС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792"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Rhabdoviridae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Rabies (</a:t>
                      </a:r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бешенство)</a:t>
                      </a:r>
                      <a:r>
                        <a:rPr lang="ru-RU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virus (RV)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Таламус, </a:t>
                      </a:r>
                      <a:r>
                        <a:rPr lang="ru-RU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гиппокамп</a:t>
                      </a:r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ствол мозга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792"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Polyomaviridae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John Cunningham virus (JCV)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dsDNA</a:t>
                      </a:r>
                      <a:endParaRPr lang="en-US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Субкортикальное белое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0836"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Togaviridae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Chikungunya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virus (CHIKV)</a:t>
                      </a:r>
                    </a:p>
                    <a:p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East equine  </a:t>
                      </a:r>
                      <a:r>
                        <a:rPr lang="en-US" sz="125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encephaitis</a:t>
                      </a:r>
                      <a:r>
                        <a:rPr lang="en-US" sz="125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virus (EEEV)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ssRNA</a:t>
                      </a:r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Белое вещество, ХС, оболочки</a:t>
                      </a:r>
                    </a:p>
                    <a:p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Таламус, </a:t>
                      </a:r>
                      <a:r>
                        <a:rPr lang="ru-RU" sz="12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гиппокамп</a:t>
                      </a:r>
                      <a:r>
                        <a:rPr lang="ru-RU" sz="12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ствол мозга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6381328"/>
            <a:ext cx="8847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ГМ – головной мозг, ХС –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хореидальные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сплетения,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ssRNA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одноцепочечная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РНК;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dsDNA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двуцепочечная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44624"/>
            <a:ext cx="86200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ЭТИОЛОГИЯ ВИРУСНЫХ ЗАБОЛЕВАНИЙ ЦНС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7387EB-A6FE-2F51-8400-28501ED8E1CA}"/>
              </a:ext>
            </a:extLst>
          </p:cNvPr>
          <p:cNvSpPr txBox="1"/>
          <p:nvPr/>
        </p:nvSpPr>
        <p:spPr>
          <a:xfrm>
            <a:off x="1043608" y="476673"/>
            <a:ext cx="7344816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Поражение мозжечка может проявляться следующими симптомами: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·               нарушение координации движений (движение размашистые, нечеткие);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·               шаткость походки: пациент при ходьбе отклоняется в сторону, могут быть даже падения;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·               крупноразмашистый горизонтальный нистагм (маятникообразные движения глаз, «глаза бегают» из стороны в сторону);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·               снижение мышечного тонуса (мышечная гипотония);</a:t>
            </a:r>
          </a:p>
          <a:p>
            <a:r>
              <a:rPr lang="ru-RU" dirty="0">
                <a:latin typeface="Times New Roman" panose="02020603050405020304" pitchFamily="18" charset="0"/>
              </a:rPr>
              <a:t>                 неустойчивость в позе </a:t>
            </a:r>
            <a:r>
              <a:rPr lang="ru-RU" dirty="0" err="1">
                <a:latin typeface="Times New Roman" panose="02020603050405020304" pitchFamily="18" charset="0"/>
              </a:rPr>
              <a:t>Ромберга</a:t>
            </a:r>
            <a:r>
              <a:rPr lang="ru-RU" dirty="0">
                <a:latin typeface="Times New Roman" panose="02020603050405020304" pitchFamily="18" charset="0"/>
              </a:rPr>
              <a:t>;</a:t>
            </a:r>
          </a:p>
          <a:p>
            <a:r>
              <a:rPr lang="ru-RU" dirty="0">
                <a:latin typeface="Times New Roman" panose="02020603050405020304" pitchFamily="18" charset="0"/>
              </a:rPr>
              <a:t>                 не может выполнить правильно пальце – носовую пробу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FE8E36-723D-08BD-F67A-081C37F7D6E0}"/>
              </a:ext>
            </a:extLst>
          </p:cNvPr>
          <p:cNvSpPr txBox="1"/>
          <p:nvPr/>
        </p:nvSpPr>
        <p:spPr>
          <a:xfrm>
            <a:off x="683568" y="3789040"/>
            <a:ext cx="806489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Поражение теменной доли может проявляться следующими симптомами: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              нарушение чувствительности в одной половине тела (человек не чувствует прикосновений, не ощущает температуру и боль при болевых раздражениях);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              нарушение способности считать (арифметический счет);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              нарушение схемы тела: при этом больной может быть уверен, что у него удлинились конечности или их стало больше, чем было до этого;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              анозогнозия – отрицание собственного заболевания, развившегося дефекта.</a:t>
            </a:r>
          </a:p>
        </p:txBody>
      </p:sp>
    </p:spTree>
    <p:extLst>
      <p:ext uri="{BB962C8B-B14F-4D97-AF65-F5344CB8AC3E}">
        <p14:creationId xmlns:p14="http://schemas.microsoft.com/office/powerpoint/2010/main" val="314834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90662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КЛИНИЧЕСКИЕ ПРОЯВЛЕНИЯ ЭНЦЕФАЛИТОВ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6024" y="1556792"/>
            <a:ext cx="8676456" cy="4525963"/>
          </a:xfrm>
        </p:spPr>
        <p:txBody>
          <a:bodyPr>
            <a:noAutofit/>
          </a:bodyPr>
          <a:lstStyle/>
          <a:p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Общеинфекционные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лихорадка, недомогание, снижение аппетита, слабость, катаральный синдром, диспепсия и пр.</a:t>
            </a:r>
          </a:p>
          <a:p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Общемозговые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головная боль, рвота, нарушение сознания/поведения</a:t>
            </a:r>
          </a:p>
          <a:p>
            <a:r>
              <a:rPr lang="ru-RU" sz="2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Судороги: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фокальные/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генерализованные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Фокальные неврологические симптомы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атаксия, недостаточность краниальных нервов, парезы, нарушение чувствительности, зрения, диплопия.</a:t>
            </a:r>
          </a:p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выявляться </a:t>
            </a:r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менингеальные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симптомы</a:t>
            </a:r>
          </a:p>
          <a:p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экзантемы/энантемы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в 10-20% в зависимости от этиологии)</a:t>
            </a:r>
          </a:p>
        </p:txBody>
      </p:sp>
    </p:spTree>
    <p:extLst>
      <p:ext uri="{BB962C8B-B14F-4D97-AF65-F5344CB8AC3E}">
        <p14:creationId xmlns:p14="http://schemas.microsoft.com/office/powerpoint/2010/main" val="1833274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88950" y="29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Анамнез: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628653" y="1268776"/>
            <a:ext cx="8191822" cy="5081239"/>
          </a:xfrm>
        </p:spPr>
        <p:txBody>
          <a:bodyPr>
            <a:normAutofit fontScale="85000" lnSpcReduction="20000"/>
          </a:bodyPr>
          <a:lstStyle/>
          <a:p>
            <a:pPr marL="355420" indent="-355420">
              <a:buClr>
                <a:srgbClr val="FF0000"/>
              </a:buClr>
              <a:buFont typeface="Wingdings" panose="05000000000000000000" pitchFamily="2" charset="2"/>
              <a:buChar char="Ø"/>
              <a:tabLst>
                <a:tab pos="533130" algn="l"/>
              </a:tabLst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Указание на контакт с лихорадящим больным </a:t>
            </a:r>
          </a:p>
          <a:p>
            <a:pPr marL="355420" indent="-355420" algn="just">
              <a:buClr>
                <a:srgbClr val="FF0000"/>
              </a:buClr>
              <a:buFont typeface="Wingdings" panose="05000000000000000000" pitchFamily="2" charset="2"/>
              <a:buChar char="Ø"/>
              <a:tabLst>
                <a:tab pos="533130" algn="l"/>
              </a:tabLst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Уровень убедительности рекомендаций C </a:t>
            </a:r>
            <a:r>
              <a:rPr lang="ru-RU" sz="2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(уровень достоверности доказательств - 3)</a:t>
            </a:r>
            <a:br>
              <a:rPr lang="ru-RU" sz="2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следует обращать особое внимание на:  определение связи между началом и развитием симптомов заболевания с перенесенными или имеющимися в момент осмотра признаками инфекционного заболевания;</a:t>
            </a:r>
          </a:p>
          <a:p>
            <a:pPr marL="355420" indent="-355420" algn="just">
              <a:buClr>
                <a:srgbClr val="FF0000"/>
              </a:buClr>
              <a:buFont typeface="Wingdings" panose="05000000000000000000" pitchFamily="2" charset="2"/>
              <a:buChar char="Ø"/>
              <a:tabLst>
                <a:tab pos="533130" algn="l"/>
              </a:tabLst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сбор эпидемиологического анамнеза, а именно учитывать сезонность заболевания, географическое распространение возбудителя, путешествия, род деятельности пациента, контакт с инфекционными больными, животными и насекомыми – переносчиками инфекций;</a:t>
            </a:r>
          </a:p>
          <a:p>
            <a:pPr marL="355420" indent="-355420" algn="just">
              <a:buClr>
                <a:srgbClr val="FF0000"/>
              </a:buClr>
              <a:buFont typeface="Wingdings" panose="05000000000000000000" pitchFamily="2" charset="2"/>
              <a:buChar char="Ø"/>
              <a:tabLst>
                <a:tab pos="533130" algn="l"/>
              </a:tabLst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прививочный и иммунный статус пациента, в том числе обусловленный хроническими интоксикациями (наркомания, алкоголизм, токсикомания) и вторичными </a:t>
            </a:r>
            <a:r>
              <a:rPr lang="ru-RU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иммуннодифицитными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состояниями.</a:t>
            </a:r>
          </a:p>
          <a:p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229252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048" y="836712"/>
            <a:ext cx="9036496" cy="64807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ЭНЦЕФАЛИТЫ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2048" y="1484785"/>
            <a:ext cx="8460432" cy="2016224"/>
          </a:xfrm>
        </p:spPr>
        <p:txBody>
          <a:bodyPr>
            <a:noAutofit/>
          </a:bodyPr>
          <a:lstStyle/>
          <a:p>
            <a:pPr marL="0">
              <a:buFont typeface="Wingdings" pitchFamily="2" charset="2"/>
              <a:buChar char="Ø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Полиэтиологическая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группа заболеваний, характеризующаяся воспалением  вещества головного мозга, энцефалиты отличаются особой тяжестью течения, высокой летальностью и частотой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инвалидизирующих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последствий в исходах.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250713-3075-9C74-7C0F-AC24D3614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5584" y="3524984"/>
            <a:ext cx="38766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817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90066"/>
          </a:xfrm>
        </p:spPr>
        <p:txBody>
          <a:bodyPr>
            <a:noAutofit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ЭТИОЛОГИЧЕСКОЙ</a:t>
            </a:r>
            <a:b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ЭНЦЕФАЛИТОВ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2736304"/>
          </a:xfrm>
        </p:spPr>
        <p:txBody>
          <a:bodyPr>
            <a:normAutofit lnSpcReduction="10000"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МОЛЕКУЛЯРНО-ГЕНЕТИЧЕСКИЕ (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PCR, P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real time,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секвенирование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СЕРОЛОГИЧЕСКИЕ (ВЫЯВЛЕНИЕ АНТИТЕЛ/АНТИГЕНА)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ИММУНОЦИТО(ГИСТО)ХИМИЧЕСКИЕ (определение антигена в клетках/тканях)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МИКРОБИОЛОГИЧЕСКИЕ, ВИРУСОЛОГИЧЕСКИЕ (посевы, выделение возбудителя на культуре тканей)</a:t>
            </a:r>
          </a:p>
          <a:p>
            <a:pPr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Материал: кровь, ЦСЖ, секрет из носоглотки, моча, фекалии, содержимое везикул,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биопсицный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69749" y="3703965"/>
            <a:ext cx="67809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ЛАБОРАТОРНОГО ПОДТВЕРЖДЕНИЯ ЭНЦЕФАЛИТА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ДОСТАТОЧНО 1-ГО ПОЛОЖИТЕЛЬНОГО РЕЗУЛЬТАТА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 ОСНОВНЫХ МЕТОДОВ ДИАГНОСТИКИ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5292" y="5013176"/>
            <a:ext cx="8053936" cy="9925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Прямые методы выявления вируса в ЦСЖ (молекулярно-генетические</a:t>
            </a:r>
            <a:b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или </a:t>
            </a:r>
            <a:r>
              <a:rPr kumimoji="0" lang="ru-RU" sz="19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иммуноцитохимические</a:t>
            </a: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en-US" sz="19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IgM</a:t>
            </a: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ЦСЖ</a:t>
            </a:r>
            <a:r>
              <a:rPr lang="ru-RU" sz="19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sz="1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38240" y="4581128"/>
            <a:ext cx="2622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МЕТОДЫ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637478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388CE5-A87D-BC3C-28B9-9F070FFD8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ПМСП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84ABFE-A14C-6C76-FFF8-6C84151B2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Задача врача на амбулаторном этапе оказания медицинской помощи</a:t>
            </a:r>
            <a:b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заключается в определении у ребенка патологии и его направлении в соответствующий стационар с доступом к службе интенсивной терапии.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1089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935"/>
            <a:ext cx="8229600" cy="5619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симптомы</a:t>
            </a:r>
          </a:p>
        </p:txBody>
      </p:sp>
      <p:pic>
        <p:nvPicPr>
          <p:cNvPr id="264195" name="Picture 4" descr="menin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836621"/>
            <a:ext cx="8640762" cy="5832475"/>
          </a:xfrm>
        </p:spPr>
      </p:pic>
      <p:sp>
        <p:nvSpPr>
          <p:cNvPr id="264196" name="Rectangle 4"/>
          <p:cNvSpPr>
            <a:spLocks noChangeArrowheads="1"/>
          </p:cNvSpPr>
          <p:nvPr/>
        </p:nvSpPr>
        <p:spPr bwMode="auto">
          <a:xfrm>
            <a:off x="323850" y="2278059"/>
            <a:ext cx="935038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рвота</a:t>
            </a:r>
          </a:p>
        </p:txBody>
      </p:sp>
      <p:sp>
        <p:nvSpPr>
          <p:cNvPr id="264197" name="Rectangle 5"/>
          <p:cNvSpPr>
            <a:spLocks noChangeArrowheads="1"/>
          </p:cNvSpPr>
          <p:nvPr/>
        </p:nvSpPr>
        <p:spPr bwMode="auto">
          <a:xfrm>
            <a:off x="1258890" y="2276475"/>
            <a:ext cx="115570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лихорадка</a:t>
            </a:r>
          </a:p>
        </p:txBody>
      </p:sp>
      <p:sp>
        <p:nvSpPr>
          <p:cNvPr id="264198" name="Rectangle 6"/>
          <p:cNvSpPr>
            <a:spLocks noChangeArrowheads="1"/>
          </p:cNvSpPr>
          <p:nvPr/>
        </p:nvSpPr>
        <p:spPr bwMode="auto">
          <a:xfrm>
            <a:off x="2411413" y="2276475"/>
            <a:ext cx="1008062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головная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боль</a:t>
            </a:r>
          </a:p>
        </p:txBody>
      </p:sp>
      <p:sp>
        <p:nvSpPr>
          <p:cNvPr id="264199" name="Rectangle 7"/>
          <p:cNvSpPr>
            <a:spLocks noChangeArrowheads="1"/>
          </p:cNvSpPr>
          <p:nvPr/>
        </p:nvSpPr>
        <p:spPr bwMode="auto">
          <a:xfrm>
            <a:off x="3492500" y="2276475"/>
            <a:ext cx="1008063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боль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в шее</a:t>
            </a:r>
          </a:p>
        </p:txBody>
      </p:sp>
      <p:sp>
        <p:nvSpPr>
          <p:cNvPr id="264200" name="Rectangle 8"/>
          <p:cNvSpPr>
            <a:spLocks noChangeArrowheads="1"/>
          </p:cNvSpPr>
          <p:nvPr/>
        </p:nvSpPr>
        <p:spPr bwMode="auto">
          <a:xfrm>
            <a:off x="4572008" y="2276475"/>
            <a:ext cx="11525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свето-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боязнь</a:t>
            </a:r>
          </a:p>
        </p:txBody>
      </p:sp>
      <p:sp>
        <p:nvSpPr>
          <p:cNvPr id="264201" name="Rectangle 9"/>
          <p:cNvSpPr>
            <a:spLocks noChangeArrowheads="1"/>
          </p:cNvSpPr>
          <p:nvPr/>
        </p:nvSpPr>
        <p:spPr bwMode="auto">
          <a:xfrm>
            <a:off x="5796035" y="2276475"/>
            <a:ext cx="9366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сонли-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вость</a:t>
            </a:r>
          </a:p>
        </p:txBody>
      </p:sp>
      <p:sp>
        <p:nvSpPr>
          <p:cNvPr id="264202" name="Rectangle 10"/>
          <p:cNvSpPr>
            <a:spLocks noChangeArrowheads="1"/>
          </p:cNvSpPr>
          <p:nvPr/>
        </p:nvSpPr>
        <p:spPr bwMode="auto">
          <a:xfrm>
            <a:off x="6804032" y="2276475"/>
            <a:ext cx="18002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боль в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суставах</a:t>
            </a:r>
          </a:p>
        </p:txBody>
      </p:sp>
      <p:sp>
        <p:nvSpPr>
          <p:cNvPr id="264203" name="Rectangle 11"/>
          <p:cNvSpPr>
            <a:spLocks noChangeArrowheads="1"/>
          </p:cNvSpPr>
          <p:nvPr/>
        </p:nvSpPr>
        <p:spPr bwMode="auto">
          <a:xfrm>
            <a:off x="250989" y="5230809"/>
            <a:ext cx="108267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Лихорадка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в сочетании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с холодными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конечностями</a:t>
            </a:r>
          </a:p>
        </p:txBody>
      </p:sp>
      <p:sp>
        <p:nvSpPr>
          <p:cNvPr id="264204" name="Rectangle 12"/>
          <p:cNvSpPr>
            <a:spLocks noChangeArrowheads="1"/>
          </p:cNvSpPr>
          <p:nvPr/>
        </p:nvSpPr>
        <p:spPr bwMode="auto">
          <a:xfrm>
            <a:off x="1332231" y="5230809"/>
            <a:ext cx="108267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Срыгивание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рвота</a:t>
            </a:r>
          </a:p>
        </p:txBody>
      </p:sp>
      <p:sp>
        <p:nvSpPr>
          <p:cNvPr id="264205" name="Rectangle 13"/>
          <p:cNvSpPr>
            <a:spLocks noChangeArrowheads="1"/>
          </p:cNvSpPr>
          <p:nvPr/>
        </p:nvSpPr>
        <p:spPr bwMode="auto">
          <a:xfrm>
            <a:off x="2411496" y="5230809"/>
            <a:ext cx="108267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Капризность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плаксивость</a:t>
            </a:r>
          </a:p>
        </p:txBody>
      </p:sp>
      <p:sp>
        <p:nvSpPr>
          <p:cNvPr id="264206" name="Rectangle 14"/>
          <p:cNvSpPr>
            <a:spLocks noChangeArrowheads="1"/>
          </p:cNvSpPr>
          <p:nvPr/>
        </p:nvSpPr>
        <p:spPr bwMode="auto">
          <a:xfrm>
            <a:off x="3493292" y="5230809"/>
            <a:ext cx="108267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Плач при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взятии 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на руки</a:t>
            </a:r>
          </a:p>
        </p:txBody>
      </p:sp>
      <p:sp>
        <p:nvSpPr>
          <p:cNvPr id="264207" name="Rectangle 15"/>
          <p:cNvSpPr>
            <a:spLocks noChangeArrowheads="1"/>
          </p:cNvSpPr>
          <p:nvPr/>
        </p:nvSpPr>
        <p:spPr bwMode="auto">
          <a:xfrm>
            <a:off x="4572027" y="5230809"/>
            <a:ext cx="108267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Характерная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поза</a:t>
            </a:r>
          </a:p>
        </p:txBody>
      </p:sp>
      <p:sp>
        <p:nvSpPr>
          <p:cNvPr id="264208" name="Rectangle 16"/>
          <p:cNvSpPr>
            <a:spLocks noChangeArrowheads="1"/>
          </p:cNvSpPr>
          <p:nvPr/>
        </p:nvSpPr>
        <p:spPr bwMode="auto">
          <a:xfrm>
            <a:off x="5651628" y="5230809"/>
            <a:ext cx="108267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Заторможен-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ность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64209" name="Rectangle 17"/>
          <p:cNvSpPr>
            <a:spLocks noChangeArrowheads="1"/>
          </p:cNvSpPr>
          <p:nvPr/>
        </p:nvSpPr>
        <p:spPr bwMode="auto">
          <a:xfrm>
            <a:off x="6733380" y="5230809"/>
            <a:ext cx="108267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Сонливость</a:t>
            </a:r>
          </a:p>
        </p:txBody>
      </p:sp>
      <p:sp>
        <p:nvSpPr>
          <p:cNvPr id="264210" name="Rectangle 18"/>
          <p:cNvSpPr>
            <a:spLocks noChangeArrowheads="1"/>
          </p:cNvSpPr>
          <p:nvPr/>
        </p:nvSpPr>
        <p:spPr bwMode="auto">
          <a:xfrm>
            <a:off x="7812885" y="5230809"/>
            <a:ext cx="108267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Появление</a:t>
            </a:r>
          </a:p>
          <a:p>
            <a:pPr marL="0" marR="0" lvl="0" indent="0" algn="ctr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пятен стаза</a:t>
            </a:r>
          </a:p>
        </p:txBody>
      </p:sp>
      <p:sp>
        <p:nvSpPr>
          <p:cNvPr id="264211" name="Rectangle 19"/>
          <p:cNvSpPr>
            <a:spLocks noChangeArrowheads="1"/>
          </p:cNvSpPr>
          <p:nvPr/>
        </p:nvSpPr>
        <p:spPr bwMode="auto">
          <a:xfrm>
            <a:off x="179426" y="188925"/>
            <a:ext cx="8785225" cy="648017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393" tIns="45697" rIns="91393" bIns="4569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3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40836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52AC1C-9085-47E5-B20E-9D9C46174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70609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8A8E74-E29E-499C-93D7-805A747355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052736"/>
            <a:ext cx="8127534" cy="5073427"/>
          </a:xfrm>
        </p:spPr>
      </p:pic>
    </p:spTree>
    <p:extLst>
      <p:ext uri="{BB962C8B-B14F-4D97-AF65-F5344CB8AC3E}">
        <p14:creationId xmlns:p14="http://schemas.microsoft.com/office/powerpoint/2010/main" val="1721650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059832" y="4303361"/>
            <a:ext cx="2808312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НЕЙРОИНФЕКЦИЯ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???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084168" y="1268760"/>
            <a:ext cx="2880320" cy="1672776"/>
          </a:xfrm>
          <a:prstGeom prst="wedgeRoundRectCallout">
            <a:avLst>
              <a:gd name="adj1" fmla="val -88925"/>
              <a:gd name="adj2" fmla="val 14535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Общеинфекционный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ощемозговой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менингеальный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с-мы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судороги</a:t>
            </a:r>
          </a:p>
        </p:txBody>
      </p:sp>
      <p:pic>
        <p:nvPicPr>
          <p:cNvPr id="12" name="Picture 10" descr="Картинки по запросу очень больной ребенок менингит"/>
          <p:cNvPicPr>
            <a:picLocks noChangeAspect="1" noChangeArrowheads="1"/>
          </p:cNvPicPr>
          <p:nvPr/>
        </p:nvPicPr>
        <p:blipFill>
          <a:blip r:embed="rId3" cstate="print">
            <a:grayscl/>
            <a:lum bright="10000"/>
          </a:blip>
          <a:srcRect/>
          <a:stretch>
            <a:fillRect/>
          </a:stretch>
        </p:blipFill>
        <p:spPr bwMode="auto">
          <a:xfrm>
            <a:off x="2104224" y="2306173"/>
            <a:ext cx="3774734" cy="1728192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23" name="TextBox 22"/>
          <p:cNvSpPr txBox="1"/>
          <p:nvPr/>
        </p:nvSpPr>
        <p:spPr>
          <a:xfrm>
            <a:off x="3245401" y="5949280"/>
            <a:ext cx="23762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ЭНЦЕФАЛИТ???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4428268" y="554806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188682" y="116632"/>
            <a:ext cx="53285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дебюте заболевания схожая симптоматика (нарушение сознания, лихорадка, судороги, </a:t>
            </a: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менингеальные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симптомы) и данные ЦСЖ (смешанный </a:t>
            </a: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плеоцитоз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  не позволяют исключить вирусный энцефалит. </a:t>
            </a:r>
          </a:p>
        </p:txBody>
      </p:sp>
    </p:spTree>
    <p:extLst>
      <p:ext uri="{BB962C8B-B14F-4D97-AF65-F5344CB8AC3E}">
        <p14:creationId xmlns:p14="http://schemas.microsoft.com/office/powerpoint/2010/main" val="37988583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73371" y="1055713"/>
            <a:ext cx="15869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Клинические</a:t>
            </a:r>
          </a:p>
        </p:txBody>
      </p:sp>
      <p:sp>
        <p:nvSpPr>
          <p:cNvPr id="20483" name="Text Box 3" descr="Фиолетовый узор"/>
          <p:cNvSpPr txBox="1">
            <a:spLocks noChangeArrowheads="1"/>
          </p:cNvSpPr>
          <p:nvPr/>
        </p:nvSpPr>
        <p:spPr bwMode="auto">
          <a:xfrm>
            <a:off x="0" y="1628800"/>
            <a:ext cx="291581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ОБЩЕИНФЕКЦИОННЫЙ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</a:t>
            </a:r>
          </a:p>
          <a:p>
            <a:pPr algn="ctr"/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ОБЩЕМОЗГОВОЙ С-М</a:t>
            </a: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СТОЙКИЙ НЕВРОЛОГИЧЕСКИЙ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ДЕФИЦИТ</a:t>
            </a: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МЕНИНГЕАЛЬНЫЙ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С-М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627982" y="1052736"/>
            <a:ext cx="1706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Лабораторные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72645" y="1055713"/>
            <a:ext cx="21689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э/физиологические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7165032" y="1055713"/>
            <a:ext cx="1295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лучевые</a:t>
            </a:r>
          </a:p>
        </p:txBody>
      </p:sp>
      <p:sp>
        <p:nvSpPr>
          <p:cNvPr id="20487" name="Text Box 7" descr="Фиолетовый узор"/>
          <p:cNvSpPr txBox="1">
            <a:spLocks noChangeArrowheads="1"/>
          </p:cNvSpPr>
          <p:nvPr/>
        </p:nvSpPr>
        <p:spPr bwMode="auto">
          <a:xfrm>
            <a:off x="3170219" y="2204864"/>
            <a:ext cx="9509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ЦСЖ</a:t>
            </a:r>
          </a:p>
        </p:txBody>
      </p:sp>
      <p:sp>
        <p:nvSpPr>
          <p:cNvPr id="20488" name="Text Box 8" descr="Фиолетовый узор"/>
          <p:cNvSpPr txBox="1">
            <a:spLocks noChangeArrowheads="1"/>
          </p:cNvSpPr>
          <p:nvPr/>
        </p:nvSpPr>
        <p:spPr bwMode="auto">
          <a:xfrm>
            <a:off x="2664430" y="3842464"/>
            <a:ext cx="211763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ЭТИОЛОГИЧЕСКОГО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ОБСЛЕДОВАНИЯ</a:t>
            </a:r>
          </a:p>
        </p:txBody>
      </p:sp>
      <p:sp>
        <p:nvSpPr>
          <p:cNvPr id="20489" name="Text Box 9" descr="Фиолетовый узор"/>
          <p:cNvSpPr txBox="1">
            <a:spLocks noChangeArrowheads="1"/>
          </p:cNvSpPr>
          <p:nvPr/>
        </p:nvSpPr>
        <p:spPr bwMode="auto">
          <a:xfrm>
            <a:off x="4731097" y="1677576"/>
            <a:ext cx="22891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ЭЭГ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-ЛОКАЛЬНАЯ/</a:t>
            </a:r>
          </a:p>
          <a:p>
            <a:pPr algn="ctr">
              <a:buFont typeface="Wingdings" pitchFamily="2" charset="2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ДИФФУЗНАЯ</a:t>
            </a:r>
          </a:p>
          <a:p>
            <a:pPr algn="ctr">
              <a:buFont typeface="Wingdings" pitchFamily="2" charset="2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ВЫСОКОАМПЛИТУДНАЯ</a:t>
            </a:r>
          </a:p>
          <a:p>
            <a:pPr algn="ctr">
              <a:buFont typeface="Wingdings" pitchFamily="2" charset="2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МЕДЛЕННОВОЛНОВАЯ </a:t>
            </a:r>
          </a:p>
          <a:p>
            <a:pPr algn="ctr">
              <a:buFont typeface="Wingdings" pitchFamily="2" charset="2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АКТИВНОСТЬ;</a:t>
            </a:r>
          </a:p>
          <a:p>
            <a:pPr algn="ctr">
              <a:buFont typeface="Wingdings" pitchFamily="2" charset="2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ОЧАГОВАЯ/ГЕНЕРА-</a:t>
            </a:r>
          </a:p>
          <a:p>
            <a:pPr algn="ctr">
              <a:buFont typeface="Wingdings" pitchFamily="2" charset="2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ИЗОВАННАЯ</a:t>
            </a:r>
          </a:p>
          <a:p>
            <a:pPr algn="ctr">
              <a:buFont typeface="Wingdings" pitchFamily="2" charset="2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ПАРОКСИЗМАЛЬНАЯ</a:t>
            </a:r>
          </a:p>
          <a:p>
            <a:pPr algn="ctr">
              <a:buFont typeface="Wingdings" pitchFamily="2" charset="2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</a:t>
            </a:r>
          </a:p>
          <a:p>
            <a:pPr algn="ctr">
              <a:buFont typeface="Wingdings" pitchFamily="2" charset="2"/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ВЫЗВАННЫЕ ПОТЕНЦИАЛЫ</a:t>
            </a:r>
          </a:p>
        </p:txBody>
      </p:sp>
      <p:sp>
        <p:nvSpPr>
          <p:cNvPr id="20490" name="Text Box 10" descr="Фиолетовый узор"/>
          <p:cNvSpPr txBox="1">
            <a:spLocks noChangeArrowheads="1"/>
          </p:cNvSpPr>
          <p:nvPr/>
        </p:nvSpPr>
        <p:spPr bwMode="auto">
          <a:xfrm>
            <a:off x="7075940" y="1916113"/>
            <a:ext cx="1475469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НСГ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МРТ</a:t>
            </a:r>
          </a:p>
          <a:p>
            <a:pPr algn="ctr">
              <a:buFont typeface="Wingdings" pitchFamily="2" charset="2"/>
              <a:buChar char="ü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</a:t>
            </a:r>
          </a:p>
          <a:p>
            <a:pPr algn="ctr">
              <a:buFont typeface="Wingdings" pitchFamily="2" charset="2"/>
              <a:buNone/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участков</a:t>
            </a:r>
          </a:p>
          <a:p>
            <a:pPr algn="ctr">
              <a:buFont typeface="Wingdings" pitchFamily="2" charset="2"/>
              <a:buNone/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патологических</a:t>
            </a:r>
          </a:p>
          <a:p>
            <a:pPr algn="ctr">
              <a:buFont typeface="Wingdings" pitchFamily="2" charset="2"/>
              <a:buNone/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сигналов от</a:t>
            </a:r>
          </a:p>
          <a:p>
            <a:pPr algn="ctr">
              <a:buFont typeface="Wingdings" pitchFamily="2" charset="2"/>
              <a:buNone/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церебральных</a:t>
            </a:r>
          </a:p>
          <a:p>
            <a:pPr algn="ctr">
              <a:buFont typeface="Wingdings" pitchFamily="2" charset="2"/>
              <a:buNone/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0" y="44624"/>
            <a:ext cx="914400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ПОСТАНОВКИ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ДИАГНОЗА ИНФЕКЦИИ ЦНС</a:t>
            </a:r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323850" y="1484784"/>
            <a:ext cx="82804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>
            <a:off x="468313" y="5019675"/>
            <a:ext cx="80645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323850" y="4652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158750" y="4456113"/>
            <a:ext cx="8734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20496" name="Text Box 18"/>
          <p:cNvSpPr txBox="1">
            <a:spLocks noChangeArrowheads="1"/>
          </p:cNvSpPr>
          <p:nvPr/>
        </p:nvSpPr>
        <p:spPr bwMode="auto">
          <a:xfrm>
            <a:off x="2699791" y="5445224"/>
            <a:ext cx="418531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детальный  АНАМНЕЗ</a:t>
            </a: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динамическое наблюдение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27B27F-B33D-9D8A-C8B3-0F9E5A861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5079471"/>
            <a:ext cx="1655862" cy="163730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93" y="188640"/>
            <a:ext cx="8928992" cy="70609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ДАННЫЕ, ВЛИЯЮЩИЕ НА ВЫБОР ЭМПИРИЧЕСКОЙ ЭТИОТРОПНОЙ ТЕРАПИИ ПРИ ПОДОЗРЕНИИ НА ИНФЕКЦИЮ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ЦНС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24744"/>
            <a:ext cx="8568952" cy="5001419"/>
          </a:xfrm>
        </p:spPr>
        <p:txBody>
          <a:bodyPr>
            <a:normAutofit lnSpcReduction="10000"/>
          </a:bodyPr>
          <a:lstStyle/>
          <a:p>
            <a:pPr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 проживания/пребывания</a:t>
            </a:r>
          </a:p>
          <a:p>
            <a:pPr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</a:t>
            </a:r>
          </a:p>
          <a:p>
            <a:pPr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профилактических прививок</a:t>
            </a:r>
          </a:p>
          <a:p>
            <a:pPr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Сопутствующие заболевания</a:t>
            </a:r>
          </a:p>
          <a:p>
            <a:pPr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 с инфекционными больными (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ВИЧ, ТВС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иммунодефицитных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состояний</a:t>
            </a:r>
          </a:p>
          <a:p>
            <a:pPr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 с домашними/дикими животными</a:t>
            </a:r>
          </a:p>
          <a:p>
            <a:pPr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События, предшествующие заболеванию (изменения в питании, перегревание/переохлаждение, травмы, вероятность отравления, передозировки медикаментов)</a:t>
            </a:r>
          </a:p>
          <a:p>
            <a:pPr lvl="0">
              <a:buSzPct val="50000"/>
              <a:buFont typeface="Wingdings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особенности, возбудителей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7.depositphotos.com/1177973/679/i/950/depositphotos_6798088-stock-photo-medical-ampoules-and-syrin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49260">
            <a:off x="212425" y="581127"/>
            <a:ext cx="4179055" cy="205556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5580112" y="332656"/>
            <a:ext cx="2654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ЭНЦЕФАЛИТ</a:t>
            </a:r>
          </a:p>
        </p:txBody>
      </p:sp>
      <p:pic>
        <p:nvPicPr>
          <p:cNvPr id="1028" name="Picture 4" descr="http://roominstyle.ru/wp-content/uploads/2015/11/%D0%A7%D0%B0%D1%81%D1%82%D0%BE-%D0%B7%D0%B0%D0%B4%D0%B0%D0%B2%D0%B0%D0%B5%D0%BC%D1%8B%D0%B5-%D0%B2%D0%BE%D0%BF%D1%80%D0%BE%D1%81%D1%8B-%D0%BE%D0%B1-%D0%BE%D0%B1%D0%BE%D1%8F%D1%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08920"/>
            <a:ext cx="3636879" cy="244827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3347864" y="1988840"/>
            <a:ext cx="3587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ПРЕПАРАТ ВЫБОРА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32240" y="3861048"/>
            <a:ext cx="13542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КОГДА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7624" y="3501008"/>
            <a:ext cx="21768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ПУТИ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ВВЕДЕНИЯ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и по запросу summary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t="20258" r="7081" b="28530"/>
          <a:stretch>
            <a:fillRect/>
          </a:stretch>
        </p:blipFill>
        <p:spPr bwMode="auto">
          <a:xfrm>
            <a:off x="72008" y="0"/>
            <a:ext cx="2771800" cy="94905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2008" y="1339548"/>
            <a:ext cx="907199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 подозрении на острую </a:t>
            </a: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нейроинфекцию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эмпирическая терапия должна начинаться незамедлительно с учетом возраста пациента, </a:t>
            </a: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преморбидного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статуса и региональных особенностей возбудителей.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 уточнения природы заболевания должны назначаться препараты, перекрывающие максимальный спектр возможных возбудителей: </a:t>
            </a:r>
            <a:r>
              <a:rPr kumimoji="0" lang="ru-RU" sz="2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 необходимости сочетание антибактериальных-противовирусных-противогрибковых средств.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Коррекция терапии должна проводиться после  установления этиологии заболевания по результатам лабораторных и </a:t>
            </a: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нейроимиджевых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методов исследования.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Необходимо учитывать безопасность и  совместимость медикаментов, используемых при терапии инфекций ЦНС.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0" descr="Картинки по запросу очень больной ребенок менингит"/>
          <p:cNvPicPr>
            <a:picLocks noChangeAspect="1" noChangeArrowheads="1"/>
          </p:cNvPicPr>
          <p:nvPr/>
        </p:nvPicPr>
        <p:blipFill>
          <a:blip r:embed="rId4" cstate="print">
            <a:grayscl/>
            <a:lum bright="10000"/>
          </a:blip>
          <a:srcRect/>
          <a:stretch>
            <a:fillRect/>
          </a:stretch>
        </p:blipFill>
        <p:spPr bwMode="auto">
          <a:xfrm>
            <a:off x="6288926" y="43405"/>
            <a:ext cx="2758894" cy="1296144"/>
          </a:xfrm>
          <a:prstGeom prst="ellipse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07134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>
          <a:xfrm>
            <a:off x="395536" y="1151866"/>
            <a:ext cx="8352928" cy="37255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dirty="0"/>
          </a:p>
          <a:p>
            <a:pPr algn="just">
              <a:buFont typeface="Wingdings" pitchFamily="2" charset="2"/>
              <a:buChar char="q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сомнительных случаях, до результатов окончательного этиологического обследования одновременно с антибактериальной терапией должен назначаться </a:t>
            </a:r>
            <a:r>
              <a:rPr lang="ru-RU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ацикловир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внутривенно в разовой дозе 10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мг/кг у детей старше 1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(каждые 8 час) и 20 мг/кг у детей 1-го месяца жизни.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>
            <a:extLst>
              <a:ext uri="{FF2B5EF4-FFF2-40B4-BE49-F238E27FC236}">
                <a16:creationId xmlns:a16="http://schemas.microsoft.com/office/drawing/2014/main" id="{950CA5C5-2990-ACE2-EBAB-C127155FFD2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85750" y="234950"/>
            <a:ext cx="8731250" cy="498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Нейроинфекции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детей</a:t>
            </a: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EA59B8A5-4A8B-B62F-8F06-206B5EC1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276351"/>
            <a:ext cx="8479606" cy="4888954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pPr algn="just"/>
            <a:r>
              <a:rPr lang="ru-RU" altLang="ru-RU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Нейроинфекции</a:t>
            </a:r>
            <a:r>
              <a:rPr lang="ru-RU" alt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менингиты (52%), </a:t>
            </a:r>
            <a:r>
              <a:rPr lang="ru-RU" altLang="ru-RU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энцефалиты (37%) </a:t>
            </a:r>
            <a:r>
              <a:rPr lang="ru-RU" alt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нейропатии (11%)</a:t>
            </a:r>
          </a:p>
          <a:p>
            <a:pPr algn="just"/>
            <a:r>
              <a:rPr lang="ru-RU" altLang="ru-RU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Нейроинфекции</a:t>
            </a:r>
            <a:r>
              <a:rPr lang="ru-RU" alt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вирусные (75-85%), бактериальные (6-12%) и другие – вызванные простейшими, грибковыми агентами и проч. (2%)</a:t>
            </a:r>
          </a:p>
          <a:p>
            <a:pPr algn="just"/>
            <a:r>
              <a:rPr lang="ru-RU" alt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вирусных </a:t>
            </a:r>
            <a:r>
              <a:rPr lang="ru-RU" altLang="ru-RU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нейроинфекций</a:t>
            </a:r>
            <a:r>
              <a:rPr lang="ru-RU" alt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преобладают энтеровирусные, среди бактериальных – менингококковая инфекция</a:t>
            </a:r>
            <a:endParaRPr lang="en-US" alt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ru-RU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 </a:t>
            </a:r>
            <a:r>
              <a:rPr lang="ru-RU" altLang="ru-RU" sz="33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нейроинфекций</a:t>
            </a:r>
            <a:r>
              <a:rPr lang="ru-RU" altLang="ru-RU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приходится на детей раннего возраста (младше 3 лет)</a:t>
            </a:r>
          </a:p>
          <a:p>
            <a:pPr algn="just"/>
            <a:r>
              <a:rPr lang="ru-RU" alt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70% больных в результате перенесенной </a:t>
            </a:r>
            <a:r>
              <a:rPr lang="ru-RU" altLang="ru-RU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нейроинфекции</a:t>
            </a:r>
            <a:r>
              <a:rPr lang="ru-RU" alt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формируется хроническая патология НС</a:t>
            </a:r>
          </a:p>
          <a:p>
            <a:endParaRPr lang="ru-RU" altLang="ru-RU" dirty="0"/>
          </a:p>
          <a:p>
            <a:endParaRPr lang="ru-RU" altLang="ru-RU" dirty="0"/>
          </a:p>
          <a:p>
            <a:endParaRPr lang="en-US" alt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38A9C5-E568-3CD4-9E58-D692B8373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555E62-772A-4D5F-B497-F425B93E5F33}" type="slidenum">
              <a:rPr kumimoji="0" lang="en-US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ru-RU" sz="9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AE9AC7-B3AF-DB7A-6CA7-DCAC0BAE4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395" y="6251162"/>
            <a:ext cx="6334293" cy="37188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92480" cy="576064"/>
          </a:xfrm>
        </p:spPr>
        <p:txBody>
          <a:bodyPr anchor="ctr">
            <a:no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ЭКСТРЕННЫЕ  МЕРОПРИЯТИЯ  ПРИ ПОДОЗРЕНИИ НА ИНФЕКЦИЮ ЦНС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(тяжелые формы)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412776"/>
            <a:ext cx="46085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состояния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АВС -А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irway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reathing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irculation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уровня сознания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(GCS)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Отоскопия/офтальмоскопия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Пробы крови: 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клинический анализ, КЩС, 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лактат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глюкоза, мочевина, 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креатинин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АлТ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АсТ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билирубин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СРБ,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посев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ПЦР, окраска мазков крови  по Грамму, для серологических исследований.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Экстренные консультации :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невролог, окулист, ЛОР, реаниматолог.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Lp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противопоказаний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 показаниям КТ/МРТ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НСГ – для детей раннего возраста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подозрении на менингококковую природу заболевания – мазки из носоглотки для выявления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N.meningitidis</a:t>
            </a: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1484784"/>
            <a:ext cx="4211960" cy="4455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сосудистого доступа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Укладка в постели  с приподнятым головным концом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kumimoji="0" lang="ru-RU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Катетеризация мочевого пузыря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Ингаляция О2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 показаниях – интубация трахеи, перевод на ИВЛ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эмпирическая  </a:t>
            </a:r>
            <a:r>
              <a:rPr kumimoji="0" lang="ru-RU" sz="2000" b="1" i="0" u="sng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этиотропная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терапия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Инфузионная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терапия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Мероприятия, направленные на  купирование ВЧГ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Симптоматическая терапия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865073"/>
            <a:ext cx="3031536" cy="400110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ДИАГНОСТИЧЕСКИЕ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864090"/>
            <a:ext cx="2905604" cy="400110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ТЕРАПЕВТИЧЕСКИЕ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785843" y="620688"/>
          <a:ext cx="3384376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348346" y="1238112"/>
            <a:ext cx="5033113" cy="2566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13.01.2021 (6 </a:t>
            </a:r>
            <a:r>
              <a:rPr kumimoji="0" lang="ru-RU" sz="10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)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73782" y="3891228"/>
            <a:ext cx="4170218" cy="12128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Нет записи консилиума врачей, несмотря на прогрессирующее ухудшение состояния и самочувствия пациента.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Дневниковые записи шаблонные не отражают динамику заболевания, не проводится интерпретация анализов. 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99D51C8-C001-49C7-92E1-E0EE8945F89C}"/>
              </a:ext>
            </a:extLst>
          </p:cNvPr>
          <p:cNvSpPr/>
          <p:nvPr/>
        </p:nvSpPr>
        <p:spPr>
          <a:xfrm>
            <a:off x="99392" y="2162267"/>
            <a:ext cx="1665045" cy="1498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Энцефалит у детей и взрослых от «26»  мая 2015 года. Протокол №5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0E5B3B-CABF-40E6-BF6E-0D54D044F946}"/>
              </a:ext>
            </a:extLst>
          </p:cNvPr>
          <p:cNvSpPr/>
          <p:nvPr/>
        </p:nvSpPr>
        <p:spPr>
          <a:xfrm>
            <a:off x="2428762" y="956403"/>
            <a:ext cx="5218948" cy="2700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ГКП на ПХВ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FABC8D3-7946-40BD-9A98-A5E30FCF19C9}"/>
              </a:ext>
            </a:extLst>
          </p:cNvPr>
          <p:cNvSpPr/>
          <p:nvPr/>
        </p:nvSpPr>
        <p:spPr>
          <a:xfrm>
            <a:off x="3706092" y="1519822"/>
            <a:ext cx="5437909" cy="23714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 наличии выраженных клинических проявлений со стороны ЦНС: 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очень тяжелом судорожном </a:t>
            </a:r>
            <a:r>
              <a:rPr kumimoji="0" lang="ru-RU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состоянии</a:t>
            </a:r>
            <a:r>
              <a:rPr kumimoji="0" lang="ru-RU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,за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счет гипертермии, интоксикационного синдрома. 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Сознание </a:t>
            </a:r>
            <a:r>
              <a:rPr kumimoji="0" lang="ru-RU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сопор+мед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седация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 ШГ 9-10 балла. Зрачки OD=OS, фотореакция живая. 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 1 см-1 см, выбухает. 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Рентгенография обзорная органов грудной клетки (1 проекция). 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04.08.2021 16:30 Рентгенография обзорная органов грудной клетки (1 проекция) от 04.09.21 год. Обеих легких определяется усиление и сгущение бронх и сосудистого рисунка, прикорневой зоне определяется мелко очаговые тени сливного характера. Корни легких без структурные. Тень сердце расположено типично, талий сглажено. Синусы свободные. Рентген Заключение: Двухсторонняя прикорневая пневмония -сочетать клиникой. 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Заключение: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Смерть наступила от прогрессирующей сердечно-сосудистой и дыхательной недостаточности на фоне </a:t>
            </a:r>
            <a:r>
              <a:rPr kumimoji="0" lang="ru-RU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короновирусной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инфекции Covid 19 крайне тяжелое течение, осложненной 2-х сторонней пневмонией, ДВС синдромом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5443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5" y="0"/>
            <a:ext cx="8532054" cy="792088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ПРЕПАРАТОВ, ИСПОЛЬЗУЕМЫЕ ДЛЯ ЭТИОТРОПНОЙ ТЕРАПИИ ИНФЕКЦИЙ ЦНС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1124745"/>
            <a:ext cx="2736304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АНТИБАКТЕРИАЛЬНЫЕ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16216" y="1130600"/>
            <a:ext cx="2520280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АНТИФУНГАЛЬНЫЕ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44025" y="3228945"/>
            <a:ext cx="2469779" cy="40011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ПРОТИВОВИРУСНЫЕ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75011" y="976712"/>
            <a:ext cx="3258200" cy="707886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ПРОТИВОПРОТОЗОИДНЫЕ/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ПРОТИВОГЕЛЬМИНТНЫЕ</a:t>
            </a:r>
          </a:p>
        </p:txBody>
      </p:sp>
      <p:pic>
        <p:nvPicPr>
          <p:cNvPr id="9" name="Picture 10" descr="Картинки по запросу очень больной ребенок менингит"/>
          <p:cNvPicPr>
            <a:picLocks noChangeAspect="1" noChangeArrowheads="1"/>
          </p:cNvPicPr>
          <p:nvPr/>
        </p:nvPicPr>
        <p:blipFill>
          <a:blip r:embed="rId3" cstate="print">
            <a:grayscl/>
            <a:lum bright="10000"/>
          </a:blip>
          <a:srcRect/>
          <a:stretch>
            <a:fillRect/>
          </a:stretch>
        </p:blipFill>
        <p:spPr bwMode="auto">
          <a:xfrm>
            <a:off x="3246287" y="3536262"/>
            <a:ext cx="2568478" cy="1175930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12" name="TextBox 11"/>
          <p:cNvSpPr txBox="1"/>
          <p:nvPr/>
        </p:nvSpPr>
        <p:spPr>
          <a:xfrm>
            <a:off x="2830615" y="5259101"/>
            <a:ext cx="1093313" cy="40011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ПРОЧИЕ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0355" y="1890117"/>
            <a:ext cx="2163285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β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lactams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Glycopeptides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Fluoroquinolones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Aminoglycosides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Rifampicin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Sulfonamides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Metronidazole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Oxazolinoids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Cyclic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lipopeptides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Chloramphenicol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Polypeptides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45781" y="1530710"/>
            <a:ext cx="184063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Fluconazole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Amphotericin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Voriconazole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Itraconazole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Flucytosine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07904" y="1781226"/>
            <a:ext cx="19442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Albendazole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Levamizole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Mebendasole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35968" y="3650444"/>
            <a:ext cx="16561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Acyclovir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Ganciclovir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Valaciclovir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Foscarnet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Isoprinosine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Oseltamivir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Ribavirin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Cidofovir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lopinavir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-ritonavir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27784" y="5733256"/>
            <a:ext cx="17281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IVIG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α-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interferon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4530526" y="2986369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339752" y="3212976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 flipV="1">
            <a:off x="6050006" y="4124227"/>
            <a:ext cx="504056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6372200" y="2780928"/>
            <a:ext cx="28803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3779912" y="4797152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>
            <a:extLst>
              <a:ext uri="{FF2B5EF4-FFF2-40B4-BE49-F238E27FC236}">
                <a16:creationId xmlns:a16="http://schemas.microsoft.com/office/drawing/2014/main" id="{F03D7E52-D796-A558-D736-CA80B8CFC1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4938" y="282575"/>
            <a:ext cx="8915400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Нейроинфекции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управляемы?!</a:t>
            </a:r>
            <a:endParaRPr lang="de-CH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961975AC-71D2-631B-64B6-1B0B2A42521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1262063"/>
            <a:ext cx="9023350" cy="54610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just"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управления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нейроинфекциями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лежат в области совершенствования системы эпидемиологического мониторинга и внедрения современных методов  лабораторной диагностики</a:t>
            </a:r>
          </a:p>
          <a:p>
            <a:pPr algn="just"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плановой иммунизации населения и расширение Календаря профилактических прививок позволят снизить заболеваемость и летальность от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нейроинфекций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вакцины призваны защитить пациентов из всех возрастных групп и групп риска от наиболее значимых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нейроинфекций</a:t>
            </a:r>
            <a:endParaRPr lang="en-US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311952-C7C4-CA76-BA3D-798AC529C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7" y="6296546"/>
            <a:ext cx="6336703" cy="37281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3">
            <a:extLst>
              <a:ext uri="{FF2B5EF4-FFF2-40B4-BE49-F238E27FC236}">
                <a16:creationId xmlns:a16="http://schemas.microsoft.com/office/drawing/2014/main" id="{CB89FF6D-8317-7C20-B233-3A2DA570C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 стрелкой 11"/>
          <p:cNvCxnSpPr/>
          <p:nvPr/>
        </p:nvCxnSpPr>
        <p:spPr>
          <a:xfrm>
            <a:off x="4860032" y="5085184"/>
            <a:ext cx="4283968" cy="17728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0622"/>
            <a:ext cx="7859216" cy="490066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ЭТИОЛОГИЯ ЭНЦЕФАЛИТОВ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47664" y="980728"/>
          <a:ext cx="5904656" cy="4802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2492896"/>
            <a:ext cx="3193503" cy="37856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M.Tuberculosis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Str.”A”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Mycopllasma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Baronella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henselae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Chlamidia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Brucella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melitensis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Tr.pallidum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Tropherima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whippiei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Rickettsia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rickettsii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Coxiela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burnetti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Erlichia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chaffeensis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Anaplasma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phagocytophilum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572000" y="1700808"/>
            <a:ext cx="115212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403648" y="2060848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796136" y="831465"/>
            <a:ext cx="3413948" cy="5932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ГРИБКОВЫЙ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Криптококки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Aspergillus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Coccidiodes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ПРОСТЕЙШИЕ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Toxoplasma</a:t>
            </a: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gondi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Trypanosoma</a:t>
            </a: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brucei</a:t>
            </a: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gambiense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Plasmodium </a:t>
            </a: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alciparu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Naegleria</a:t>
            </a: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fowleri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ГЕЛЬМИНТЫ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Taenia</a:t>
            </a: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solium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Echinococcus</a:t>
            </a: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granulosus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Gnathostoma</a:t>
            </a: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species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ИЗВЕСТН.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Экономо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Расмуссен</a:t>
            </a:r>
            <a:endParaRPr kumimoji="0" 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ПОСТВАКЦИНАЛЬНЫЙ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АУТОИММУННЫЙ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ПРИОНЫ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Крейцфельд</a:t>
            </a: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-Якоб</a:t>
            </a:r>
            <a:r>
              <a:rPr kumimoji="0" lang="en-US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Куру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Герстамнн</a:t>
            </a: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ru-RU" sz="1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Штреусслер</a:t>
            </a: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-Шейнкер</a:t>
            </a:r>
            <a:endParaRPr kumimoji="0" lang="en-US" sz="1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Фатальная семейная бессонница</a:t>
            </a:r>
          </a:p>
        </p:txBody>
      </p:sp>
    </p:spTree>
    <p:extLst>
      <p:ext uri="{BB962C8B-B14F-4D97-AF65-F5344CB8AC3E}">
        <p14:creationId xmlns:p14="http://schemas.microsoft.com/office/powerpoint/2010/main" val="1604083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D32632-CCF6-ADAC-E370-850EBFF13F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5432" y="203800"/>
            <a:ext cx="7840984" cy="24331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92D4A7-9FF2-EF35-B632-A53291937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32" y="2990088"/>
            <a:ext cx="8193136" cy="151903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8924A5-86F8-B91F-50E5-2C4E6C7DF5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184" y="4221088"/>
            <a:ext cx="1914310" cy="194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500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E06-F849-9E91-E4EA-5A8B84E80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Коды МКБ-10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197D7B-0F23-89E0-7621-A4558038C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052736"/>
            <a:ext cx="8075240" cy="507342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G04 Энцефалит, миелит и энцефаломиелит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G04.0 Острый диссеминированный энцефалит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G04.1 Тропическая спастическая параплегия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G04.2 Бактериальный менингоэнцефалит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менингомиелит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классифицированный в других рубриках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G04.8 Другой энцефалит, миелит и энцефаломиелит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G04.9 Энцефалит, миелит или энцефаломиелит неуточненный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G05* Энцефалит, миелит и энцефаломиелит при болезнях, классифицированных в других рубриках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G05.0 *Энцефалит, миелит и энцефаломиелит при бактериальных болезнях, классифицированных в других рубриках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G05.1 *Энцефалит, миелит и энцефаломиелит при вирусных болезнях, классифицированных в других рубриках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G05.2 *Энцефалит, миелит и энцефаломиелит при других инфекционных и паразитарных болезнях, классифицированных в других рубриках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G05.8 *Энцефалит, миелит и энцефаломиелит при других болезнях, классифицированных в других рубриках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91D177-FC6E-F152-9C9C-08A47A4013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2" y="348621"/>
            <a:ext cx="1727327" cy="129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9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0095"/>
          </a:xfrm>
        </p:spPr>
        <p:txBody>
          <a:bodyPr>
            <a:noAutofit/>
          </a:bodyPr>
          <a:lstStyle/>
          <a:p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ЭТИОЛОГИЯ ЭНЦЕФАЛИТОВ В ЗАВИСИМОСТИ ОТ ГЕОГРАФИИ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8623763"/>
              </p:ext>
            </p:extLst>
          </p:nvPr>
        </p:nvGraphicFramePr>
        <p:xfrm>
          <a:off x="251520" y="870540"/>
          <a:ext cx="8712968" cy="57950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4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8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0311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ЭПИДЕМИОЛОГИЯ ИЛИ ФАКТОРЫ РИСКА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ВОЗМОЖНЫЕ ИНФЕКЦИОННЫЕ ВОЗБУДИТЕЛИ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313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Центральная и Южная Америка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бешенства; вирус восточного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энцефаломиелита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лошадей; вирус западного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энцефаломиелита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лошадей; вирус венесуэльского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энцефаломиелита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лошадей; вирус энцефалита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Сент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Луис; вирус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Росио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311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Австралия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энцефалита долины Муррея; вирус японского энцефалита; вирус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Хендра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311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Юго-восточная  Азия, Китай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японского энцефалита; клещевой энцефалит; вирус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Нипах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вирус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 Tri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вирус леса </a:t>
                      </a:r>
                      <a:r>
                        <a:rPr lang="en-US" sz="1800" kern="120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Semliki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0311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Индия,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Непал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бешенства; вирус японского энцефалита; вирус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Чикунгунья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0311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Африка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бешенства; вирус Западного Нила; вирус лихорадки долины Рифт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603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Казахстан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бешенства, клещевой энцефалит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603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Европа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Зап.Нила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клещевой энцефалит; вирус Тоскана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03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Россия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Клещевой энцефалит; вирус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Повассан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460432" y="404664"/>
            <a:ext cx="253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0939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E7444C-1717-4548-BEDC-D789125C5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-99392"/>
            <a:ext cx="8147248" cy="1517030"/>
          </a:xfrm>
        </p:spPr>
        <p:txBody>
          <a:bodyPr/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Эпидемиология и факторы риска  развития энцефалита определенной этиологии</a:t>
            </a:r>
          </a:p>
        </p:txBody>
      </p:sp>
      <p:graphicFrame>
        <p:nvGraphicFramePr>
          <p:cNvPr id="5" name="Содержимое 4">
            <a:extLst>
              <a:ext uri="{FF2B5EF4-FFF2-40B4-BE49-F238E27FC236}">
                <a16:creationId xmlns:a16="http://schemas.microsoft.com/office/drawing/2014/main" id="{3EBB6319-34F9-E145-45B6-C956EB26E7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583004"/>
              </p:ext>
            </p:extLst>
          </p:nvPr>
        </p:nvGraphicFramePr>
        <p:xfrm>
          <a:off x="214313" y="1026353"/>
          <a:ext cx="8750176" cy="5105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5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5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971"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Новорожденные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 простого герпеса 2-го типа, цитомегаловирус, вирус краснухи,  </a:t>
                      </a:r>
                      <a:r>
                        <a:rPr lang="ru-RU" sz="16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Listeria</a:t>
                      </a:r>
                      <a:r>
                        <a:rPr lang="ru-RU" sz="16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monocytogenes</a:t>
                      </a:r>
                      <a:r>
                        <a:rPr lang="ru-RU" sz="16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Treponema</a:t>
                      </a:r>
                      <a:r>
                        <a:rPr lang="ru-RU" sz="16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pallidum</a:t>
                      </a:r>
                      <a:r>
                        <a:rPr lang="ru-RU" sz="16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Toxoplasma</a:t>
                      </a:r>
                      <a:r>
                        <a:rPr lang="ru-RU" sz="1600" b="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gondii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8971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 Восточного  энцефалита лошадей, вирус японского энцефалита,  вирус энцефалита долины Мюррей, вирус гриппа, вирус бешенства, клещевого энцефалита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8971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Пожилые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 Восточного  энцефалита лошадей, вирус энцефалита Сент-Луис, вирус лихорадки  Западного Нила, спорадические формы CJD,  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L.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monocytogenes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0132">
                <a:tc>
                  <a:txBody>
                    <a:bodyPr/>
                    <a:lstStyle/>
                    <a:p>
                      <a:r>
                        <a:rPr lang="ru-RU" sz="16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Иммуносупрессивные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пациенты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Varicella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zoster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цитомегаловирус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вирус герпеса человека  6-го типа, вирус лихорадки  Западного Нила, ВИЧ, 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L.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monoсytogenes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Mycobacterium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tuberculosis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C.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neoformans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Coccidioides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spp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Histoplasma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capsulatum</a:t>
                      </a:r>
                      <a:r>
                        <a:rPr lang="ru-RU" sz="1600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T. </a:t>
                      </a:r>
                      <a:r>
                        <a:rPr lang="ru-RU" sz="1600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gondii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737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Недавняя вакцинация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Острый  рассеянный 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энцефаломиелит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id="{67B0AEBF-087F-F357-A0BD-43675D834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-531440"/>
            <a:ext cx="8219256" cy="1949078"/>
          </a:xfrm>
        </p:spPr>
        <p:txBody>
          <a:bodyPr/>
          <a:lstStyle/>
          <a:p>
            <a:r>
              <a:rPr lang="ru-RU" alt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Эпидемиология и факторы риска  развития энцефалита определенной этиологии </a:t>
            </a:r>
          </a:p>
        </p:txBody>
      </p:sp>
      <p:graphicFrame>
        <p:nvGraphicFramePr>
          <p:cNvPr id="5" name="Содержимое 4">
            <a:extLst>
              <a:ext uri="{FF2B5EF4-FFF2-40B4-BE49-F238E27FC236}">
                <a16:creationId xmlns:a16="http://schemas.microsoft.com/office/drawing/2014/main" id="{244968C0-668A-7C2E-0867-ABD00192D2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2914363"/>
              </p:ext>
            </p:extLst>
          </p:nvPr>
        </p:nvGraphicFramePr>
        <p:xfrm>
          <a:off x="214313" y="990600"/>
          <a:ext cx="8785226" cy="4606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6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Позднее весна/ лето/ранняя осень</a:t>
                      </a:r>
                    </a:p>
                    <a:p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 возбудители, передающиеся через укусы  москитов и клещей, энтеровирусы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Зима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Вирус  гриппа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Трансфузия и трансплантация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Цитомегаловирус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вирус Эпштейна–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Барр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вирус лихорадки  Западного Нила, ВИЧ, вирус клещевого  энцефалита,  вирус бешенства, 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ятрогенная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форма CJD, 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pallidum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phagocytophilum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R.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rickettsii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neoformans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Coccidioides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spp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.,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capsulatum</a:t>
                      </a:r>
                      <a:r>
                        <a:rPr lang="ru-RU" sz="1600" b="1" i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T. </a:t>
                      </a:r>
                      <a:r>
                        <a:rPr lang="ru-RU" sz="1600" b="1" i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gondii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Плавание/ фонтаны  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Энтеровирусы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Походы/охота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 возбудители передаются москитами и клещами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4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3576</TotalTime>
  <Words>2831</Words>
  <Application>Microsoft Office PowerPoint</Application>
  <PresentationFormat>Экран (4:3)</PresentationFormat>
  <Paragraphs>481</Paragraphs>
  <Slides>34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34</vt:i4>
      </vt:variant>
    </vt:vector>
  </HeadingPairs>
  <TitlesOfParts>
    <vt:vector size="45" baseType="lpstr">
      <vt:lpstr>Arial</vt:lpstr>
      <vt:lpstr>Arial Narrow</vt:lpstr>
      <vt:lpstr>Calibri</vt:lpstr>
      <vt:lpstr>Times New Roman</vt:lpstr>
      <vt:lpstr>Verdana</vt:lpstr>
      <vt:lpstr>Wingdings</vt:lpstr>
      <vt:lpstr>2_Тема Office</vt:lpstr>
      <vt:lpstr>1_Тема Office</vt:lpstr>
      <vt:lpstr>4_Тема Office</vt:lpstr>
      <vt:lpstr>5_Тема Office</vt:lpstr>
      <vt:lpstr>Тема4</vt:lpstr>
      <vt:lpstr>Острые вирусные энцефалиты у детей. </vt:lpstr>
      <vt:lpstr>ЭНЦЕФАЛИТЫ</vt:lpstr>
      <vt:lpstr>Нейроинфекции у детей</vt:lpstr>
      <vt:lpstr>ЭТИОЛОГИЯ ЭНЦЕФАЛИТОВ</vt:lpstr>
      <vt:lpstr>Презентация PowerPoint</vt:lpstr>
      <vt:lpstr> Коды МКБ-10  </vt:lpstr>
      <vt:lpstr>ЭТИОЛОГИЯ ЭНЦЕФАЛИТОВ В ЗАВИСИМОСТИ ОТ ГЕОГРАФИИ</vt:lpstr>
      <vt:lpstr>Эпидемиология и факторы риска  развития энцефалита определенной этиологии</vt:lpstr>
      <vt:lpstr>Эпидемиология и факторы риска  развития энцефалита определенной этиологии </vt:lpstr>
      <vt:lpstr>Предполагаемые возбудители энцефалита (на  основании клинических данных)</vt:lpstr>
      <vt:lpstr>Презентация PowerPoint</vt:lpstr>
      <vt:lpstr>Предполагаемые возбудители энцефалита (на  основании клинических данных)</vt:lpstr>
      <vt:lpstr>Классификация вирусных энцефалитов </vt:lpstr>
      <vt:lpstr> 1.2. Вторичные</vt:lpstr>
      <vt:lpstr>Презентация PowerPoint</vt:lpstr>
      <vt:lpstr>Презентация PowerPoint</vt:lpstr>
      <vt:lpstr>Презентация PowerPoint</vt:lpstr>
      <vt:lpstr>КЛИНИЧЕСКИЕ ПРОЯВЛЕНИЯ ЭНЦЕФАЛИТОВ</vt:lpstr>
      <vt:lpstr>Анамнез:</vt:lpstr>
      <vt:lpstr>МЕТОДЫ ЭТИОЛОГИЧЕСКОЙ ДИАГНОСТИКИ ЭНЦЕФАЛИТОВ</vt:lpstr>
      <vt:lpstr>ПМСП</vt:lpstr>
      <vt:lpstr>Основные симптомы</vt:lpstr>
      <vt:lpstr>ВОЗ</vt:lpstr>
      <vt:lpstr>Презентация PowerPoint</vt:lpstr>
      <vt:lpstr>Презентация PowerPoint</vt:lpstr>
      <vt:lpstr>ДАННЫЕ, ВЛИЯЮЩИЕ НА ВЫБОР ЭМПИРИЧЕСКОЙ ЭТИОТРОПНОЙ ТЕРАПИИ ПРИ ПОДОЗРЕНИИ НА ИНФЕКЦИЮ ЦНС</vt:lpstr>
      <vt:lpstr>Презентация PowerPoint</vt:lpstr>
      <vt:lpstr>Презентация PowerPoint</vt:lpstr>
      <vt:lpstr>Презентация PowerPoint</vt:lpstr>
      <vt:lpstr>ЭКСТРЕННЫЕ  МЕРОПРИЯТИЯ  ПРИ ПОДОЗРЕНИИ НА ИНФЕКЦИЮ ЦНС (тяжелые формы)</vt:lpstr>
      <vt:lpstr>Презентация PowerPoint</vt:lpstr>
      <vt:lpstr>ГРУППЫ ПРЕПАРАТОВ, ИСПОЛЬЗУЕМЫЕ ДЛЯ ЭТИОТРОПНОЙ ТЕРАПИИ ИНФЕКЦИЙ ЦНС</vt:lpstr>
      <vt:lpstr>Нейроинфекции – управляемы?!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Динагуль Баешева</cp:lastModifiedBy>
  <cp:revision>165</cp:revision>
  <dcterms:created xsi:type="dcterms:W3CDTF">2017-07-20T09:55:07Z</dcterms:created>
  <dcterms:modified xsi:type="dcterms:W3CDTF">2023-01-18T11:28:13Z</dcterms:modified>
</cp:coreProperties>
</file>