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1"/>
  </p:notesMasterIdLst>
  <p:sldIdLst>
    <p:sldId id="256" r:id="rId2"/>
    <p:sldId id="257" r:id="rId3"/>
    <p:sldId id="258" r:id="rId4"/>
    <p:sldId id="259" r:id="rId5"/>
    <p:sldId id="284" r:id="rId6"/>
    <p:sldId id="261" r:id="rId7"/>
    <p:sldId id="260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8" r:id="rId23"/>
    <p:sldId id="279" r:id="rId24"/>
    <p:sldId id="277" r:id="rId25"/>
    <p:sldId id="280" r:id="rId26"/>
    <p:sldId id="281" r:id="rId27"/>
    <p:sldId id="282" r:id="rId28"/>
    <p:sldId id="283" r:id="rId29"/>
    <p:sldId id="285" r:id="rId3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KZ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702EF-A2FC-4ABE-A418-38A9492D82AE}" type="datetimeFigureOut">
              <a:rPr lang="ru-KZ" smtClean="0"/>
              <a:t>19.01.2023</a:t>
            </a:fld>
            <a:endParaRPr lang="ru-KZ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KZ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KZ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KZ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90ACAB-9F2F-486A-B33A-87D94C31BFF9}" type="slidenum">
              <a:rPr lang="ru-KZ" smtClean="0"/>
              <a:t>‹#›</a:t>
            </a:fld>
            <a:endParaRPr lang="ru-KZ"/>
          </a:p>
        </p:txBody>
      </p:sp>
    </p:spTree>
    <p:extLst>
      <p:ext uri="{BB962C8B-B14F-4D97-AF65-F5344CB8AC3E}">
        <p14:creationId xmlns:p14="http://schemas.microsoft.com/office/powerpoint/2010/main" val="16299764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CA36B0-E8B8-478A-AF61-BD00F7A41FA7}" type="datetime1">
              <a:rPr lang="ru-KZ" smtClean="0"/>
              <a:t>19.01.2023</a:t>
            </a:fld>
            <a:endParaRPr lang="ru-K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00081-C7AF-4034-9132-75612A553E41}" type="slidenum">
              <a:rPr lang="ru-KZ" smtClean="0"/>
              <a:t>‹#›</a:t>
            </a:fld>
            <a:endParaRPr lang="ru-KZ"/>
          </a:p>
        </p:txBody>
      </p:sp>
    </p:spTree>
    <p:extLst>
      <p:ext uri="{BB962C8B-B14F-4D97-AF65-F5344CB8AC3E}">
        <p14:creationId xmlns:p14="http://schemas.microsoft.com/office/powerpoint/2010/main" val="554196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B2C13-51F8-4C64-9438-85735B30D9B6}" type="datetime1">
              <a:rPr lang="ru-KZ" smtClean="0"/>
              <a:t>19.01.2023</a:t>
            </a:fld>
            <a:endParaRPr lang="ru-K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00081-C7AF-4034-9132-75612A553E41}" type="slidenum">
              <a:rPr lang="ru-KZ" smtClean="0"/>
              <a:t>‹#›</a:t>
            </a:fld>
            <a:endParaRPr lang="ru-KZ"/>
          </a:p>
        </p:txBody>
      </p:sp>
    </p:spTree>
    <p:extLst>
      <p:ext uri="{BB962C8B-B14F-4D97-AF65-F5344CB8AC3E}">
        <p14:creationId xmlns:p14="http://schemas.microsoft.com/office/powerpoint/2010/main" val="17498716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96F8E-E685-40C9-B7B2-3A5FCF70AC1F}" type="datetime1">
              <a:rPr lang="ru-KZ" smtClean="0"/>
              <a:t>19.01.2023</a:t>
            </a:fld>
            <a:endParaRPr lang="ru-K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00081-C7AF-4034-9132-75612A553E41}" type="slidenum">
              <a:rPr lang="ru-KZ" smtClean="0"/>
              <a:t>‹#›</a:t>
            </a:fld>
            <a:endParaRPr lang="ru-KZ"/>
          </a:p>
        </p:txBody>
      </p:sp>
    </p:spTree>
    <p:extLst>
      <p:ext uri="{BB962C8B-B14F-4D97-AF65-F5344CB8AC3E}">
        <p14:creationId xmlns:p14="http://schemas.microsoft.com/office/powerpoint/2010/main" val="19272762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4FA6F-82DD-48D5-92B8-FECC72DEDE43}" type="datetime1">
              <a:rPr lang="ru-KZ" smtClean="0"/>
              <a:t>19.01.2023</a:t>
            </a:fld>
            <a:endParaRPr lang="ru-K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00081-C7AF-4034-9132-75612A553E41}" type="slidenum">
              <a:rPr lang="ru-KZ" smtClean="0"/>
              <a:t>‹#›</a:t>
            </a:fld>
            <a:endParaRPr lang="ru-KZ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854918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B8AB9-1302-4720-BA41-540F54928CB8}" type="datetime1">
              <a:rPr lang="ru-KZ" smtClean="0"/>
              <a:t>19.01.2023</a:t>
            </a:fld>
            <a:endParaRPr lang="ru-K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00081-C7AF-4034-9132-75612A553E41}" type="slidenum">
              <a:rPr lang="ru-KZ" smtClean="0"/>
              <a:t>‹#›</a:t>
            </a:fld>
            <a:endParaRPr lang="ru-KZ"/>
          </a:p>
        </p:txBody>
      </p:sp>
    </p:spTree>
    <p:extLst>
      <p:ext uri="{BB962C8B-B14F-4D97-AF65-F5344CB8AC3E}">
        <p14:creationId xmlns:p14="http://schemas.microsoft.com/office/powerpoint/2010/main" val="37328824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74EA5-49BB-4739-A428-C4037B63AEE9}" type="datetime1">
              <a:rPr lang="ru-KZ" smtClean="0"/>
              <a:t>19.01.2023</a:t>
            </a:fld>
            <a:endParaRPr lang="ru-K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00081-C7AF-4034-9132-75612A553E41}" type="slidenum">
              <a:rPr lang="ru-KZ" smtClean="0"/>
              <a:t>‹#›</a:t>
            </a:fld>
            <a:endParaRPr lang="ru-KZ"/>
          </a:p>
        </p:txBody>
      </p:sp>
    </p:spTree>
    <p:extLst>
      <p:ext uri="{BB962C8B-B14F-4D97-AF65-F5344CB8AC3E}">
        <p14:creationId xmlns:p14="http://schemas.microsoft.com/office/powerpoint/2010/main" val="31641554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F976D-B00C-4EED-A7C1-CE5EACED1350}" type="datetime1">
              <a:rPr lang="ru-KZ" smtClean="0"/>
              <a:t>19.01.2023</a:t>
            </a:fld>
            <a:endParaRPr lang="ru-K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00081-C7AF-4034-9132-75612A553E41}" type="slidenum">
              <a:rPr lang="ru-KZ" smtClean="0"/>
              <a:t>‹#›</a:t>
            </a:fld>
            <a:endParaRPr lang="ru-KZ"/>
          </a:p>
        </p:txBody>
      </p:sp>
    </p:spTree>
    <p:extLst>
      <p:ext uri="{BB962C8B-B14F-4D97-AF65-F5344CB8AC3E}">
        <p14:creationId xmlns:p14="http://schemas.microsoft.com/office/powerpoint/2010/main" val="34029099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A6B82-873E-4660-A87B-08E552C71190}" type="datetime1">
              <a:rPr lang="ru-KZ" smtClean="0"/>
              <a:t>19.01.2023</a:t>
            </a:fld>
            <a:endParaRPr lang="ru-K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00081-C7AF-4034-9132-75612A553E41}" type="slidenum">
              <a:rPr lang="ru-KZ" smtClean="0"/>
              <a:t>‹#›</a:t>
            </a:fld>
            <a:endParaRPr lang="ru-KZ"/>
          </a:p>
        </p:txBody>
      </p:sp>
    </p:spTree>
    <p:extLst>
      <p:ext uri="{BB962C8B-B14F-4D97-AF65-F5344CB8AC3E}">
        <p14:creationId xmlns:p14="http://schemas.microsoft.com/office/powerpoint/2010/main" val="24608696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E585A-13A4-499D-B983-159E8900D8F1}" type="datetime1">
              <a:rPr lang="ru-KZ" smtClean="0"/>
              <a:t>19.01.2023</a:t>
            </a:fld>
            <a:endParaRPr lang="ru-K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00081-C7AF-4034-9132-75612A553E41}" type="slidenum">
              <a:rPr lang="ru-KZ" smtClean="0"/>
              <a:t>‹#›</a:t>
            </a:fld>
            <a:endParaRPr lang="ru-KZ"/>
          </a:p>
        </p:txBody>
      </p:sp>
    </p:spTree>
    <p:extLst>
      <p:ext uri="{BB962C8B-B14F-4D97-AF65-F5344CB8AC3E}">
        <p14:creationId xmlns:p14="http://schemas.microsoft.com/office/powerpoint/2010/main" val="42235647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46CAD-3D64-45BA-9681-F2A18A906373}" type="datetime1">
              <a:rPr lang="ru-KZ" smtClean="0"/>
              <a:t>19.01.2023</a:t>
            </a:fld>
            <a:endParaRPr lang="ru-K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00081-C7AF-4034-9132-75612A553E41}" type="slidenum">
              <a:rPr lang="ru-KZ" smtClean="0"/>
              <a:t>‹#›</a:t>
            </a:fld>
            <a:endParaRPr lang="ru-KZ"/>
          </a:p>
        </p:txBody>
      </p:sp>
    </p:spTree>
    <p:extLst>
      <p:ext uri="{BB962C8B-B14F-4D97-AF65-F5344CB8AC3E}">
        <p14:creationId xmlns:p14="http://schemas.microsoft.com/office/powerpoint/2010/main" val="30648320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227D0-44E2-461A-BE11-A4E97A2ED7A4}" type="datetime1">
              <a:rPr lang="ru-KZ" smtClean="0"/>
              <a:t>19.01.2023</a:t>
            </a:fld>
            <a:endParaRPr lang="ru-K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00081-C7AF-4034-9132-75612A553E41}" type="slidenum">
              <a:rPr lang="ru-KZ" smtClean="0"/>
              <a:t>‹#›</a:t>
            </a:fld>
            <a:endParaRPr lang="ru-KZ"/>
          </a:p>
        </p:txBody>
      </p:sp>
    </p:spTree>
    <p:extLst>
      <p:ext uri="{BB962C8B-B14F-4D97-AF65-F5344CB8AC3E}">
        <p14:creationId xmlns:p14="http://schemas.microsoft.com/office/powerpoint/2010/main" val="3086108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0CAAB-A948-448E-8F82-B1D32416D086}" type="datetime1">
              <a:rPr lang="ru-KZ" smtClean="0"/>
              <a:t>19.01.2023</a:t>
            </a:fld>
            <a:endParaRPr lang="ru-K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00081-C7AF-4034-9132-75612A553E41}" type="slidenum">
              <a:rPr lang="ru-KZ" smtClean="0"/>
              <a:t>‹#›</a:t>
            </a:fld>
            <a:endParaRPr lang="ru-KZ"/>
          </a:p>
        </p:txBody>
      </p:sp>
    </p:spTree>
    <p:extLst>
      <p:ext uri="{BB962C8B-B14F-4D97-AF65-F5344CB8AC3E}">
        <p14:creationId xmlns:p14="http://schemas.microsoft.com/office/powerpoint/2010/main" val="41884651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E4821-D072-4D24-89ED-2AD7078E7BA1}" type="datetime1">
              <a:rPr lang="ru-KZ" smtClean="0"/>
              <a:t>19.01.2023</a:t>
            </a:fld>
            <a:endParaRPr lang="ru-K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00081-C7AF-4034-9132-75612A553E41}" type="slidenum">
              <a:rPr lang="ru-KZ" smtClean="0"/>
              <a:t>‹#›</a:t>
            </a:fld>
            <a:endParaRPr lang="ru-KZ"/>
          </a:p>
        </p:txBody>
      </p:sp>
    </p:spTree>
    <p:extLst>
      <p:ext uri="{BB962C8B-B14F-4D97-AF65-F5344CB8AC3E}">
        <p14:creationId xmlns:p14="http://schemas.microsoft.com/office/powerpoint/2010/main" val="9553425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AC860-A5AD-4531-9B0C-D370F1B020B5}" type="datetime1">
              <a:rPr lang="ru-KZ" smtClean="0"/>
              <a:t>19.01.2023</a:t>
            </a:fld>
            <a:endParaRPr lang="ru-K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00081-C7AF-4034-9132-75612A553E41}" type="slidenum">
              <a:rPr lang="ru-KZ" smtClean="0"/>
              <a:t>‹#›</a:t>
            </a:fld>
            <a:endParaRPr lang="ru-KZ"/>
          </a:p>
        </p:txBody>
      </p:sp>
    </p:spTree>
    <p:extLst>
      <p:ext uri="{BB962C8B-B14F-4D97-AF65-F5344CB8AC3E}">
        <p14:creationId xmlns:p14="http://schemas.microsoft.com/office/powerpoint/2010/main" val="7810263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F9840-7B44-4CB3-B2F0-2B7297932D7B}" type="datetime1">
              <a:rPr lang="ru-KZ" smtClean="0"/>
              <a:t>19.01.2023</a:t>
            </a:fld>
            <a:endParaRPr lang="ru-K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00081-C7AF-4034-9132-75612A553E41}" type="slidenum">
              <a:rPr lang="ru-KZ" smtClean="0"/>
              <a:t>‹#›</a:t>
            </a:fld>
            <a:endParaRPr lang="ru-KZ"/>
          </a:p>
        </p:txBody>
      </p:sp>
    </p:spTree>
    <p:extLst>
      <p:ext uri="{BB962C8B-B14F-4D97-AF65-F5344CB8AC3E}">
        <p14:creationId xmlns:p14="http://schemas.microsoft.com/office/powerpoint/2010/main" val="2779260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20311-DFEB-487A-A529-68099D9D5EC1}" type="datetime1">
              <a:rPr lang="ru-KZ" smtClean="0"/>
              <a:t>19.01.2023</a:t>
            </a:fld>
            <a:endParaRPr lang="ru-K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00081-C7AF-4034-9132-75612A553E41}" type="slidenum">
              <a:rPr lang="ru-KZ" smtClean="0"/>
              <a:t>‹#›</a:t>
            </a:fld>
            <a:endParaRPr lang="ru-KZ"/>
          </a:p>
        </p:txBody>
      </p:sp>
    </p:spTree>
    <p:extLst>
      <p:ext uri="{BB962C8B-B14F-4D97-AF65-F5344CB8AC3E}">
        <p14:creationId xmlns:p14="http://schemas.microsoft.com/office/powerpoint/2010/main" val="8304515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BD010-0B08-4694-B06A-5559562BEE98}" type="datetime1">
              <a:rPr lang="ru-KZ" smtClean="0"/>
              <a:t>19.01.2023</a:t>
            </a:fld>
            <a:endParaRPr lang="ru-K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00081-C7AF-4034-9132-75612A553E41}" type="slidenum">
              <a:rPr lang="ru-KZ" smtClean="0"/>
              <a:t>‹#›</a:t>
            </a:fld>
            <a:endParaRPr lang="ru-KZ"/>
          </a:p>
        </p:txBody>
      </p:sp>
    </p:spTree>
    <p:extLst>
      <p:ext uri="{BB962C8B-B14F-4D97-AF65-F5344CB8AC3E}">
        <p14:creationId xmlns:p14="http://schemas.microsoft.com/office/powerpoint/2010/main" val="39731263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805BD9B4-D75C-45A4-86C6-97FA5B7F2C49}" type="datetime1">
              <a:rPr lang="ru-KZ" smtClean="0"/>
              <a:t>19.01.2023</a:t>
            </a:fld>
            <a:endParaRPr lang="ru-K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K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1C400081-C7AF-4034-9132-75612A553E41}" type="slidenum">
              <a:rPr lang="ru-KZ" smtClean="0"/>
              <a:t>‹#›</a:t>
            </a:fld>
            <a:endParaRPr lang="ru-KZ"/>
          </a:p>
        </p:txBody>
      </p:sp>
    </p:spTree>
    <p:extLst>
      <p:ext uri="{BB962C8B-B14F-4D97-AF65-F5344CB8AC3E}">
        <p14:creationId xmlns:p14="http://schemas.microsoft.com/office/powerpoint/2010/main" val="34594901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p:hf sldNum="0" hd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20EC8E-AEDB-4C92-80DD-8A7A2F9994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51012" y="2785403"/>
            <a:ext cx="8689976" cy="1910860"/>
          </a:xfrm>
        </p:spPr>
        <p:txBody>
          <a:bodyPr>
            <a:normAutofit fontScale="90000"/>
          </a:bodyPr>
          <a:lstStyle/>
          <a:p>
            <a:br>
              <a:rPr lang="ru-RU" b="1" dirty="0"/>
            </a:br>
            <a:br>
              <a:rPr lang="ru-RU" b="1" dirty="0"/>
            </a:br>
            <a:br>
              <a:rPr lang="ru-RU" b="1" dirty="0"/>
            </a:br>
            <a:br>
              <a:rPr lang="ru-RU" b="1" dirty="0"/>
            </a:br>
            <a:r>
              <a:rPr lang="ru-RU" b="1" dirty="0"/>
              <a:t>Случай фатальной острой </a:t>
            </a:r>
            <a:r>
              <a:rPr lang="ru-RU" b="1" dirty="0" err="1"/>
              <a:t>некротизирующей</a:t>
            </a:r>
            <a:r>
              <a:rPr lang="ru-RU" b="1" dirty="0"/>
              <a:t> энцефалопатии, ассоциированной с вероятным SARS-CoV-2</a:t>
            </a:r>
            <a:br>
              <a:rPr lang="ru-KZ" dirty="0"/>
            </a:br>
            <a:endParaRPr lang="ru-KZ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C838ADC-C04F-4696-AE3E-06027046CD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99138" y="5106572"/>
            <a:ext cx="8541850" cy="699867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 err="1">
                <a:solidFill>
                  <a:schemeClr val="tx1"/>
                </a:solidFill>
              </a:rPr>
              <a:t>Альжанова</a:t>
            </a:r>
            <a:r>
              <a:rPr lang="ru-RU" b="1" dirty="0">
                <a:solidFill>
                  <a:schemeClr val="tx1"/>
                </a:solidFill>
              </a:rPr>
              <a:t> Д.С.</a:t>
            </a:r>
          </a:p>
          <a:p>
            <a:r>
              <a:rPr lang="ru-RU" b="1" dirty="0">
                <a:solidFill>
                  <a:schemeClr val="tx1"/>
                </a:solidFill>
              </a:rPr>
              <a:t>Кафедра неврологии НАО «МУА»</a:t>
            </a:r>
            <a:endParaRPr lang="ru-KZ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93508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5ACEC9-8A7C-43AD-ADC1-240E70F99C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1009" y="618517"/>
            <a:ext cx="10237217" cy="577237"/>
          </a:xfrm>
        </p:spPr>
        <p:txBody>
          <a:bodyPr>
            <a:normAutofit fontScale="90000"/>
          </a:bodyPr>
          <a:lstStyle/>
          <a:p>
            <a:r>
              <a:rPr lang="ru-RU" dirty="0"/>
              <a:t>КЛИНИЧЕСКИЙ СЛУЧАЙ</a:t>
            </a:r>
            <a:endParaRPr lang="ru-KZ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5240DA6-58D5-4836-9345-2606CA1F85D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17452" y="1364566"/>
            <a:ext cx="10560148" cy="5134708"/>
          </a:xfrm>
        </p:spPr>
        <p:txBody>
          <a:bodyPr>
            <a:normAutofit/>
          </a:bodyPr>
          <a:lstStyle/>
          <a:p>
            <a:r>
              <a:rPr lang="ru-RU" dirty="0"/>
              <a:t>КТ головного мозга: не выявлено очаговых изменений в структурах головного мозга. </a:t>
            </a:r>
          </a:p>
          <a:p>
            <a:r>
              <a:rPr lang="ru-RU" dirty="0"/>
              <a:t>Компьютерная томография органов грудной клетки и средостения (21.05.2021) не выявляет патологических изменений.</a:t>
            </a:r>
          </a:p>
          <a:p>
            <a:r>
              <a:rPr lang="ru-RU" dirty="0"/>
              <a:t>Общие и биохимические анализы крови без  существенных отклонений от нормы.</a:t>
            </a:r>
            <a:endParaRPr lang="ru-KZ" dirty="0"/>
          </a:p>
          <a:p>
            <a:endParaRPr lang="ru-KZ" dirty="0"/>
          </a:p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34354283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2C8F0B-908C-443E-BF59-1C4983234B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7957" y="618517"/>
            <a:ext cx="10040269" cy="746049"/>
          </a:xfrm>
        </p:spPr>
        <p:txBody>
          <a:bodyPr/>
          <a:lstStyle/>
          <a:p>
            <a:r>
              <a:rPr lang="ru-RU" dirty="0"/>
              <a:t>КЛИНИЧЕСКИЙ СЛУЧАЙ</a:t>
            </a:r>
            <a:endParaRPr lang="ru-KZ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01585AD-F6B1-48FF-BE4D-E647C278489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87164" y="1716946"/>
            <a:ext cx="10363826" cy="3424107"/>
          </a:xfrm>
        </p:spPr>
        <p:txBody>
          <a:bodyPr/>
          <a:lstStyle/>
          <a:p>
            <a:r>
              <a:rPr lang="ru-RU" dirty="0"/>
              <a:t>В течение 10 суток пребывания больного в стационаре, состояние прогрессивно ухудшается. </a:t>
            </a:r>
          </a:p>
          <a:p>
            <a:r>
              <a:rPr lang="ru-RU" dirty="0"/>
              <a:t>Нарастают явления интоксикации, появляется лихорадка от субфебрильных цифр до 38,4</a:t>
            </a:r>
            <a:r>
              <a:rPr lang="ru-RU" baseline="30000" dirty="0"/>
              <a:t>0</a:t>
            </a:r>
            <a:r>
              <a:rPr lang="ru-RU" dirty="0"/>
              <a:t>, усугубляется общая слабость, </a:t>
            </a:r>
            <a:r>
              <a:rPr lang="ru-RU" dirty="0" err="1"/>
              <a:t>астенизация</a:t>
            </a:r>
            <a:r>
              <a:rPr lang="ru-RU" dirty="0"/>
              <a:t>, сознание угнетено до сопора, по шкале ком Глазго-9 баллов. </a:t>
            </a:r>
          </a:p>
          <a:p>
            <a:r>
              <a:rPr lang="ru-RU" dirty="0"/>
              <a:t>Усиливается слабость  в левых конечностях до </a:t>
            </a:r>
            <a:r>
              <a:rPr lang="ru-RU" dirty="0" err="1"/>
              <a:t>плегии</a:t>
            </a:r>
            <a:r>
              <a:rPr lang="ru-RU" dirty="0"/>
              <a:t>, парез в правых конечностях нарастает (2/5), усиливается </a:t>
            </a:r>
            <a:r>
              <a:rPr lang="ru-RU" dirty="0" err="1"/>
              <a:t>спастичность</a:t>
            </a:r>
            <a:r>
              <a:rPr lang="ru-RU" dirty="0"/>
              <a:t>. </a:t>
            </a:r>
            <a:endParaRPr lang="ru-KZ" dirty="0"/>
          </a:p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17520623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2313ECEE-3668-4D57-9DDD-C6E90CBC6A4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33046" y="759656"/>
            <a:ext cx="10644554" cy="5472332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ru-RU" sz="2600" b="1" dirty="0"/>
              <a:t>Общий анализ крови (30.05.2021)</a:t>
            </a:r>
          </a:p>
          <a:p>
            <a:r>
              <a:rPr lang="en-US" dirty="0"/>
              <a:t>PCT</a:t>
            </a:r>
            <a:r>
              <a:rPr lang="ru-RU" dirty="0"/>
              <a:t> (</a:t>
            </a:r>
            <a:r>
              <a:rPr lang="ru-RU" dirty="0" err="1"/>
              <a:t>тромбокрит</a:t>
            </a:r>
            <a:r>
              <a:rPr lang="ru-RU" dirty="0"/>
              <a:t>): 0,18 %, </a:t>
            </a:r>
          </a:p>
          <a:p>
            <a:r>
              <a:rPr lang="en-US" b="1" dirty="0">
                <a:solidFill>
                  <a:srgbClr val="C00000"/>
                </a:solidFill>
              </a:rPr>
              <a:t>HGB</a:t>
            </a:r>
            <a:r>
              <a:rPr lang="ru-RU" b="1" dirty="0">
                <a:solidFill>
                  <a:srgbClr val="C00000"/>
                </a:solidFill>
              </a:rPr>
              <a:t> (гемоглобин): 88 г/л, </a:t>
            </a:r>
            <a:r>
              <a:rPr lang="en-US" b="1" dirty="0">
                <a:solidFill>
                  <a:srgbClr val="C00000"/>
                </a:solidFill>
              </a:rPr>
              <a:t>RBC</a:t>
            </a:r>
            <a:r>
              <a:rPr lang="ru-RU" b="1" dirty="0">
                <a:solidFill>
                  <a:srgbClr val="C00000"/>
                </a:solidFill>
              </a:rPr>
              <a:t> (эритроциты) 3,22 *10</a:t>
            </a:r>
            <a:r>
              <a:rPr lang="ru-RU" b="1" baseline="30000" dirty="0">
                <a:solidFill>
                  <a:srgbClr val="C00000"/>
                </a:solidFill>
              </a:rPr>
              <a:t>9</a:t>
            </a:r>
            <a:r>
              <a:rPr lang="ru-RU" b="1" dirty="0">
                <a:solidFill>
                  <a:srgbClr val="C00000"/>
                </a:solidFill>
              </a:rPr>
              <a:t>/л,  </a:t>
            </a:r>
          </a:p>
          <a:p>
            <a:r>
              <a:rPr lang="en-US" dirty="0"/>
              <a:t>HCT</a:t>
            </a:r>
            <a:r>
              <a:rPr lang="ru-RU" dirty="0"/>
              <a:t> (гематокрит)-26,6 %, </a:t>
            </a:r>
            <a:r>
              <a:rPr lang="en-US" dirty="0"/>
              <a:t>PLT</a:t>
            </a:r>
            <a:r>
              <a:rPr lang="ru-RU" dirty="0"/>
              <a:t> (тромбоциты)-</a:t>
            </a:r>
            <a:r>
              <a:rPr lang="ru-RU" b="1" dirty="0">
                <a:solidFill>
                  <a:srgbClr val="C00000"/>
                </a:solidFill>
              </a:rPr>
              <a:t>164</a:t>
            </a:r>
            <a:r>
              <a:rPr lang="ru-RU" dirty="0"/>
              <a:t> *10</a:t>
            </a:r>
            <a:r>
              <a:rPr lang="ru-RU" baseline="30000" dirty="0"/>
              <a:t>9</a:t>
            </a:r>
            <a:r>
              <a:rPr lang="ru-RU" dirty="0"/>
              <a:t>/л,  </a:t>
            </a:r>
          </a:p>
          <a:p>
            <a:r>
              <a:rPr lang="en-US" b="1" dirty="0">
                <a:solidFill>
                  <a:srgbClr val="C00000"/>
                </a:solidFill>
              </a:rPr>
              <a:t>WBC</a:t>
            </a:r>
            <a:r>
              <a:rPr lang="ru-RU" b="1" dirty="0">
                <a:solidFill>
                  <a:srgbClr val="C00000"/>
                </a:solidFill>
              </a:rPr>
              <a:t> (лейкоциты)- 10,26 *10</a:t>
            </a:r>
            <a:r>
              <a:rPr lang="ru-RU" b="1" baseline="30000" dirty="0">
                <a:solidFill>
                  <a:srgbClr val="C00000"/>
                </a:solidFill>
              </a:rPr>
              <a:t>9</a:t>
            </a:r>
            <a:r>
              <a:rPr lang="ru-RU" b="1" dirty="0">
                <a:solidFill>
                  <a:srgbClr val="C00000"/>
                </a:solidFill>
              </a:rPr>
              <a:t>/л,  </a:t>
            </a:r>
          </a:p>
          <a:p>
            <a:r>
              <a:rPr lang="ru-RU" dirty="0"/>
              <a:t>цветной показатель 0,8, </a:t>
            </a:r>
          </a:p>
          <a:p>
            <a:r>
              <a:rPr lang="en-US" dirty="0"/>
              <a:t>MCV</a:t>
            </a:r>
            <a:r>
              <a:rPr lang="ru-RU" dirty="0"/>
              <a:t> (средний объем эритроцита) 82,6 </a:t>
            </a:r>
            <a:r>
              <a:rPr lang="en-US" dirty="0" err="1"/>
              <a:t>fL</a:t>
            </a:r>
            <a:r>
              <a:rPr lang="ru-RU" dirty="0"/>
              <a:t>, </a:t>
            </a:r>
            <a:r>
              <a:rPr lang="en-US" dirty="0"/>
              <a:t>MCH</a:t>
            </a:r>
            <a:r>
              <a:rPr lang="ru-RU" dirty="0"/>
              <a:t> (среднее содержание </a:t>
            </a:r>
            <a:r>
              <a:rPr lang="en-US" dirty="0"/>
              <a:t>Hb</a:t>
            </a:r>
            <a:r>
              <a:rPr lang="ru-RU" dirty="0"/>
              <a:t> в эритроците) 27,3 </a:t>
            </a:r>
            <a:r>
              <a:rPr lang="en-US" dirty="0" err="1"/>
              <a:t>pg</a:t>
            </a:r>
            <a:r>
              <a:rPr lang="ru-RU" dirty="0"/>
              <a:t>,  </a:t>
            </a:r>
            <a:r>
              <a:rPr lang="en-US" dirty="0"/>
              <a:t>MCHC</a:t>
            </a:r>
            <a:r>
              <a:rPr lang="ru-RU" dirty="0"/>
              <a:t> (средняя концентрация </a:t>
            </a:r>
            <a:r>
              <a:rPr lang="en-US" dirty="0"/>
              <a:t>Hb</a:t>
            </a:r>
            <a:r>
              <a:rPr lang="ru-RU" dirty="0"/>
              <a:t> в эритроците 33,1, </a:t>
            </a:r>
          </a:p>
          <a:p>
            <a:r>
              <a:rPr lang="ru-RU" b="1" dirty="0">
                <a:solidFill>
                  <a:srgbClr val="C00000"/>
                </a:solidFill>
              </a:rPr>
              <a:t>нейтрофилы 9,37* 10</a:t>
            </a:r>
            <a:r>
              <a:rPr lang="ru-RU" b="1" baseline="30000" dirty="0">
                <a:solidFill>
                  <a:srgbClr val="C00000"/>
                </a:solidFill>
              </a:rPr>
              <a:t>9</a:t>
            </a:r>
            <a:r>
              <a:rPr lang="ru-RU" b="1" dirty="0">
                <a:solidFill>
                  <a:srgbClr val="C00000"/>
                </a:solidFill>
              </a:rPr>
              <a:t>/л (91,3%), </a:t>
            </a:r>
          </a:p>
          <a:p>
            <a:r>
              <a:rPr lang="ru-RU" dirty="0"/>
              <a:t>лимфоциты 0,44*10</a:t>
            </a:r>
            <a:r>
              <a:rPr lang="ru-RU" baseline="30000" dirty="0"/>
              <a:t>9</a:t>
            </a:r>
            <a:r>
              <a:rPr lang="ru-RU" dirty="0"/>
              <a:t>/л (4%), </a:t>
            </a:r>
          </a:p>
          <a:p>
            <a:r>
              <a:rPr lang="ru-RU" dirty="0"/>
              <a:t>моноциты 0,97*10</a:t>
            </a:r>
            <a:r>
              <a:rPr lang="ru-RU" baseline="30000" dirty="0"/>
              <a:t>9</a:t>
            </a:r>
            <a:r>
              <a:rPr lang="ru-RU" dirty="0"/>
              <a:t>/л (10,8%), </a:t>
            </a:r>
          </a:p>
          <a:p>
            <a:r>
              <a:rPr lang="ru-RU" dirty="0"/>
              <a:t>эозинофилы 0,01 *10</a:t>
            </a:r>
            <a:r>
              <a:rPr lang="ru-RU" baseline="30000" dirty="0"/>
              <a:t>9</a:t>
            </a:r>
            <a:r>
              <a:rPr lang="ru-RU" dirty="0"/>
              <a:t>/л (0,1%), </a:t>
            </a:r>
          </a:p>
          <a:p>
            <a:r>
              <a:rPr lang="ru-RU" dirty="0"/>
              <a:t>базофилы 0,01 *10</a:t>
            </a:r>
            <a:r>
              <a:rPr lang="ru-RU" baseline="30000" dirty="0"/>
              <a:t>9</a:t>
            </a:r>
            <a:r>
              <a:rPr lang="ru-RU" dirty="0"/>
              <a:t>/л (0,1%), </a:t>
            </a:r>
          </a:p>
          <a:p>
            <a:r>
              <a:rPr lang="ru-RU" b="1" dirty="0">
                <a:solidFill>
                  <a:srgbClr val="C00000"/>
                </a:solidFill>
              </a:rPr>
              <a:t>сегментоядерные-78%, палочкоядерные-14%, </a:t>
            </a:r>
          </a:p>
          <a:p>
            <a:r>
              <a:rPr lang="en-US" dirty="0"/>
              <a:t>RDW</a:t>
            </a:r>
            <a:r>
              <a:rPr lang="ru-RU" dirty="0"/>
              <a:t>-</a:t>
            </a:r>
            <a:r>
              <a:rPr lang="en-US" dirty="0"/>
              <a:t>SD</a:t>
            </a:r>
            <a:r>
              <a:rPr lang="ru-RU" dirty="0"/>
              <a:t> (стандартное отклонение)-43,0 %, </a:t>
            </a:r>
            <a:r>
              <a:rPr lang="en-US" dirty="0"/>
              <a:t>RDW</a:t>
            </a:r>
            <a:r>
              <a:rPr lang="ru-RU" dirty="0"/>
              <a:t>-</a:t>
            </a:r>
            <a:r>
              <a:rPr lang="en-US" dirty="0"/>
              <a:t>CV</a:t>
            </a:r>
            <a:r>
              <a:rPr lang="ru-RU" dirty="0"/>
              <a:t> (коэффициент вариации)-14,9, </a:t>
            </a:r>
            <a:r>
              <a:rPr lang="en-US" dirty="0"/>
              <a:t>PDW</a:t>
            </a:r>
            <a:r>
              <a:rPr lang="ru-RU" dirty="0"/>
              <a:t> (индекс распределения тромбоцитов по объему)- 13,7, </a:t>
            </a:r>
            <a:r>
              <a:rPr lang="en-US" dirty="0"/>
              <a:t>MPV</a:t>
            </a:r>
            <a:r>
              <a:rPr lang="ru-RU" dirty="0"/>
              <a:t> (средний объем тромбоцитов) 11,2 </a:t>
            </a:r>
            <a:r>
              <a:rPr lang="en-US" dirty="0" err="1"/>
              <a:t>fL</a:t>
            </a:r>
            <a:r>
              <a:rPr lang="ru-RU" dirty="0"/>
              <a:t> , </a:t>
            </a:r>
            <a:r>
              <a:rPr lang="en-US" dirty="0"/>
              <a:t>P</a:t>
            </a:r>
            <a:r>
              <a:rPr lang="ru-RU" dirty="0"/>
              <a:t>-</a:t>
            </a:r>
            <a:r>
              <a:rPr lang="en-US" dirty="0"/>
              <a:t>LCR</a:t>
            </a:r>
            <a:r>
              <a:rPr lang="ru-RU" dirty="0"/>
              <a:t> (отношение крупных тромбоцитов к общему количеству) 34,2.</a:t>
            </a:r>
            <a:endParaRPr lang="ru-KZ" dirty="0"/>
          </a:p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6703556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2313ECEE-3668-4D57-9DDD-C6E90CBC6A4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79828" y="337625"/>
            <a:ext cx="10897772" cy="5894363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endParaRPr lang="ru-RU" sz="2600" b="1" dirty="0"/>
          </a:p>
          <a:p>
            <a:pPr marL="0" indent="0">
              <a:buNone/>
            </a:pPr>
            <a:r>
              <a:rPr lang="ru-RU" b="1" dirty="0"/>
              <a:t>Коагулограмма</a:t>
            </a:r>
            <a:r>
              <a:rPr lang="ru-RU" dirty="0"/>
              <a:t> (30.05.2021): </a:t>
            </a:r>
            <a:r>
              <a:rPr lang="ru-RU" b="1" dirty="0">
                <a:solidFill>
                  <a:srgbClr val="C00000"/>
                </a:solidFill>
              </a:rPr>
              <a:t>фибриноген 7,74 г/л</a:t>
            </a:r>
            <a:r>
              <a:rPr lang="ru-RU" dirty="0"/>
              <a:t>, </a:t>
            </a:r>
          </a:p>
          <a:p>
            <a:r>
              <a:rPr lang="ru-RU" dirty="0" err="1"/>
              <a:t>протромбиновое</a:t>
            </a:r>
            <a:r>
              <a:rPr lang="ru-RU" dirty="0"/>
              <a:t> время 18,00 </a:t>
            </a:r>
            <a:r>
              <a:rPr lang="en-US" dirty="0"/>
              <a:t>SEC</a:t>
            </a:r>
            <a:r>
              <a:rPr lang="ru-RU" dirty="0"/>
              <a:t>, </a:t>
            </a:r>
          </a:p>
          <a:p>
            <a:r>
              <a:rPr lang="ru-RU" dirty="0" err="1"/>
              <a:t>протромбиновый</a:t>
            </a:r>
            <a:r>
              <a:rPr lang="ru-RU" dirty="0"/>
              <a:t> индекс 50,01%, МНО-1,72 </a:t>
            </a:r>
            <a:r>
              <a:rPr lang="en-US" dirty="0"/>
              <a:t>SEC</a:t>
            </a:r>
            <a:r>
              <a:rPr lang="ru-RU" dirty="0"/>
              <a:t>, </a:t>
            </a:r>
          </a:p>
          <a:p>
            <a:r>
              <a:rPr lang="ru-RU" dirty="0"/>
              <a:t>АЧТВ- 30,20 </a:t>
            </a:r>
            <a:r>
              <a:rPr lang="en-US" dirty="0"/>
              <a:t>SEC</a:t>
            </a:r>
            <a:r>
              <a:rPr lang="ru-RU" dirty="0"/>
              <a:t>, </a:t>
            </a:r>
          </a:p>
          <a:p>
            <a:r>
              <a:rPr lang="en-US" b="1" dirty="0">
                <a:solidFill>
                  <a:srgbClr val="C00000"/>
                </a:solidFill>
              </a:rPr>
              <a:t>D</a:t>
            </a:r>
            <a:r>
              <a:rPr lang="ru-RU" b="1" dirty="0">
                <a:solidFill>
                  <a:srgbClr val="C00000"/>
                </a:solidFill>
              </a:rPr>
              <a:t>-</a:t>
            </a:r>
            <a:r>
              <a:rPr lang="en-US" b="1" dirty="0">
                <a:solidFill>
                  <a:srgbClr val="C00000"/>
                </a:solidFill>
              </a:rPr>
              <a:t>dimer</a:t>
            </a:r>
            <a:r>
              <a:rPr lang="ru-RU" b="1" dirty="0">
                <a:solidFill>
                  <a:srgbClr val="C00000"/>
                </a:solidFill>
              </a:rPr>
              <a:t>- 638,8 </a:t>
            </a:r>
            <a:r>
              <a:rPr lang="ru-RU" b="1" dirty="0" err="1">
                <a:solidFill>
                  <a:srgbClr val="C00000"/>
                </a:solidFill>
              </a:rPr>
              <a:t>нг</a:t>
            </a:r>
            <a:r>
              <a:rPr lang="ru-RU" b="1" dirty="0">
                <a:solidFill>
                  <a:srgbClr val="C00000"/>
                </a:solidFill>
              </a:rPr>
              <a:t>/мл.</a:t>
            </a:r>
            <a:endParaRPr lang="ru-KZ" b="1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ru-RU" b="1" dirty="0"/>
              <a:t>Биохимический анализ крови </a:t>
            </a:r>
            <a:r>
              <a:rPr lang="ru-RU" dirty="0"/>
              <a:t>(31.05.2021) </a:t>
            </a:r>
          </a:p>
          <a:p>
            <a:r>
              <a:rPr lang="ru-RU" dirty="0"/>
              <a:t>мочевина 7,11 </a:t>
            </a:r>
            <a:r>
              <a:rPr lang="ru-RU" dirty="0" err="1"/>
              <a:t>ммоль</a:t>
            </a:r>
            <a:r>
              <a:rPr lang="ru-RU" dirty="0"/>
              <a:t>/л, глюкоза- 7,15 </a:t>
            </a:r>
            <a:r>
              <a:rPr lang="ru-RU" dirty="0" err="1"/>
              <a:t>ммоль</a:t>
            </a:r>
            <a:r>
              <a:rPr lang="ru-RU" dirty="0"/>
              <a:t>/л, общий белок-55,43 г/л, </a:t>
            </a:r>
          </a:p>
          <a:p>
            <a:r>
              <a:rPr lang="ru-RU" dirty="0"/>
              <a:t>С реактивный белок (количественно): 37,01 мг/л. </a:t>
            </a:r>
          </a:p>
          <a:p>
            <a:pPr marL="0" indent="0">
              <a:buNone/>
            </a:pPr>
            <a:r>
              <a:rPr lang="ru-RU" b="1" dirty="0"/>
              <a:t>ПЦР мазка </a:t>
            </a:r>
            <a:r>
              <a:rPr lang="ru-RU" dirty="0"/>
              <a:t>из носоглотки на </a:t>
            </a:r>
            <a:r>
              <a:rPr lang="ru-RU" dirty="0">
                <a:solidFill>
                  <a:srgbClr val="C00000"/>
                </a:solidFill>
              </a:rPr>
              <a:t>РНК вируса SARS-CoV-2 </a:t>
            </a:r>
            <a:r>
              <a:rPr lang="ru-RU" dirty="0"/>
              <a:t>- отрицательные (24.05.2021 ,28.05.2021).</a:t>
            </a:r>
            <a:endParaRPr lang="ru-KZ" dirty="0"/>
          </a:p>
          <a:p>
            <a:r>
              <a:rPr lang="ru-RU" dirty="0" err="1"/>
              <a:t>прокальцитонин</a:t>
            </a:r>
            <a:r>
              <a:rPr lang="ru-RU" dirty="0"/>
              <a:t> в крови (21.05.2021)-&lt;0,10 </a:t>
            </a:r>
            <a:r>
              <a:rPr lang="ru-RU" dirty="0" err="1"/>
              <a:t>нг</a:t>
            </a:r>
            <a:r>
              <a:rPr lang="ru-RU" dirty="0"/>
              <a:t>/мл ( повторный анализ (31.05.2021)- )-&lt;0,10 </a:t>
            </a:r>
            <a:r>
              <a:rPr lang="ru-RU" dirty="0" err="1"/>
              <a:t>нг</a:t>
            </a:r>
            <a:r>
              <a:rPr lang="ru-RU" dirty="0"/>
              <a:t>/мл.), </a:t>
            </a:r>
          </a:p>
          <a:p>
            <a:r>
              <a:rPr lang="ru-RU" dirty="0"/>
              <a:t>посева крови на стерильность отрицательный (28.05.2021).</a:t>
            </a:r>
            <a:endParaRPr lang="ru-KZ" dirty="0"/>
          </a:p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30067488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2CB7E90A-453E-4580-8066-89A6CD64E0E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39151" y="4881490"/>
            <a:ext cx="10138117" cy="1744393"/>
          </a:xfrm>
        </p:spPr>
        <p:txBody>
          <a:bodyPr>
            <a:normAutofit/>
          </a:bodyPr>
          <a:lstStyle/>
          <a:p>
            <a:r>
              <a:rPr lang="ru-RU" dirty="0"/>
              <a:t>Повторная компьютерная томография головного мозга на 9 сутки пребывания пациента (27.05.2021): изменения плотности вещества мозга, более выраженные в правом полушарии, сглаженность </a:t>
            </a:r>
            <a:r>
              <a:rPr lang="ru-RU" dirty="0" err="1"/>
              <a:t>конвекситальных</a:t>
            </a:r>
            <a:r>
              <a:rPr lang="ru-RU" dirty="0"/>
              <a:t> борозд и сужение субарахноидальных пространств правого полушария</a:t>
            </a:r>
            <a:endParaRPr lang="ru-KZ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C2378FB-DE0C-468A-8113-51842596A7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069" y="484535"/>
            <a:ext cx="4395306" cy="374984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847E569-2DDD-42BD-8529-489345FA51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6278" y="484535"/>
            <a:ext cx="4214697" cy="3749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04514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2CB7E90A-453E-4580-8066-89A6CD64E0E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39151" y="4881490"/>
            <a:ext cx="10138117" cy="1744393"/>
          </a:xfrm>
        </p:spPr>
        <p:txBody>
          <a:bodyPr>
            <a:normAutofit/>
          </a:bodyPr>
          <a:lstStyle/>
          <a:p>
            <a:r>
              <a:rPr lang="ru-RU" dirty="0"/>
              <a:t>Повторная компьютерная томография головного мозга на 9 сутки пребывания пациента (27.05.2021): изменения плотности вещества мозга, более выраженные в правом полушарии, сглаженность </a:t>
            </a:r>
            <a:r>
              <a:rPr lang="ru-RU" dirty="0" err="1"/>
              <a:t>конвекситальных</a:t>
            </a:r>
            <a:r>
              <a:rPr lang="ru-RU" dirty="0"/>
              <a:t> борозд и сужение субарахноидальных пространств правого полушария</a:t>
            </a:r>
            <a:endParaRPr lang="ru-KZ"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B3B43AD-9C74-4A1F-9A73-C5E83257EE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2373" y="1028953"/>
            <a:ext cx="4126401" cy="3628892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A922A0B-13AF-4DAA-849E-E6D0C3379C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2678" y="1028953"/>
            <a:ext cx="4126401" cy="3627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0162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2C8F0B-908C-443E-BF59-1C4983234B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7957" y="618517"/>
            <a:ext cx="10040269" cy="746049"/>
          </a:xfrm>
        </p:spPr>
        <p:txBody>
          <a:bodyPr/>
          <a:lstStyle/>
          <a:p>
            <a:r>
              <a:rPr lang="ru-RU" dirty="0"/>
              <a:t>КЛИНИЧЕСКИЙ СЛУЧАЙ</a:t>
            </a:r>
            <a:endParaRPr lang="ru-KZ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01585AD-F6B1-48FF-BE4D-E647C278489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17452" y="1603718"/>
            <a:ext cx="10433538" cy="4121834"/>
          </a:xfrm>
        </p:spPr>
        <p:txBody>
          <a:bodyPr>
            <a:normAutofit/>
          </a:bodyPr>
          <a:lstStyle/>
          <a:p>
            <a:r>
              <a:rPr lang="ru-RU" dirty="0"/>
              <a:t>Повторная КТ органов грудной клетки и средостения (27.05.2021) (на 9 сутки от дня поступления): инфильтративные изменения во </a:t>
            </a:r>
            <a:r>
              <a:rPr lang="en-US" dirty="0"/>
              <a:t>II</a:t>
            </a:r>
            <a:r>
              <a:rPr lang="ru-RU" dirty="0"/>
              <a:t>, </a:t>
            </a:r>
            <a:r>
              <a:rPr lang="en-US" dirty="0"/>
              <a:t>VI</a:t>
            </a:r>
            <a:r>
              <a:rPr lang="ru-RU" dirty="0"/>
              <a:t>, </a:t>
            </a:r>
            <a:r>
              <a:rPr lang="en-US" dirty="0"/>
              <a:t>VIII</a:t>
            </a:r>
            <a:r>
              <a:rPr lang="ru-RU" dirty="0"/>
              <a:t>, </a:t>
            </a:r>
            <a:r>
              <a:rPr lang="en-US" dirty="0"/>
              <a:t>XI</a:t>
            </a:r>
            <a:r>
              <a:rPr lang="ru-RU" dirty="0"/>
              <a:t>, </a:t>
            </a:r>
            <a:r>
              <a:rPr lang="en-US" dirty="0"/>
              <a:t>X </a:t>
            </a:r>
            <a:r>
              <a:rPr lang="ru-RU" dirty="0"/>
              <a:t>сегментах правого легкого  и в </a:t>
            </a:r>
            <a:r>
              <a:rPr lang="en-US" dirty="0"/>
              <a:t>I</a:t>
            </a:r>
            <a:r>
              <a:rPr lang="ru-RU" dirty="0"/>
              <a:t>, </a:t>
            </a:r>
            <a:r>
              <a:rPr lang="en-US" dirty="0"/>
              <a:t>II</a:t>
            </a:r>
            <a:r>
              <a:rPr lang="ru-RU" dirty="0"/>
              <a:t>, </a:t>
            </a:r>
            <a:r>
              <a:rPr lang="en-US" dirty="0"/>
              <a:t>IV</a:t>
            </a:r>
            <a:r>
              <a:rPr lang="ru-RU" dirty="0"/>
              <a:t>, </a:t>
            </a:r>
            <a:r>
              <a:rPr lang="en-US" dirty="0"/>
              <a:t>VI</a:t>
            </a:r>
            <a:r>
              <a:rPr lang="ru-RU" dirty="0"/>
              <a:t>, </a:t>
            </a:r>
            <a:r>
              <a:rPr lang="en-US" dirty="0"/>
              <a:t>VIII</a:t>
            </a:r>
            <a:r>
              <a:rPr lang="ru-RU" dirty="0"/>
              <a:t>, </a:t>
            </a:r>
            <a:r>
              <a:rPr lang="en-US" dirty="0"/>
              <a:t>IX</a:t>
            </a:r>
            <a:r>
              <a:rPr lang="ru-RU" dirty="0"/>
              <a:t>, </a:t>
            </a:r>
            <a:r>
              <a:rPr lang="en-US" dirty="0"/>
              <a:t>X </a:t>
            </a:r>
            <a:r>
              <a:rPr lang="ru-RU" dirty="0"/>
              <a:t>сегментах левого легкого по типу «матового стекла» с участками консолидации в </a:t>
            </a:r>
            <a:r>
              <a:rPr lang="ru-RU" dirty="0" err="1"/>
              <a:t>задне</a:t>
            </a:r>
            <a:r>
              <a:rPr lang="ru-RU" dirty="0"/>
              <a:t>-базальных сегментах правого легкого. </a:t>
            </a:r>
          </a:p>
          <a:p>
            <a:pPr algn="ctr"/>
            <a:r>
              <a:rPr lang="ru-RU" b="1" dirty="0"/>
              <a:t>признаки двусторонней </a:t>
            </a:r>
            <a:r>
              <a:rPr lang="ru-RU" b="1" dirty="0" err="1"/>
              <a:t>полисегментарной</a:t>
            </a:r>
            <a:r>
              <a:rPr lang="ru-RU" b="1" dirty="0"/>
              <a:t> пневмонии с общим объемом поражения легочной ткани по типу «матового стекла» около 15-20%, не исключается вирусной этиологии, с участком </a:t>
            </a:r>
            <a:r>
              <a:rPr lang="ru-RU" b="1" dirty="0" err="1"/>
              <a:t>субсегментарного</a:t>
            </a:r>
            <a:r>
              <a:rPr lang="ru-RU" b="1" dirty="0"/>
              <a:t> ателектаза </a:t>
            </a:r>
            <a:r>
              <a:rPr lang="en-US" b="1" dirty="0"/>
              <a:t>VI</a:t>
            </a:r>
            <a:r>
              <a:rPr lang="ru-RU" b="1" dirty="0"/>
              <a:t> сегмента правого легкого.</a:t>
            </a:r>
            <a:endParaRPr lang="ru-KZ" b="1" dirty="0"/>
          </a:p>
          <a:p>
            <a:endParaRPr lang="ru-KZ" dirty="0"/>
          </a:p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3370641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2C8F0B-908C-443E-BF59-1C4983234B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7957" y="618517"/>
            <a:ext cx="10040269" cy="746049"/>
          </a:xfrm>
        </p:spPr>
        <p:txBody>
          <a:bodyPr/>
          <a:lstStyle/>
          <a:p>
            <a:r>
              <a:rPr lang="ru-RU" dirty="0"/>
              <a:t>КЛИНИЧЕСКИЙ СЛУЧАЙ</a:t>
            </a:r>
            <a:endParaRPr lang="ru-KZ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01585AD-F6B1-48FF-BE4D-E647C278489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17452" y="1603718"/>
            <a:ext cx="10433538" cy="4121834"/>
          </a:xfrm>
        </p:spPr>
        <p:txBody>
          <a:bodyPr>
            <a:normAutofit/>
          </a:bodyPr>
          <a:lstStyle/>
          <a:p>
            <a:r>
              <a:rPr lang="ru-RU" dirty="0"/>
              <a:t>В связи с ухудшением состояния и усугублением нарушений сознания до комы больной был </a:t>
            </a:r>
            <a:r>
              <a:rPr lang="ru-RU" dirty="0" err="1"/>
              <a:t>интубирован</a:t>
            </a:r>
            <a:r>
              <a:rPr lang="ru-RU" dirty="0"/>
              <a:t> и переведен на принудительную искусственную вентиляцию легких. </a:t>
            </a:r>
          </a:p>
          <a:p>
            <a:pPr marL="0" indent="0" algn="ctr">
              <a:buNone/>
            </a:pPr>
            <a:endParaRPr lang="ru-RU" b="1" dirty="0"/>
          </a:p>
          <a:p>
            <a:pPr marL="0" indent="0" algn="ctr">
              <a:buNone/>
            </a:pPr>
            <a:r>
              <a:rPr lang="ru-RU" b="1" dirty="0"/>
              <a:t>диагноз  «</a:t>
            </a:r>
            <a:r>
              <a:rPr lang="ru-RU" b="1" dirty="0" err="1"/>
              <a:t>Короновирусная</a:t>
            </a:r>
            <a:r>
              <a:rPr lang="ru-RU" b="1" dirty="0"/>
              <a:t> инфекция (вероятный случай), двусторонняя </a:t>
            </a:r>
            <a:r>
              <a:rPr lang="ru-RU" b="1" dirty="0" err="1"/>
              <a:t>полисегментарная</a:t>
            </a:r>
            <a:r>
              <a:rPr lang="ru-RU" b="1" dirty="0"/>
              <a:t> пневмония. Острая </a:t>
            </a:r>
            <a:r>
              <a:rPr lang="ru-RU" b="1" dirty="0" err="1"/>
              <a:t>некротизирующая</a:t>
            </a:r>
            <a:r>
              <a:rPr lang="ru-RU" b="1" dirty="0"/>
              <a:t> энцефалопатия. Диффузный отек головного мозга». </a:t>
            </a:r>
            <a:endParaRPr lang="ru-KZ" b="1" dirty="0"/>
          </a:p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19612299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43D602-56E8-4153-AD86-C81A1ABE6A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4228" y="618518"/>
            <a:ext cx="9983998" cy="448284"/>
          </a:xfrm>
        </p:spPr>
        <p:txBody>
          <a:bodyPr>
            <a:normAutofit fontScale="90000"/>
          </a:bodyPr>
          <a:lstStyle/>
          <a:p>
            <a:r>
              <a:rPr lang="ru-RU" dirty="0"/>
              <a:t>ЛЕЧЕНИЕ</a:t>
            </a:r>
            <a:endParaRPr lang="ru-KZ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7B7CC57-7115-45DD-A657-5AF24F31EDE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31521" y="1280160"/>
            <a:ext cx="10546080" cy="4811151"/>
          </a:xfrm>
        </p:spPr>
        <p:txBody>
          <a:bodyPr>
            <a:normAutofit fontScale="85000" lnSpcReduction="10000"/>
          </a:bodyPr>
          <a:lstStyle/>
          <a:p>
            <a:pPr lvl="0"/>
            <a:r>
              <a:rPr lang="ru-RU" b="1" dirty="0" err="1"/>
              <a:t>метилпреднизолон</a:t>
            </a:r>
            <a:r>
              <a:rPr lang="ru-RU" b="1" dirty="0"/>
              <a:t> 1000 мг в сутки внутривенно (3дня), </a:t>
            </a:r>
            <a:endParaRPr lang="ru-KZ" b="1" dirty="0"/>
          </a:p>
          <a:p>
            <a:pPr lvl="0"/>
            <a:r>
              <a:rPr lang="ru-RU" b="1" dirty="0" err="1"/>
              <a:t>дексаметазон</a:t>
            </a:r>
            <a:r>
              <a:rPr lang="ru-RU" b="1" dirty="0"/>
              <a:t>  8 мг в сутки внутривенно </a:t>
            </a:r>
            <a:r>
              <a:rPr lang="ru-RU" b="1" dirty="0" err="1"/>
              <a:t>капельно</a:t>
            </a:r>
            <a:r>
              <a:rPr lang="ru-RU" b="1" dirty="0"/>
              <a:t> (14 дней)</a:t>
            </a:r>
            <a:endParaRPr lang="ru-KZ" b="1" dirty="0"/>
          </a:p>
          <a:p>
            <a:pPr lvl="0"/>
            <a:r>
              <a:rPr lang="ru-RU" b="1" dirty="0" err="1"/>
              <a:t>маннитол</a:t>
            </a:r>
            <a:r>
              <a:rPr lang="ru-RU" b="1" dirty="0"/>
              <a:t> -200,0 мл внутривенно (7 дней),  </a:t>
            </a:r>
            <a:endParaRPr lang="ru-KZ" b="1" dirty="0"/>
          </a:p>
          <a:p>
            <a:pPr lvl="0"/>
            <a:r>
              <a:rPr lang="ru-RU" b="1" dirty="0"/>
              <a:t>антибактериальную терапию: </a:t>
            </a:r>
            <a:endParaRPr lang="ru-KZ" b="1" dirty="0"/>
          </a:p>
          <a:p>
            <a:pPr lvl="0"/>
            <a:r>
              <a:rPr lang="ru-RU" b="1" dirty="0" err="1"/>
              <a:t>цефепим</a:t>
            </a:r>
            <a:r>
              <a:rPr lang="ru-RU" b="1" dirty="0"/>
              <a:t> -1,0 </a:t>
            </a:r>
            <a:r>
              <a:rPr lang="ru-RU" b="1" dirty="0" err="1"/>
              <a:t>гр</a:t>
            </a:r>
            <a:r>
              <a:rPr lang="ru-RU" b="1" dirty="0"/>
              <a:t> в сутки (5 дней), </a:t>
            </a:r>
            <a:endParaRPr lang="ru-KZ" b="1" dirty="0"/>
          </a:p>
          <a:p>
            <a:pPr lvl="0"/>
            <a:r>
              <a:rPr lang="ru-RU" b="1" dirty="0" err="1"/>
              <a:t>амикацин</a:t>
            </a:r>
            <a:r>
              <a:rPr lang="ru-RU" b="1" dirty="0"/>
              <a:t> -500 мг 2 раза в день (5 дней) </a:t>
            </a:r>
            <a:endParaRPr lang="ru-KZ" b="1" dirty="0"/>
          </a:p>
          <a:p>
            <a:pPr lvl="0"/>
            <a:r>
              <a:rPr lang="ru-RU" b="1" dirty="0" err="1"/>
              <a:t>офлоксацин</a:t>
            </a:r>
            <a:r>
              <a:rPr lang="ru-RU" b="1" dirty="0"/>
              <a:t> -400 мг внутривенно в сутки (7 дней), </a:t>
            </a:r>
            <a:endParaRPr lang="ru-KZ" b="1" dirty="0"/>
          </a:p>
          <a:p>
            <a:pPr lvl="0"/>
            <a:r>
              <a:rPr lang="ru-RU" b="1" dirty="0"/>
              <a:t>бета-</a:t>
            </a:r>
            <a:r>
              <a:rPr lang="ru-RU" b="1" dirty="0" err="1"/>
              <a:t>лактамные</a:t>
            </a:r>
            <a:r>
              <a:rPr lang="ru-RU" b="1" dirty="0"/>
              <a:t> антибактериальные препараты (</a:t>
            </a:r>
            <a:r>
              <a:rPr lang="ru-RU" b="1" dirty="0" err="1"/>
              <a:t>пиперациллин</a:t>
            </a:r>
            <a:r>
              <a:rPr lang="ru-RU" b="1" dirty="0"/>
              <a:t> в комбинации с ингибиторами бета-</a:t>
            </a:r>
            <a:r>
              <a:rPr lang="ru-RU" b="1" dirty="0" err="1"/>
              <a:t>лактамаз</a:t>
            </a:r>
            <a:r>
              <a:rPr lang="ru-RU" b="1" dirty="0"/>
              <a:t>) 4,5 мг 3 раза в сутки (11 дней)</a:t>
            </a:r>
            <a:endParaRPr lang="ru-KZ" b="1" dirty="0"/>
          </a:p>
          <a:p>
            <a:pPr lvl="0"/>
            <a:r>
              <a:rPr lang="ru-RU" b="1" dirty="0"/>
              <a:t>3 сеанса </a:t>
            </a:r>
            <a:r>
              <a:rPr lang="ru-RU" b="1" dirty="0" err="1"/>
              <a:t>плазмафереза</a:t>
            </a:r>
            <a:r>
              <a:rPr lang="ru-RU" b="1" dirty="0"/>
              <a:t>,</a:t>
            </a:r>
            <a:endParaRPr lang="ru-KZ" b="1" dirty="0"/>
          </a:p>
          <a:p>
            <a:pPr lvl="0"/>
            <a:r>
              <a:rPr lang="ru-RU" b="1" dirty="0" err="1"/>
              <a:t>эноксапарин</a:t>
            </a:r>
            <a:r>
              <a:rPr lang="ru-RU" b="1" dirty="0"/>
              <a:t> натрия -0,4 подкожно 2 раза в день (12 дней), </a:t>
            </a:r>
            <a:endParaRPr lang="ru-KZ" b="1" dirty="0"/>
          </a:p>
          <a:p>
            <a:pPr lvl="0"/>
            <a:r>
              <a:rPr lang="ru-RU" b="1" dirty="0" err="1"/>
              <a:t>ремдессевир</a:t>
            </a:r>
            <a:r>
              <a:rPr lang="ru-RU" b="1" dirty="0"/>
              <a:t> 100 мг внутривенно  в сутки (6 дней)</a:t>
            </a:r>
            <a:endParaRPr lang="ru-KZ" b="1" dirty="0"/>
          </a:p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10844768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E7B7CC57-7115-45DD-A657-5AF24F31EDE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17452" y="759656"/>
            <a:ext cx="10560149" cy="5331656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b="1" dirty="0" err="1"/>
              <a:t>посиндромная</a:t>
            </a:r>
            <a:r>
              <a:rPr lang="ru-RU" b="1" dirty="0"/>
              <a:t> терапия и симптоматические средства</a:t>
            </a:r>
          </a:p>
          <a:p>
            <a:r>
              <a:rPr lang="ru-RU" dirty="0"/>
              <a:t>искусственная вентиляция легких, </a:t>
            </a:r>
          </a:p>
          <a:p>
            <a:r>
              <a:rPr lang="ru-RU" dirty="0" err="1"/>
              <a:t>адреномиметики</a:t>
            </a:r>
            <a:r>
              <a:rPr lang="ru-RU" dirty="0"/>
              <a:t>, </a:t>
            </a:r>
          </a:p>
          <a:p>
            <a:r>
              <a:rPr lang="ru-RU" dirty="0"/>
              <a:t>инфузионная коррекция </a:t>
            </a:r>
          </a:p>
          <a:p>
            <a:r>
              <a:rPr lang="ru-RU" dirty="0"/>
              <a:t>коррекция гипонатриемии, </a:t>
            </a:r>
            <a:r>
              <a:rPr lang="ru-RU" dirty="0" err="1"/>
              <a:t>гипокалиемии</a:t>
            </a:r>
            <a:r>
              <a:rPr lang="ru-RU" dirty="0"/>
              <a:t> и ацидоза </a:t>
            </a:r>
          </a:p>
          <a:p>
            <a:r>
              <a:rPr lang="ru-RU" dirty="0"/>
              <a:t>нестероидные противовоспалительные препараты и анальгетики, </a:t>
            </a:r>
          </a:p>
          <a:p>
            <a:r>
              <a:rPr lang="ru-RU" dirty="0"/>
              <a:t>ингибиторы протонной помпы,  </a:t>
            </a:r>
          </a:p>
          <a:p>
            <a:r>
              <a:rPr lang="ru-RU" dirty="0" err="1"/>
              <a:t>нутритивная</a:t>
            </a:r>
            <a:r>
              <a:rPr lang="ru-RU" dirty="0"/>
              <a:t> поддержка. </a:t>
            </a:r>
          </a:p>
          <a:p>
            <a:r>
              <a:rPr lang="ru-RU" dirty="0"/>
              <a:t>В отделении инфекционной реанимации больной находился в </a:t>
            </a:r>
            <a:r>
              <a:rPr lang="ru-RU" dirty="0" err="1"/>
              <a:t>прон</a:t>
            </a:r>
            <a:r>
              <a:rPr lang="ru-RU" dirty="0"/>
              <a:t>- позиции, </a:t>
            </a:r>
          </a:p>
          <a:p>
            <a:r>
              <a:rPr lang="ru-RU" dirty="0"/>
              <a:t> пассивная лечебная физкультура, дыхательная гимнастика, вибрационный </a:t>
            </a:r>
            <a:r>
              <a:rPr lang="ru-RU" dirty="0" err="1"/>
              <a:t>масссаж</a:t>
            </a:r>
            <a:r>
              <a:rPr lang="ru-RU" dirty="0"/>
              <a:t> грудной клетки</a:t>
            </a:r>
          </a:p>
          <a:p>
            <a:r>
              <a:rPr lang="ru-RU" dirty="0"/>
              <a:t>смена положения тела, профилактика пролежней.</a:t>
            </a:r>
            <a:endParaRPr lang="ru-KZ" dirty="0"/>
          </a:p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1112221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B87B2957-37FA-4B2A-B061-0539E1EA504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87792" y="745588"/>
            <a:ext cx="7596554" cy="5045611"/>
          </a:xfrm>
        </p:spPr>
        <p:txBody>
          <a:bodyPr>
            <a:normAutofit fontScale="92500" lnSpcReduction="20000"/>
          </a:bodyPr>
          <a:lstStyle/>
          <a:p>
            <a:endParaRPr lang="ru-RU" dirty="0"/>
          </a:p>
          <a:p>
            <a:r>
              <a:rPr lang="en-US" sz="2400" dirty="0"/>
              <a:t>COVID 19 </a:t>
            </a:r>
            <a:r>
              <a:rPr lang="ru-RU" sz="2400" dirty="0"/>
              <a:t>–это не только тяжелое респираторное заболевание, но множественные органные поражения и системное эндотелиальное воспаление, приводящее к серьезным, зачастую летальным последствиям.</a:t>
            </a:r>
          </a:p>
          <a:p>
            <a:endParaRPr lang="ru-RU" sz="2400" dirty="0"/>
          </a:p>
          <a:p>
            <a:r>
              <a:rPr lang="en-US" sz="2400" dirty="0"/>
              <a:t>C</a:t>
            </a:r>
            <a:r>
              <a:rPr lang="ru-RU" sz="2400" dirty="0"/>
              <a:t> началом пандемии  более чем у 70 % заболевших стали регистрироваться неврологические симптомы различной степени выраженности, свидетельствующие о вовлеченности разных отделов центральной и периферической нервной системы </a:t>
            </a:r>
            <a:endParaRPr lang="ru-KZ" sz="24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55C1D2A-2BDB-4782-B6B8-4185E21E16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29463" y="4646484"/>
            <a:ext cx="2651990" cy="1700931"/>
          </a:xfrm>
          <a:prstGeom prst="rect">
            <a:avLst/>
          </a:prstGeom>
        </p:spPr>
      </p:pic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D079BBC-955B-4556-AED5-5BF49C5380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KZ" dirty="0" err="1"/>
              <a:t>Maury</a:t>
            </a:r>
            <a:r>
              <a:rPr lang="ru-KZ" dirty="0"/>
              <a:t> A, </a:t>
            </a:r>
            <a:r>
              <a:rPr lang="ru-KZ" dirty="0" err="1"/>
              <a:t>Lyoubi</a:t>
            </a:r>
            <a:r>
              <a:rPr lang="ru-KZ" dirty="0"/>
              <a:t> A, </a:t>
            </a:r>
            <a:r>
              <a:rPr lang="ru-KZ" dirty="0" err="1"/>
              <a:t>Peiffer-Smadja</a:t>
            </a:r>
            <a:r>
              <a:rPr lang="ru-KZ" dirty="0"/>
              <a:t> N, </a:t>
            </a:r>
            <a:r>
              <a:rPr lang="ru-KZ" dirty="0" err="1"/>
              <a:t>de</a:t>
            </a:r>
            <a:r>
              <a:rPr lang="ru-KZ" dirty="0"/>
              <a:t> </a:t>
            </a:r>
            <a:r>
              <a:rPr lang="ru-KZ" dirty="0" err="1"/>
              <a:t>Broucker</a:t>
            </a:r>
            <a:r>
              <a:rPr lang="ru-KZ" dirty="0"/>
              <a:t> T, </a:t>
            </a:r>
            <a:r>
              <a:rPr lang="ru-KZ" dirty="0" err="1"/>
              <a:t>Meppiel</a:t>
            </a:r>
            <a:r>
              <a:rPr lang="ru-KZ" dirty="0"/>
              <a:t> E. </a:t>
            </a:r>
            <a:r>
              <a:rPr lang="ru-KZ" dirty="0" err="1"/>
              <a:t>Neurological</a:t>
            </a:r>
            <a:r>
              <a:rPr lang="ru-KZ" dirty="0"/>
              <a:t> </a:t>
            </a:r>
            <a:r>
              <a:rPr lang="ru-KZ" dirty="0" err="1"/>
              <a:t>manifestations</a:t>
            </a:r>
            <a:r>
              <a:rPr lang="ru-KZ" dirty="0"/>
              <a:t> </a:t>
            </a:r>
            <a:r>
              <a:rPr lang="ru-KZ" dirty="0" err="1"/>
              <a:t>associated</a:t>
            </a:r>
            <a:r>
              <a:rPr lang="ru-KZ" dirty="0"/>
              <a:t> </a:t>
            </a:r>
            <a:r>
              <a:rPr lang="ru-KZ" dirty="0" err="1"/>
              <a:t>with</a:t>
            </a:r>
            <a:r>
              <a:rPr lang="ru-KZ" dirty="0"/>
              <a:t> SARS-CoV-2 </a:t>
            </a:r>
            <a:r>
              <a:rPr lang="ru-KZ" dirty="0" err="1"/>
              <a:t>and</a:t>
            </a:r>
            <a:r>
              <a:rPr lang="ru-KZ" dirty="0"/>
              <a:t> </a:t>
            </a:r>
            <a:r>
              <a:rPr lang="ru-KZ" dirty="0" err="1"/>
              <a:t>other</a:t>
            </a:r>
            <a:r>
              <a:rPr lang="ru-KZ" dirty="0"/>
              <a:t> </a:t>
            </a:r>
            <a:r>
              <a:rPr lang="ru-KZ" dirty="0" err="1"/>
              <a:t>coronaviruses</a:t>
            </a:r>
            <a:r>
              <a:rPr lang="en-US" dirty="0"/>
              <a:t> //</a:t>
            </a:r>
            <a:r>
              <a:rPr lang="ru-KZ" dirty="0"/>
              <a:t> A </a:t>
            </a:r>
            <a:r>
              <a:rPr lang="ru-KZ" dirty="0" err="1"/>
              <a:t>narrative</a:t>
            </a:r>
            <a:r>
              <a:rPr lang="ru-KZ" dirty="0"/>
              <a:t> </a:t>
            </a:r>
            <a:r>
              <a:rPr lang="ru-KZ" dirty="0" err="1"/>
              <a:t>review</a:t>
            </a:r>
            <a:r>
              <a:rPr lang="ru-KZ" dirty="0"/>
              <a:t> </a:t>
            </a:r>
            <a:r>
              <a:rPr lang="ru-KZ" dirty="0" err="1"/>
              <a:t>for</a:t>
            </a:r>
            <a:r>
              <a:rPr lang="ru-KZ" dirty="0"/>
              <a:t> </a:t>
            </a:r>
            <a:r>
              <a:rPr lang="ru-KZ" dirty="0" err="1"/>
              <a:t>clinicians</a:t>
            </a:r>
            <a:r>
              <a:rPr lang="ru-KZ" dirty="0"/>
              <a:t>. </a:t>
            </a:r>
            <a:r>
              <a:rPr lang="ru-KZ" dirty="0" err="1"/>
              <a:t>Rev</a:t>
            </a:r>
            <a:r>
              <a:rPr lang="ru-KZ" dirty="0"/>
              <a:t> </a:t>
            </a:r>
            <a:r>
              <a:rPr lang="ru-KZ" dirty="0" err="1"/>
              <a:t>Neurol</a:t>
            </a:r>
            <a:r>
              <a:rPr lang="ru-KZ" dirty="0"/>
              <a:t> (</a:t>
            </a:r>
            <a:r>
              <a:rPr lang="ru-KZ" dirty="0" err="1"/>
              <a:t>Paris</a:t>
            </a:r>
            <a:r>
              <a:rPr lang="ru-KZ" dirty="0"/>
              <a:t>)</a:t>
            </a:r>
            <a:r>
              <a:rPr lang="en-US" dirty="0"/>
              <a:t>,</a:t>
            </a:r>
            <a:r>
              <a:rPr lang="ru-KZ" dirty="0"/>
              <a:t> 2021</a:t>
            </a:r>
            <a:r>
              <a:rPr lang="en-US" dirty="0"/>
              <a:t>. № </a:t>
            </a:r>
            <a:r>
              <a:rPr lang="ru-KZ" dirty="0" err="1"/>
              <a:t>Jan-Feb</a:t>
            </a:r>
            <a:r>
              <a:rPr lang="en-US" dirty="0"/>
              <a:t>.</a:t>
            </a:r>
            <a:r>
              <a:rPr lang="ru-KZ" dirty="0"/>
              <a:t>177(1-2)</a:t>
            </a:r>
            <a:r>
              <a:rPr lang="en-US" dirty="0"/>
              <a:t>. </a:t>
            </a:r>
            <a:r>
              <a:rPr lang="ru-RU" dirty="0"/>
              <a:t>Р</a:t>
            </a:r>
            <a:r>
              <a:rPr lang="en-US" dirty="0"/>
              <a:t>. </a:t>
            </a:r>
            <a:r>
              <a:rPr lang="ru-KZ" dirty="0"/>
              <a:t>51-64. </a:t>
            </a:r>
          </a:p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187198788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3017DF79-03AD-488D-AD7E-4B7EB330697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31520" y="970672"/>
            <a:ext cx="10546080" cy="4820528"/>
          </a:xfrm>
        </p:spPr>
        <p:txBody>
          <a:bodyPr/>
          <a:lstStyle/>
          <a:p>
            <a:r>
              <a:rPr lang="ru-RU" dirty="0"/>
              <a:t>Последующие 10 дней состояние прогрессивно ухудшается. </a:t>
            </a:r>
          </a:p>
          <a:p>
            <a:r>
              <a:rPr lang="ru-RU" dirty="0"/>
              <a:t>Уровень сознания снижается до комы, по шкале Глазго 5 баллов. </a:t>
            </a:r>
          </a:p>
          <a:p>
            <a:r>
              <a:rPr lang="ru-RU" dirty="0"/>
              <a:t>Артериальное давление с тенденцией к гипотонии, </a:t>
            </a:r>
          </a:p>
          <a:p>
            <a:r>
              <a:rPr lang="ru-RU" dirty="0"/>
              <a:t>дыхание в режиме искусственной принудительной вентиляции легких.  </a:t>
            </a:r>
          </a:p>
          <a:p>
            <a:r>
              <a:rPr lang="ru-RU" dirty="0"/>
              <a:t>Сохранялась лихорадка до фебрильных цифр. </a:t>
            </a:r>
            <a:endParaRPr lang="ru-KZ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4288166-7A2C-4B25-A9FA-B372EE0E9D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0404" y="4048125"/>
            <a:ext cx="3640236" cy="2422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7394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E4031C11-2FC6-4D65-87D5-08713F16237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07963" y="576776"/>
            <a:ext cx="10869638" cy="5880296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b="1" dirty="0"/>
              <a:t>Общий анализ крови (05.06.2021): </a:t>
            </a:r>
          </a:p>
          <a:p>
            <a:r>
              <a:rPr lang="en-US" dirty="0"/>
              <a:t>PCT</a:t>
            </a:r>
            <a:r>
              <a:rPr lang="ru-RU" dirty="0"/>
              <a:t> (</a:t>
            </a:r>
            <a:r>
              <a:rPr lang="ru-RU" dirty="0" err="1"/>
              <a:t>тромбокрит</a:t>
            </a:r>
            <a:r>
              <a:rPr lang="ru-RU" dirty="0"/>
              <a:t>): 0,19 %, </a:t>
            </a:r>
          </a:p>
          <a:p>
            <a:r>
              <a:rPr lang="en-US" dirty="0">
                <a:solidFill>
                  <a:srgbClr val="C00000"/>
                </a:solidFill>
              </a:rPr>
              <a:t>HGB</a:t>
            </a:r>
            <a:r>
              <a:rPr lang="ru-RU" dirty="0">
                <a:solidFill>
                  <a:srgbClr val="C00000"/>
                </a:solidFill>
              </a:rPr>
              <a:t> (гемоглобин): 75 г/л, </a:t>
            </a:r>
            <a:r>
              <a:rPr lang="en-US" dirty="0">
                <a:solidFill>
                  <a:srgbClr val="C00000"/>
                </a:solidFill>
              </a:rPr>
              <a:t>RBC</a:t>
            </a:r>
            <a:r>
              <a:rPr lang="ru-RU" dirty="0">
                <a:solidFill>
                  <a:srgbClr val="C00000"/>
                </a:solidFill>
              </a:rPr>
              <a:t> (эритроциты) 2.68 *10</a:t>
            </a:r>
            <a:r>
              <a:rPr lang="ru-RU" baseline="30000" dirty="0">
                <a:solidFill>
                  <a:srgbClr val="C00000"/>
                </a:solidFill>
              </a:rPr>
              <a:t>9</a:t>
            </a:r>
            <a:r>
              <a:rPr lang="ru-RU" dirty="0">
                <a:solidFill>
                  <a:srgbClr val="C00000"/>
                </a:solidFill>
              </a:rPr>
              <a:t>/л, </a:t>
            </a:r>
          </a:p>
          <a:p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en-US" dirty="0">
                <a:solidFill>
                  <a:srgbClr val="C00000"/>
                </a:solidFill>
              </a:rPr>
              <a:t>HCT</a:t>
            </a:r>
            <a:r>
              <a:rPr lang="ru-RU" dirty="0">
                <a:solidFill>
                  <a:srgbClr val="C00000"/>
                </a:solidFill>
              </a:rPr>
              <a:t> (гематокрит)-22,5 %,</a:t>
            </a:r>
          </a:p>
          <a:p>
            <a:r>
              <a:rPr lang="ru-RU" dirty="0"/>
              <a:t> </a:t>
            </a:r>
            <a:r>
              <a:rPr lang="en-US" dirty="0">
                <a:solidFill>
                  <a:srgbClr val="C00000"/>
                </a:solidFill>
              </a:rPr>
              <a:t>PLT</a:t>
            </a:r>
            <a:r>
              <a:rPr lang="ru-RU" dirty="0">
                <a:solidFill>
                  <a:srgbClr val="C00000"/>
                </a:solidFill>
              </a:rPr>
              <a:t> (тромбоциты)-170 *10</a:t>
            </a:r>
            <a:r>
              <a:rPr lang="ru-RU" baseline="30000" dirty="0">
                <a:solidFill>
                  <a:srgbClr val="C00000"/>
                </a:solidFill>
              </a:rPr>
              <a:t>9</a:t>
            </a:r>
            <a:r>
              <a:rPr lang="ru-RU" dirty="0">
                <a:solidFill>
                  <a:srgbClr val="C00000"/>
                </a:solidFill>
              </a:rPr>
              <a:t>/л,  </a:t>
            </a:r>
          </a:p>
          <a:p>
            <a:r>
              <a:rPr lang="en-US" dirty="0"/>
              <a:t>WBC</a:t>
            </a:r>
            <a:r>
              <a:rPr lang="ru-RU" dirty="0"/>
              <a:t> (лейкоциты)- 7,31 *10</a:t>
            </a:r>
            <a:r>
              <a:rPr lang="ru-RU" baseline="30000" dirty="0"/>
              <a:t>9</a:t>
            </a:r>
            <a:r>
              <a:rPr lang="ru-RU" dirty="0"/>
              <a:t>/л,  </a:t>
            </a:r>
          </a:p>
          <a:p>
            <a:r>
              <a:rPr lang="ru-RU" dirty="0"/>
              <a:t>цветной показатель 0,8, </a:t>
            </a:r>
            <a:r>
              <a:rPr lang="en-US" dirty="0"/>
              <a:t>MCV</a:t>
            </a:r>
            <a:r>
              <a:rPr lang="ru-RU" dirty="0"/>
              <a:t> (средний объем эритроцита) 84 </a:t>
            </a:r>
            <a:r>
              <a:rPr lang="en-US" dirty="0" err="1"/>
              <a:t>fL</a:t>
            </a:r>
            <a:r>
              <a:rPr lang="ru-RU" dirty="0"/>
              <a:t>, </a:t>
            </a:r>
            <a:r>
              <a:rPr lang="en-US" dirty="0"/>
              <a:t>MCH</a:t>
            </a:r>
            <a:r>
              <a:rPr lang="ru-RU" dirty="0"/>
              <a:t> (среднее содержание </a:t>
            </a:r>
            <a:r>
              <a:rPr lang="en-US" dirty="0"/>
              <a:t>Hb</a:t>
            </a:r>
            <a:r>
              <a:rPr lang="ru-RU" dirty="0"/>
              <a:t> в эритроците) 28,0 </a:t>
            </a:r>
            <a:r>
              <a:rPr lang="en-US" dirty="0" err="1"/>
              <a:t>pg</a:t>
            </a:r>
            <a:r>
              <a:rPr lang="ru-RU" dirty="0"/>
              <a:t>, </a:t>
            </a:r>
            <a:r>
              <a:rPr lang="en-US" dirty="0"/>
              <a:t>MCHC</a:t>
            </a:r>
            <a:r>
              <a:rPr lang="ru-RU" dirty="0"/>
              <a:t> (средняя концентрация </a:t>
            </a:r>
            <a:r>
              <a:rPr lang="en-US" dirty="0"/>
              <a:t>Hb</a:t>
            </a:r>
            <a:r>
              <a:rPr lang="ru-RU" dirty="0"/>
              <a:t> в эритроците 33,3, </a:t>
            </a:r>
          </a:p>
          <a:p>
            <a:r>
              <a:rPr lang="ru-RU" dirty="0">
                <a:solidFill>
                  <a:srgbClr val="C00000"/>
                </a:solidFill>
              </a:rPr>
              <a:t>нейтрофилы 6,12* 10</a:t>
            </a:r>
            <a:r>
              <a:rPr lang="ru-RU" baseline="30000" dirty="0">
                <a:solidFill>
                  <a:srgbClr val="C00000"/>
                </a:solidFill>
              </a:rPr>
              <a:t>9</a:t>
            </a:r>
            <a:r>
              <a:rPr lang="ru-RU" dirty="0">
                <a:solidFill>
                  <a:srgbClr val="C00000"/>
                </a:solidFill>
              </a:rPr>
              <a:t>/л (83,8%), </a:t>
            </a:r>
          </a:p>
          <a:p>
            <a:r>
              <a:rPr lang="ru-RU" dirty="0">
                <a:solidFill>
                  <a:srgbClr val="C00000"/>
                </a:solidFill>
              </a:rPr>
              <a:t>лимфоциты 0,44*10</a:t>
            </a:r>
            <a:r>
              <a:rPr lang="ru-RU" baseline="30000" dirty="0">
                <a:solidFill>
                  <a:srgbClr val="C00000"/>
                </a:solidFill>
              </a:rPr>
              <a:t>9</a:t>
            </a:r>
            <a:r>
              <a:rPr lang="ru-RU" dirty="0">
                <a:solidFill>
                  <a:srgbClr val="C00000"/>
                </a:solidFill>
              </a:rPr>
              <a:t>/л (4%), </a:t>
            </a:r>
          </a:p>
          <a:p>
            <a:r>
              <a:rPr lang="ru-RU" dirty="0"/>
              <a:t>моноциты 0,25*10</a:t>
            </a:r>
            <a:r>
              <a:rPr lang="ru-RU" baseline="30000" dirty="0"/>
              <a:t>9</a:t>
            </a:r>
            <a:r>
              <a:rPr lang="ru-RU" dirty="0"/>
              <a:t>/л (4%), </a:t>
            </a:r>
          </a:p>
          <a:p>
            <a:r>
              <a:rPr lang="ru-RU" dirty="0"/>
              <a:t>эозинофилы 0,04 *10</a:t>
            </a:r>
            <a:r>
              <a:rPr lang="ru-RU" baseline="30000" dirty="0"/>
              <a:t>9</a:t>
            </a:r>
            <a:r>
              <a:rPr lang="ru-RU" dirty="0"/>
              <a:t>/л (1%), </a:t>
            </a:r>
          </a:p>
          <a:p>
            <a:r>
              <a:rPr lang="ru-RU" dirty="0"/>
              <a:t>базофилы 0,01 *10</a:t>
            </a:r>
            <a:r>
              <a:rPr lang="ru-RU" baseline="30000" dirty="0"/>
              <a:t>9</a:t>
            </a:r>
            <a:r>
              <a:rPr lang="ru-RU" dirty="0"/>
              <a:t>/л (0,1%), </a:t>
            </a:r>
          </a:p>
          <a:p>
            <a:r>
              <a:rPr lang="ru-RU" dirty="0">
                <a:solidFill>
                  <a:srgbClr val="C00000"/>
                </a:solidFill>
              </a:rPr>
              <a:t>сегментоядерные-72%, палочкоядерные-11%, </a:t>
            </a:r>
          </a:p>
          <a:p>
            <a:r>
              <a:rPr lang="en-US" dirty="0"/>
              <a:t>RDW</a:t>
            </a:r>
            <a:r>
              <a:rPr lang="ru-RU" dirty="0"/>
              <a:t>-</a:t>
            </a:r>
            <a:r>
              <a:rPr lang="en-US" dirty="0"/>
              <a:t>SD</a:t>
            </a:r>
            <a:r>
              <a:rPr lang="ru-RU" dirty="0"/>
              <a:t> (стандартное отклонение)-43,5 %, </a:t>
            </a:r>
            <a:r>
              <a:rPr lang="en-US" dirty="0"/>
              <a:t>RDW</a:t>
            </a:r>
            <a:r>
              <a:rPr lang="ru-RU" dirty="0"/>
              <a:t>-</a:t>
            </a:r>
            <a:r>
              <a:rPr lang="en-US" dirty="0"/>
              <a:t>CV</a:t>
            </a:r>
            <a:r>
              <a:rPr lang="ru-RU" dirty="0"/>
              <a:t> (коэффициент вариации)-15,0, </a:t>
            </a:r>
            <a:r>
              <a:rPr lang="en-US" dirty="0"/>
              <a:t>PDW</a:t>
            </a:r>
            <a:r>
              <a:rPr lang="ru-RU" dirty="0"/>
              <a:t> (индекс распределения тромбоцитов по объему)- 12,7, </a:t>
            </a:r>
            <a:r>
              <a:rPr lang="en-US" dirty="0"/>
              <a:t>MPV</a:t>
            </a:r>
            <a:r>
              <a:rPr lang="ru-RU" dirty="0"/>
              <a:t> (средний объем тромбоцитов) 11,0 </a:t>
            </a:r>
            <a:r>
              <a:rPr lang="en-US" dirty="0" err="1"/>
              <a:t>fL</a:t>
            </a:r>
            <a:r>
              <a:rPr lang="ru-RU" dirty="0"/>
              <a:t> , </a:t>
            </a:r>
            <a:r>
              <a:rPr lang="en-US" dirty="0"/>
              <a:t>P</a:t>
            </a:r>
            <a:r>
              <a:rPr lang="ru-RU" dirty="0"/>
              <a:t>-</a:t>
            </a:r>
            <a:r>
              <a:rPr lang="en-US" dirty="0"/>
              <a:t>LCR</a:t>
            </a:r>
            <a:r>
              <a:rPr lang="ru-RU" dirty="0"/>
              <a:t> (отношение крупных тромбоцитов к общему количеству) 32,2. </a:t>
            </a:r>
          </a:p>
          <a:p>
            <a:r>
              <a:rPr lang="ru-RU" dirty="0"/>
              <a:t>Скорость оседания эритроцитов </a:t>
            </a:r>
            <a:r>
              <a:rPr lang="ru-RU" dirty="0">
                <a:solidFill>
                  <a:srgbClr val="C00000"/>
                </a:solidFill>
              </a:rPr>
              <a:t>59 мм/час.</a:t>
            </a:r>
            <a:endParaRPr lang="ru-KZ" dirty="0">
              <a:solidFill>
                <a:srgbClr val="C00000"/>
              </a:solidFill>
            </a:endParaRPr>
          </a:p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113658047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8F1D2C4B-CBBB-459F-A259-B68F3F49A1D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87791" y="717452"/>
            <a:ext cx="10489809" cy="575368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В биохимических тестах (от 05.06.2021): </a:t>
            </a:r>
          </a:p>
          <a:p>
            <a:r>
              <a:rPr lang="ru-RU" b="1" dirty="0"/>
              <a:t>Общий  белок               </a:t>
            </a:r>
            <a:r>
              <a:rPr lang="ru-RU" dirty="0"/>
              <a:t>до 43 г/л, </a:t>
            </a:r>
          </a:p>
          <a:p>
            <a:r>
              <a:rPr lang="ru-RU" b="1" dirty="0"/>
              <a:t>альбумин </a:t>
            </a:r>
            <a:r>
              <a:rPr lang="ru-RU" dirty="0"/>
              <a:t>        до 22,3 г/л, </a:t>
            </a:r>
          </a:p>
          <a:p>
            <a:r>
              <a:rPr lang="ru-RU" b="1" dirty="0"/>
              <a:t>АЛТ</a:t>
            </a:r>
            <a:r>
              <a:rPr lang="ru-RU" dirty="0"/>
              <a:t> до 74,17 </a:t>
            </a:r>
            <a:r>
              <a:rPr lang="ru-RU" dirty="0" err="1"/>
              <a:t>ед</a:t>
            </a:r>
            <a:r>
              <a:rPr lang="ru-RU" dirty="0"/>
              <a:t>/л</a:t>
            </a:r>
          </a:p>
          <a:p>
            <a:r>
              <a:rPr lang="ru-RU" b="1" dirty="0"/>
              <a:t>АСТ</a:t>
            </a:r>
            <a:r>
              <a:rPr lang="ru-RU" dirty="0"/>
              <a:t> до 58,45 </a:t>
            </a:r>
            <a:r>
              <a:rPr lang="ru-RU" dirty="0" err="1"/>
              <a:t>ед</a:t>
            </a:r>
            <a:r>
              <a:rPr lang="ru-RU" dirty="0"/>
              <a:t>/л  </a:t>
            </a:r>
          </a:p>
          <a:p>
            <a:r>
              <a:rPr lang="ru-RU" b="1" dirty="0"/>
              <a:t>С реактивный  белок</a:t>
            </a:r>
            <a:r>
              <a:rPr lang="ru-RU" dirty="0"/>
              <a:t>      до 76,20 мг/</a:t>
            </a:r>
            <a:r>
              <a:rPr lang="ru-RU" dirty="0" err="1"/>
              <a:t>дл</a:t>
            </a:r>
            <a:r>
              <a:rPr lang="ru-RU" dirty="0"/>
              <a:t>  </a:t>
            </a:r>
          </a:p>
          <a:p>
            <a:r>
              <a:rPr lang="ru-RU" b="1" dirty="0"/>
              <a:t>Ферритин </a:t>
            </a:r>
            <a:r>
              <a:rPr lang="ru-RU" dirty="0"/>
              <a:t>        470 </a:t>
            </a:r>
            <a:r>
              <a:rPr lang="ru-RU" dirty="0" err="1"/>
              <a:t>нг</a:t>
            </a:r>
            <a:r>
              <a:rPr lang="ru-RU" dirty="0"/>
              <a:t>/мл. </a:t>
            </a:r>
            <a:endParaRPr lang="ru-KZ" dirty="0"/>
          </a:p>
          <a:p>
            <a:r>
              <a:rPr lang="ru-RU" dirty="0"/>
              <a:t>Коагулограмма (04.06.2021): </a:t>
            </a:r>
          </a:p>
          <a:p>
            <a:r>
              <a:rPr lang="ru-RU" dirty="0">
                <a:solidFill>
                  <a:srgbClr val="C00000"/>
                </a:solidFill>
              </a:rPr>
              <a:t>фибриноген        9,29 г/л</a:t>
            </a:r>
            <a:r>
              <a:rPr lang="ru-RU" dirty="0"/>
              <a:t>, </a:t>
            </a:r>
          </a:p>
          <a:p>
            <a:r>
              <a:rPr lang="ru-RU" dirty="0" err="1">
                <a:solidFill>
                  <a:srgbClr val="C00000"/>
                </a:solidFill>
              </a:rPr>
              <a:t>протромбиновое</a:t>
            </a:r>
            <a:r>
              <a:rPr lang="ru-RU" dirty="0">
                <a:solidFill>
                  <a:srgbClr val="C00000"/>
                </a:solidFill>
              </a:rPr>
              <a:t> время       20,90 </a:t>
            </a:r>
            <a:r>
              <a:rPr lang="en-US" dirty="0">
                <a:solidFill>
                  <a:srgbClr val="C00000"/>
                </a:solidFill>
              </a:rPr>
              <a:t>SEC</a:t>
            </a:r>
            <a:r>
              <a:rPr lang="ru-RU" dirty="0">
                <a:solidFill>
                  <a:srgbClr val="C00000"/>
                </a:solidFill>
              </a:rPr>
              <a:t>,</a:t>
            </a:r>
            <a:r>
              <a:rPr lang="ru-RU" dirty="0"/>
              <a:t> </a:t>
            </a:r>
          </a:p>
          <a:p>
            <a:r>
              <a:rPr lang="en-US" dirty="0">
                <a:solidFill>
                  <a:srgbClr val="C00000"/>
                </a:solidFill>
              </a:rPr>
              <a:t>D</a:t>
            </a:r>
            <a:r>
              <a:rPr lang="ru-RU" dirty="0">
                <a:solidFill>
                  <a:srgbClr val="C00000"/>
                </a:solidFill>
              </a:rPr>
              <a:t>-</a:t>
            </a:r>
            <a:r>
              <a:rPr lang="en-US" dirty="0">
                <a:solidFill>
                  <a:srgbClr val="C00000"/>
                </a:solidFill>
              </a:rPr>
              <a:t>dimer</a:t>
            </a:r>
            <a:r>
              <a:rPr lang="ru-RU" dirty="0">
                <a:solidFill>
                  <a:srgbClr val="C00000"/>
                </a:solidFill>
              </a:rPr>
              <a:t>-      1257,95 </a:t>
            </a:r>
            <a:r>
              <a:rPr lang="ru-RU" dirty="0" err="1">
                <a:solidFill>
                  <a:srgbClr val="C00000"/>
                </a:solidFill>
              </a:rPr>
              <a:t>нг</a:t>
            </a:r>
            <a:r>
              <a:rPr lang="ru-RU" dirty="0">
                <a:solidFill>
                  <a:srgbClr val="C00000"/>
                </a:solidFill>
              </a:rPr>
              <a:t>/мл.</a:t>
            </a:r>
            <a:endParaRPr lang="ru-KZ" dirty="0">
              <a:solidFill>
                <a:srgbClr val="C00000"/>
              </a:solidFill>
            </a:endParaRPr>
          </a:p>
          <a:p>
            <a:endParaRPr lang="ru-KZ" dirty="0"/>
          </a:p>
        </p:txBody>
      </p:sp>
      <p:sp>
        <p:nvSpPr>
          <p:cNvPr id="2" name="Стрелка: вниз 1">
            <a:extLst>
              <a:ext uri="{FF2B5EF4-FFF2-40B4-BE49-F238E27FC236}">
                <a16:creationId xmlns:a16="http://schemas.microsoft.com/office/drawing/2014/main" id="{6FC9690D-B896-484D-8798-4DC1338865A2}"/>
              </a:ext>
            </a:extLst>
          </p:cNvPr>
          <p:cNvSpPr/>
          <p:nvPr/>
        </p:nvSpPr>
        <p:spPr>
          <a:xfrm>
            <a:off x="3008241" y="1331743"/>
            <a:ext cx="315819" cy="3798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KZ"/>
          </a:p>
        </p:txBody>
      </p:sp>
      <p:sp>
        <p:nvSpPr>
          <p:cNvPr id="5" name="Стрелка: вниз 4">
            <a:extLst>
              <a:ext uri="{FF2B5EF4-FFF2-40B4-BE49-F238E27FC236}">
                <a16:creationId xmlns:a16="http://schemas.microsoft.com/office/drawing/2014/main" id="{0FD458D1-C742-49B8-B012-581F5E73C128}"/>
              </a:ext>
            </a:extLst>
          </p:cNvPr>
          <p:cNvSpPr/>
          <p:nvPr/>
        </p:nvSpPr>
        <p:spPr>
          <a:xfrm>
            <a:off x="2483988" y="1795389"/>
            <a:ext cx="315819" cy="3798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KZ"/>
          </a:p>
        </p:txBody>
      </p:sp>
      <p:sp>
        <p:nvSpPr>
          <p:cNvPr id="6" name="Стрелка: вниз 5">
            <a:extLst>
              <a:ext uri="{FF2B5EF4-FFF2-40B4-BE49-F238E27FC236}">
                <a16:creationId xmlns:a16="http://schemas.microsoft.com/office/drawing/2014/main" id="{82962B3A-9564-4FEC-9E24-87C3785E07B2}"/>
              </a:ext>
            </a:extLst>
          </p:cNvPr>
          <p:cNvSpPr/>
          <p:nvPr/>
        </p:nvSpPr>
        <p:spPr>
          <a:xfrm rot="10800000">
            <a:off x="3796748" y="2238792"/>
            <a:ext cx="315819" cy="3798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KZ"/>
          </a:p>
        </p:txBody>
      </p:sp>
      <p:sp>
        <p:nvSpPr>
          <p:cNvPr id="7" name="Стрелка: вниз 6">
            <a:extLst>
              <a:ext uri="{FF2B5EF4-FFF2-40B4-BE49-F238E27FC236}">
                <a16:creationId xmlns:a16="http://schemas.microsoft.com/office/drawing/2014/main" id="{10C6DE76-7070-4A5E-8040-D4ACA6A5A4EC}"/>
              </a:ext>
            </a:extLst>
          </p:cNvPr>
          <p:cNvSpPr/>
          <p:nvPr/>
        </p:nvSpPr>
        <p:spPr>
          <a:xfrm rot="10800000">
            <a:off x="3796747" y="2710697"/>
            <a:ext cx="315819" cy="3798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KZ"/>
          </a:p>
        </p:txBody>
      </p:sp>
      <p:sp>
        <p:nvSpPr>
          <p:cNvPr id="8" name="Стрелка: вниз 7">
            <a:extLst>
              <a:ext uri="{FF2B5EF4-FFF2-40B4-BE49-F238E27FC236}">
                <a16:creationId xmlns:a16="http://schemas.microsoft.com/office/drawing/2014/main" id="{CDB5654A-16D0-478A-A086-86DFD330BC67}"/>
              </a:ext>
            </a:extLst>
          </p:cNvPr>
          <p:cNvSpPr/>
          <p:nvPr/>
        </p:nvSpPr>
        <p:spPr>
          <a:xfrm rot="10800000">
            <a:off x="3770348" y="3239086"/>
            <a:ext cx="315819" cy="3798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 </a:t>
            </a:r>
            <a:endParaRPr lang="ru-KZ" dirty="0"/>
          </a:p>
        </p:txBody>
      </p:sp>
      <p:sp>
        <p:nvSpPr>
          <p:cNvPr id="9" name="Стрелка: вниз 8">
            <a:extLst>
              <a:ext uri="{FF2B5EF4-FFF2-40B4-BE49-F238E27FC236}">
                <a16:creationId xmlns:a16="http://schemas.microsoft.com/office/drawing/2014/main" id="{3002B130-9330-4A92-8E14-5AE24D48234A}"/>
              </a:ext>
            </a:extLst>
          </p:cNvPr>
          <p:cNvSpPr/>
          <p:nvPr/>
        </p:nvSpPr>
        <p:spPr>
          <a:xfrm rot="10800000">
            <a:off x="2447864" y="3712378"/>
            <a:ext cx="315819" cy="3798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KZ"/>
          </a:p>
        </p:txBody>
      </p:sp>
      <p:sp>
        <p:nvSpPr>
          <p:cNvPr id="11" name="Стрелка: вниз 10">
            <a:extLst>
              <a:ext uri="{FF2B5EF4-FFF2-40B4-BE49-F238E27FC236}">
                <a16:creationId xmlns:a16="http://schemas.microsoft.com/office/drawing/2014/main" id="{8E99A403-0C8E-45C5-B91B-423526784E23}"/>
              </a:ext>
            </a:extLst>
          </p:cNvPr>
          <p:cNvSpPr/>
          <p:nvPr/>
        </p:nvSpPr>
        <p:spPr>
          <a:xfrm rot="10800000">
            <a:off x="2779995" y="4682783"/>
            <a:ext cx="315819" cy="3798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 </a:t>
            </a:r>
            <a:endParaRPr lang="ru-KZ" dirty="0"/>
          </a:p>
        </p:txBody>
      </p:sp>
      <p:sp>
        <p:nvSpPr>
          <p:cNvPr id="12" name="Стрелка: вниз 11">
            <a:extLst>
              <a:ext uri="{FF2B5EF4-FFF2-40B4-BE49-F238E27FC236}">
                <a16:creationId xmlns:a16="http://schemas.microsoft.com/office/drawing/2014/main" id="{96C68600-0F51-49FD-9CB4-3E93A49271C9}"/>
              </a:ext>
            </a:extLst>
          </p:cNvPr>
          <p:cNvSpPr/>
          <p:nvPr/>
        </p:nvSpPr>
        <p:spPr>
          <a:xfrm rot="10800000">
            <a:off x="4220748" y="5175738"/>
            <a:ext cx="315819" cy="3798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 </a:t>
            </a:r>
            <a:endParaRPr lang="ru-KZ" dirty="0"/>
          </a:p>
        </p:txBody>
      </p:sp>
      <p:sp>
        <p:nvSpPr>
          <p:cNvPr id="13" name="Стрелка: вниз 12">
            <a:extLst>
              <a:ext uri="{FF2B5EF4-FFF2-40B4-BE49-F238E27FC236}">
                <a16:creationId xmlns:a16="http://schemas.microsoft.com/office/drawing/2014/main" id="{EF71B090-DB08-45E0-8B42-26CB88CE1047}"/>
              </a:ext>
            </a:extLst>
          </p:cNvPr>
          <p:cNvSpPr/>
          <p:nvPr/>
        </p:nvSpPr>
        <p:spPr>
          <a:xfrm rot="10800000">
            <a:off x="2132044" y="5711483"/>
            <a:ext cx="315819" cy="3798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 </a:t>
            </a:r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126498906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67625C67-1BB5-4DB7-92F9-15171670312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92369" y="4937760"/>
            <a:ext cx="10785232" cy="1097280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КТ головного мозга от 03.06.2021 </a:t>
            </a:r>
          </a:p>
          <a:p>
            <a:r>
              <a:rPr lang="ru-RU" dirty="0"/>
              <a:t>нарастание отека белого вещества правого полушария, появления отека лобной и теменной доли левого полушария, дислокации срединных структур</a:t>
            </a:r>
            <a:endParaRPr lang="ru-KZ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6B00D0E-5A66-401A-80B0-4A77785B16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4459" y="528336"/>
            <a:ext cx="4363808" cy="4114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894281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72733859-5CF4-4E7E-81EF-9109BA528D2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90843" y="942536"/>
            <a:ext cx="10686757" cy="5359790"/>
          </a:xfrm>
        </p:spPr>
        <p:txBody>
          <a:bodyPr/>
          <a:lstStyle/>
          <a:p>
            <a:r>
              <a:rPr lang="ru-RU" dirty="0"/>
              <a:t>Через 20 дней с момента поступления в отделение, на фоне прогрессирующего отека головного мозга, угнетения дыхания и сердечной деятельности больной скончался.</a:t>
            </a:r>
            <a:endParaRPr lang="ru-KZ" dirty="0"/>
          </a:p>
          <a:p>
            <a:r>
              <a:rPr lang="ru-RU" b="1" dirty="0"/>
              <a:t>Патологоанатомическое исследование вещества головного мозга </a:t>
            </a:r>
            <a:r>
              <a:rPr lang="ru-RU" dirty="0"/>
              <a:t>распространенная </a:t>
            </a:r>
            <a:r>
              <a:rPr lang="ru-RU" dirty="0" err="1"/>
              <a:t>периваскулярная</a:t>
            </a:r>
            <a:r>
              <a:rPr lang="ru-RU" dirty="0"/>
              <a:t> лимфогистиоцитарная инфильтрация с примесью макрофагов, выраженная дистрофия </a:t>
            </a:r>
            <a:r>
              <a:rPr lang="ru-RU" dirty="0" err="1"/>
              <a:t>нейроцитов</a:t>
            </a:r>
            <a:r>
              <a:rPr lang="ru-RU" dirty="0"/>
              <a:t>, </a:t>
            </a:r>
            <a:r>
              <a:rPr lang="ru-RU" dirty="0" err="1"/>
              <a:t>кариоцитолиз</a:t>
            </a:r>
            <a:r>
              <a:rPr lang="ru-RU" dirty="0"/>
              <a:t> с образованием клеток теней и очагов </a:t>
            </a:r>
            <a:r>
              <a:rPr lang="ru-RU" dirty="0" err="1"/>
              <a:t>коликвационного</a:t>
            </a:r>
            <a:r>
              <a:rPr lang="ru-RU" dirty="0"/>
              <a:t> некроза, множественные мелкие глиальные узелки, тромбоз мелких сосудов, </a:t>
            </a:r>
            <a:r>
              <a:rPr lang="ru-RU" dirty="0" err="1"/>
              <a:t>плазматизация</a:t>
            </a:r>
            <a:r>
              <a:rPr lang="ru-RU" dirty="0"/>
              <a:t> капилляров, отек и набухание вещества головного мозга с диффузной </a:t>
            </a:r>
            <a:r>
              <a:rPr lang="ru-RU" dirty="0" err="1"/>
              <a:t>лейкомаляцией</a:t>
            </a:r>
            <a:r>
              <a:rPr lang="ru-RU" dirty="0"/>
              <a:t>.</a:t>
            </a:r>
            <a:endParaRPr lang="ru-KZ" dirty="0"/>
          </a:p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366565393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72733859-5CF4-4E7E-81EF-9109BA528D2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90843" y="942536"/>
            <a:ext cx="10686757" cy="5359790"/>
          </a:xfrm>
        </p:spPr>
        <p:txBody>
          <a:bodyPr/>
          <a:lstStyle/>
          <a:p>
            <a:r>
              <a:rPr lang="ru-RU" b="1" dirty="0"/>
              <a:t>Патологоанатомическое исследование вещества головного мозга </a:t>
            </a:r>
            <a:r>
              <a:rPr lang="ru-RU" dirty="0"/>
              <a:t>признаки  синдрома диссеминированного внутрисосудистого свертывания: множественные точечные и очаговые кровоизлияния в слизистые и серозные оболочки, паренхиму и строму внутренних органов; стазы и </a:t>
            </a:r>
            <a:r>
              <a:rPr lang="ru-RU" dirty="0" err="1"/>
              <a:t>сладжи</a:t>
            </a:r>
            <a:r>
              <a:rPr lang="ru-RU" dirty="0"/>
              <a:t> эритроцитов, пристеночные, местами </a:t>
            </a:r>
            <a:r>
              <a:rPr lang="ru-RU" dirty="0" err="1"/>
              <a:t>обтурирующие</a:t>
            </a:r>
            <a:r>
              <a:rPr lang="ru-RU" dirty="0"/>
              <a:t> </a:t>
            </a:r>
            <a:r>
              <a:rPr lang="ru-RU" dirty="0" err="1"/>
              <a:t>эритроцитарно</a:t>
            </a:r>
            <a:r>
              <a:rPr lang="ru-RU" dirty="0"/>
              <a:t>-фибриновые тромбы в просвете сосудов микроциркуляторного русла, а также паренхиматозная дистрофия внутренних органов. </a:t>
            </a:r>
            <a:endParaRPr lang="ru-KZ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r>
              <a:rPr lang="ru-RU" b="1" dirty="0"/>
              <a:t>Непосредственной причиной смерти явились отек и набухание вещества головного мозга с </a:t>
            </a:r>
            <a:r>
              <a:rPr lang="ru-RU" b="1" dirty="0" err="1"/>
              <a:t>лейкомаляцией</a:t>
            </a:r>
            <a:r>
              <a:rPr lang="ru-RU" dirty="0"/>
              <a:t>.</a:t>
            </a:r>
            <a:endParaRPr lang="ru-KZ" dirty="0"/>
          </a:p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146879512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DDADE43-6676-41DD-990C-E3E496A6A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2702" y="618517"/>
            <a:ext cx="9885524" cy="661643"/>
          </a:xfrm>
        </p:spPr>
        <p:txBody>
          <a:bodyPr/>
          <a:lstStyle/>
          <a:p>
            <a:r>
              <a:rPr lang="ru-RU" dirty="0"/>
              <a:t>ОБСУЖДЕНИЕ</a:t>
            </a:r>
            <a:endParaRPr lang="ru-KZ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4F01C42-39B8-40D1-B5DE-1AA80278840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0167" y="1505244"/>
            <a:ext cx="10827434" cy="4734240"/>
          </a:xfrm>
        </p:spPr>
        <p:txBody>
          <a:bodyPr>
            <a:normAutofit fontScale="92500"/>
          </a:bodyPr>
          <a:lstStyle/>
          <a:p>
            <a:r>
              <a:rPr lang="ru-RU" dirty="0"/>
              <a:t>случай демонстрирует тяжелое неврологическое осложнение респираторной инфекции, протекающей с двусторонней </a:t>
            </a:r>
            <a:r>
              <a:rPr lang="ru-RU" dirty="0" err="1"/>
              <a:t>полисегментарной</a:t>
            </a:r>
            <a:r>
              <a:rPr lang="ru-RU" dirty="0"/>
              <a:t> интерстициальной пневмонией. </a:t>
            </a:r>
          </a:p>
          <a:p>
            <a:r>
              <a:rPr lang="ru-RU" dirty="0"/>
              <a:t>Характерные изменения в легких по типу «матового стекла» дали возможность предположить новую </a:t>
            </a:r>
            <a:r>
              <a:rPr lang="ru-RU" dirty="0" err="1"/>
              <a:t>коронавирусную</a:t>
            </a:r>
            <a:r>
              <a:rPr lang="ru-RU" dirty="0"/>
              <a:t> инфекцию, вызванной вирусом SARS-CoV-2, несмотря на отрицательный результат ПЦР тестирования мазка из носоглотки и спинномозговой жидкости. </a:t>
            </a:r>
          </a:p>
          <a:p>
            <a:r>
              <a:rPr lang="ru-RU" dirty="0"/>
              <a:t>Быстрое нарастание очаговой и общемозговой неврологической симптоматики, диффузные изменения и отек вещества головного мозга по данным компьютерной томографии свидетельствовали об острой </a:t>
            </a:r>
            <a:r>
              <a:rPr lang="ru-RU" dirty="0" err="1"/>
              <a:t>некротизирующей</a:t>
            </a:r>
            <a:r>
              <a:rPr lang="ru-RU" dirty="0"/>
              <a:t> энцефалопатии. </a:t>
            </a:r>
          </a:p>
          <a:p>
            <a:r>
              <a:rPr lang="ru-RU" dirty="0"/>
              <a:t>Повторные исследования спинномозговой жидкости, не выявившие плеоцитоз, исключают энцефалит, но более характерны для ОНЭ.</a:t>
            </a:r>
            <a:endParaRPr lang="ru-KZ" dirty="0"/>
          </a:p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94354192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DDADE43-6676-41DD-990C-E3E496A6A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2702" y="618517"/>
            <a:ext cx="9885524" cy="661643"/>
          </a:xfrm>
        </p:spPr>
        <p:txBody>
          <a:bodyPr/>
          <a:lstStyle/>
          <a:p>
            <a:r>
              <a:rPr lang="ru-RU" dirty="0"/>
              <a:t>ОБСУЖДЕНИЕ</a:t>
            </a:r>
            <a:endParaRPr lang="ru-KZ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4F01C42-39B8-40D1-B5DE-1AA80278840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0167" y="1505244"/>
            <a:ext cx="10827434" cy="4734240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Стойкая фебрильная лихорадка и изменения в анализах крови в виде </a:t>
            </a:r>
            <a:r>
              <a:rPr lang="ru-RU" dirty="0" err="1"/>
              <a:t>нейтрофилеза</a:t>
            </a:r>
            <a:r>
              <a:rPr lang="ru-RU" dirty="0"/>
              <a:t>, выраженной </a:t>
            </a:r>
            <a:r>
              <a:rPr lang="ru-RU" dirty="0" err="1"/>
              <a:t>лимфопении</a:t>
            </a:r>
            <a:r>
              <a:rPr lang="ru-RU" dirty="0"/>
              <a:t>, анемии, тромбоцитопении, повышенного уровня С реактивного белка, ферритина и печеночных трансаминаз характерны для системного воспаления и синдрома активации макрофагов на фоне </a:t>
            </a:r>
            <a:r>
              <a:rPr lang="ru-RU" dirty="0" err="1">
                <a:solidFill>
                  <a:srgbClr val="C00000"/>
                </a:solidFill>
              </a:rPr>
              <a:t>цитокинового</a:t>
            </a:r>
            <a:r>
              <a:rPr lang="ru-RU" dirty="0">
                <a:solidFill>
                  <a:srgbClr val="C00000"/>
                </a:solidFill>
              </a:rPr>
              <a:t> шторма</a:t>
            </a:r>
            <a:r>
              <a:rPr lang="ru-RU" dirty="0"/>
              <a:t>, лежащего в основе острой </a:t>
            </a:r>
            <a:r>
              <a:rPr lang="ru-RU" dirty="0" err="1"/>
              <a:t>некротизирующей</a:t>
            </a:r>
            <a:r>
              <a:rPr lang="ru-RU" dirty="0"/>
              <a:t> энцефалопатии.</a:t>
            </a:r>
          </a:p>
          <a:p>
            <a:r>
              <a:rPr lang="ru-RU" dirty="0"/>
              <a:t> Изменения в коагулирующей системе крови пациента в виде удлинения ПВ, тромбоцитопении и резкого увеличения </a:t>
            </a:r>
            <a:r>
              <a:rPr lang="en-US" dirty="0"/>
              <a:t>D</a:t>
            </a:r>
            <a:r>
              <a:rPr lang="ru-RU" dirty="0"/>
              <a:t>- </a:t>
            </a:r>
            <a:r>
              <a:rPr lang="ru-RU" dirty="0" err="1"/>
              <a:t>димера</a:t>
            </a:r>
            <a:r>
              <a:rPr lang="ru-RU" dirty="0"/>
              <a:t>, а также признаки ДВС синдрома по результатам аутопсии указывают на </a:t>
            </a:r>
            <a:r>
              <a:rPr lang="ru-KZ" dirty="0"/>
              <a:t> </a:t>
            </a:r>
            <a:r>
              <a:rPr lang="ru-RU" dirty="0"/>
              <a:t>развитие синдрома </a:t>
            </a:r>
            <a:r>
              <a:rPr lang="ru-RU" dirty="0" err="1">
                <a:solidFill>
                  <a:srgbClr val="C00000"/>
                </a:solidFill>
              </a:rPr>
              <a:t>диссеменированного</a:t>
            </a:r>
            <a:r>
              <a:rPr lang="ru-RU" dirty="0">
                <a:solidFill>
                  <a:srgbClr val="C00000"/>
                </a:solidFill>
              </a:rPr>
              <a:t> внутрисосудистого свертывания </a:t>
            </a:r>
            <a:r>
              <a:rPr lang="ru-RU" dirty="0"/>
              <a:t>крови на фоне с</a:t>
            </a:r>
            <a:r>
              <a:rPr lang="ru-KZ" dirty="0" err="1"/>
              <a:t>истемно</a:t>
            </a:r>
            <a:r>
              <a:rPr lang="ru-RU" dirty="0" err="1"/>
              <a:t>го</a:t>
            </a:r>
            <a:r>
              <a:rPr lang="ru-KZ" dirty="0"/>
              <a:t> </a:t>
            </a:r>
            <a:r>
              <a:rPr lang="ru-KZ" dirty="0" err="1"/>
              <a:t>поражени</a:t>
            </a:r>
            <a:r>
              <a:rPr lang="ru-RU" dirty="0"/>
              <a:t>я</a:t>
            </a:r>
            <a:r>
              <a:rPr lang="ru-KZ" dirty="0"/>
              <a:t> сосудистого эндотелия и </a:t>
            </a:r>
            <a:r>
              <a:rPr lang="ru-KZ" dirty="0" err="1"/>
              <a:t>снижени</a:t>
            </a:r>
            <a:r>
              <a:rPr lang="ru-RU" dirty="0"/>
              <a:t>я</a:t>
            </a:r>
            <a:r>
              <a:rPr lang="ru-KZ" dirty="0"/>
              <a:t> его </a:t>
            </a:r>
            <a:r>
              <a:rPr lang="ru-KZ" dirty="0" err="1"/>
              <a:t>антитромботического</a:t>
            </a:r>
            <a:r>
              <a:rPr lang="ru-KZ" dirty="0"/>
              <a:t> потенциала</a:t>
            </a:r>
            <a:r>
              <a:rPr lang="ru-RU" dirty="0"/>
              <a:t>.</a:t>
            </a:r>
            <a:endParaRPr lang="ru-KZ" dirty="0"/>
          </a:p>
          <a:p>
            <a:r>
              <a:rPr lang="ru-RU" dirty="0"/>
              <a:t>данные аутопсии подтвердили отек и набухание вещества головного мозга с диффузной </a:t>
            </a:r>
            <a:r>
              <a:rPr lang="ru-RU" dirty="0" err="1"/>
              <a:t>лейкомаляцией</a:t>
            </a:r>
            <a:r>
              <a:rPr lang="ru-RU" dirty="0"/>
              <a:t>, довольно специфичные для острой </a:t>
            </a:r>
            <a:r>
              <a:rPr lang="ru-RU" dirty="0" err="1"/>
              <a:t>некротизирующей</a:t>
            </a:r>
            <a:r>
              <a:rPr lang="ru-RU" dirty="0"/>
              <a:t> энцефалопатии. . </a:t>
            </a:r>
            <a:endParaRPr lang="ru-KZ" dirty="0"/>
          </a:p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314296178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DDADE43-6676-41DD-990C-E3E496A6A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2702" y="618517"/>
            <a:ext cx="9885524" cy="661643"/>
          </a:xfrm>
        </p:spPr>
        <p:txBody>
          <a:bodyPr/>
          <a:lstStyle/>
          <a:p>
            <a:r>
              <a:rPr lang="ru-RU" dirty="0"/>
              <a:t>ОБСУЖДЕНИЕ</a:t>
            </a:r>
            <a:endParaRPr lang="ru-KZ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4F01C42-39B8-40D1-B5DE-1AA80278840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0166" y="1280160"/>
            <a:ext cx="10827435" cy="4959324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Публикации последних лет свидетельствуют не только о </a:t>
            </a:r>
            <a:r>
              <a:rPr lang="ru-RU" dirty="0" err="1"/>
              <a:t>нейротропном</a:t>
            </a:r>
            <a:r>
              <a:rPr lang="ru-RU" dirty="0"/>
              <a:t> поражении ЦНС при </a:t>
            </a:r>
            <a:r>
              <a:rPr lang="ru-RU" dirty="0" err="1"/>
              <a:t>короновирусной</a:t>
            </a:r>
            <a:r>
              <a:rPr lang="ru-RU" dirty="0"/>
              <a:t> инфекции, но и о сложных </a:t>
            </a:r>
            <a:r>
              <a:rPr lang="ru-RU" dirty="0" err="1"/>
              <a:t>иммуноопосредованных</a:t>
            </a:r>
            <a:r>
              <a:rPr lang="ru-RU" dirty="0"/>
              <a:t> неврологических осложнениях </a:t>
            </a:r>
            <a:r>
              <a:rPr lang="en-US" dirty="0"/>
              <a:t>COVID</a:t>
            </a:r>
            <a:r>
              <a:rPr lang="ru-RU" dirty="0"/>
              <a:t> 19. </a:t>
            </a:r>
          </a:p>
          <a:p>
            <a:r>
              <a:rPr lang="ru-RU" dirty="0"/>
              <a:t>Отрицательные результаты ПЦР на РНК вируса SARS-CoV-2 в мазке из носоглотки и цереброспинальной жидкости не исключают наличие </a:t>
            </a:r>
            <a:r>
              <a:rPr lang="ru-RU" dirty="0" err="1"/>
              <a:t>короновирусной</a:t>
            </a:r>
            <a:r>
              <a:rPr lang="ru-RU" dirty="0"/>
              <a:t> инфекции. </a:t>
            </a:r>
          </a:p>
          <a:p>
            <a:r>
              <a:rPr lang="ru-RU" dirty="0"/>
              <a:t>Развитие тяжелых поражений мозга у пациентов с интерстициальной пневмонией и синдромом системного </a:t>
            </a:r>
            <a:r>
              <a:rPr lang="ru-RU" dirty="0" err="1"/>
              <a:t>гипервоспаления</a:t>
            </a:r>
            <a:r>
              <a:rPr lang="ru-RU" dirty="0"/>
              <a:t> в сочетании с ДВС синдромом дают повод предполагать </a:t>
            </a:r>
            <a:r>
              <a:rPr lang="en-US" dirty="0"/>
              <a:t>COVID</a:t>
            </a:r>
            <a:r>
              <a:rPr lang="ru-RU" dirty="0"/>
              <a:t> 19 ассоциированные осложнения, в том числе такие грозные как острая </a:t>
            </a:r>
            <a:r>
              <a:rPr lang="ru-RU" dirty="0" err="1"/>
              <a:t>некротизирующая</a:t>
            </a:r>
            <a:r>
              <a:rPr lang="ru-RU" dirty="0"/>
              <a:t> энцефалопатия.</a:t>
            </a:r>
            <a:r>
              <a:rPr lang="ru-RU" i="1" dirty="0"/>
              <a:t> </a:t>
            </a:r>
            <a:endParaRPr lang="ru-KZ" dirty="0"/>
          </a:p>
          <a:p>
            <a:r>
              <a:rPr lang="ru-RU" dirty="0"/>
              <a:t>Необходим дальнейший систематизированный сбор и анализ медицинских данных по неврологическим осложнениям   новой </a:t>
            </a:r>
            <a:r>
              <a:rPr lang="ru-RU" dirty="0" err="1"/>
              <a:t>коронавирусной</a:t>
            </a:r>
            <a:r>
              <a:rPr lang="ru-RU" dirty="0"/>
              <a:t> инфекции, вызванной вирусом SARS-CoV-2.</a:t>
            </a:r>
          </a:p>
          <a:p>
            <a:r>
              <a:rPr lang="ru-RU" b="1" i="1" dirty="0" err="1"/>
              <a:t>Альжанова</a:t>
            </a:r>
            <a:r>
              <a:rPr lang="ru-RU" b="1" i="1" dirty="0"/>
              <a:t> Д.С., </a:t>
            </a:r>
            <a:r>
              <a:rPr lang="ru-RU" b="1" i="1" dirty="0" err="1"/>
              <a:t>Иманова</a:t>
            </a:r>
            <a:r>
              <a:rPr lang="ru-RU" b="1" i="1" dirty="0"/>
              <a:t> А.А., Садыкова Ф.М., </a:t>
            </a:r>
            <a:r>
              <a:rPr lang="ru-RU" b="1" i="1" dirty="0" err="1"/>
              <a:t>Танирханова</a:t>
            </a:r>
            <a:r>
              <a:rPr lang="ru-RU" b="1" i="1" dirty="0"/>
              <a:t> Э.Ж. Случай фатальной острой </a:t>
            </a:r>
            <a:r>
              <a:rPr lang="ru-RU" b="1" i="1" dirty="0" err="1"/>
              <a:t>некротизирующей</a:t>
            </a:r>
            <a:r>
              <a:rPr lang="ru-RU" b="1" i="1" dirty="0"/>
              <a:t> энцефалопатии, ассоциированной с вероятной SARS-CoV-2 // Наука и Здравоохранение. 2022. 6 (Т.24). С. 13-19. </a:t>
            </a:r>
            <a:r>
              <a:rPr lang="ru-RU" b="1" i="1" dirty="0" err="1"/>
              <a:t>doi</a:t>
            </a:r>
            <a:r>
              <a:rPr lang="ru-RU" b="1" i="1" dirty="0"/>
              <a:t> 10.34689/SH.2022.24.6.002</a:t>
            </a:r>
            <a:endParaRPr lang="ru-KZ" b="1" i="1" dirty="0"/>
          </a:p>
        </p:txBody>
      </p:sp>
    </p:spTree>
    <p:extLst>
      <p:ext uri="{BB962C8B-B14F-4D97-AF65-F5344CB8AC3E}">
        <p14:creationId xmlns:p14="http://schemas.microsoft.com/office/powerpoint/2010/main" val="78707131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E68C102-D8C2-49A8-8239-9D2835B900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5409" y="292429"/>
            <a:ext cx="8328073" cy="6238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22780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273D678-05B3-48DB-A70F-98E0E838AE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9483" y="416245"/>
            <a:ext cx="10138743" cy="788252"/>
          </a:xfrm>
        </p:spPr>
        <p:txBody>
          <a:bodyPr>
            <a:normAutofit fontScale="90000"/>
          </a:bodyPr>
          <a:lstStyle/>
          <a:p>
            <a:r>
              <a:rPr lang="ru-RU" dirty="0"/>
              <a:t>Механизмы поражения ЦНС, </a:t>
            </a:r>
            <a:br>
              <a:rPr lang="ru-RU" dirty="0"/>
            </a:br>
            <a:r>
              <a:rPr lang="ru-RU" dirty="0"/>
              <a:t>связанные с SARS-CoV-2</a:t>
            </a:r>
            <a:endParaRPr lang="ru-KZ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62985C6-6838-43BF-9CDA-ABE2B9D0FE1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63334" y="1575582"/>
            <a:ext cx="10714892" cy="4138881"/>
          </a:xfrm>
        </p:spPr>
        <p:txBody>
          <a:bodyPr>
            <a:normAutofit fontScale="92500"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прямое вирусное повреждение </a:t>
            </a:r>
            <a:r>
              <a:rPr lang="ru-RU" dirty="0"/>
              <a:t>в результате </a:t>
            </a:r>
            <a:r>
              <a:rPr lang="ru-RU" dirty="0" err="1"/>
              <a:t>транссинаптического</a:t>
            </a:r>
            <a:r>
              <a:rPr lang="ru-RU" dirty="0"/>
              <a:t> проникновения вируса  из обонятельного эпителия </a:t>
            </a:r>
            <a:r>
              <a:rPr lang="ru-KZ" dirty="0"/>
              <a:t>или через системный кровоток путем проникновения в ЦНС с помощью эндотелиальных рецепторов ACE2</a:t>
            </a:r>
            <a:endParaRPr lang="ru-RU" dirty="0"/>
          </a:p>
          <a:p>
            <a:r>
              <a:rPr lang="ru-RU" b="1" dirty="0">
                <a:solidFill>
                  <a:srgbClr val="C00000"/>
                </a:solidFill>
              </a:rPr>
              <a:t>нейрональный путь </a:t>
            </a:r>
            <a:r>
              <a:rPr lang="ru-RU" dirty="0"/>
              <a:t>ретроградного или </a:t>
            </a:r>
            <a:r>
              <a:rPr lang="ru-RU" dirty="0" err="1"/>
              <a:t>антероградного</a:t>
            </a:r>
            <a:r>
              <a:rPr lang="ru-RU" dirty="0"/>
              <a:t> аксонального транспорта </a:t>
            </a:r>
          </a:p>
          <a:p>
            <a:r>
              <a:rPr lang="ru-RU" b="1" dirty="0">
                <a:solidFill>
                  <a:srgbClr val="C00000"/>
                </a:solidFill>
              </a:rPr>
              <a:t>воспалительно-опосредованное поражение </a:t>
            </a:r>
            <a:r>
              <a:rPr lang="ru-RU" dirty="0"/>
              <a:t>на фоне системной воспалительной реакции (</a:t>
            </a:r>
            <a:r>
              <a:rPr lang="ru-RU" dirty="0" err="1"/>
              <a:t>цитокиновый</a:t>
            </a:r>
            <a:r>
              <a:rPr lang="ru-RU" dirty="0"/>
              <a:t> шторм)</a:t>
            </a:r>
          </a:p>
          <a:p>
            <a:r>
              <a:rPr lang="ru-RU" dirty="0" err="1"/>
              <a:t>провоспалительные</a:t>
            </a:r>
            <a:r>
              <a:rPr lang="ru-RU" dirty="0"/>
              <a:t> цитокины увеличивают проницаемость гематоэнцефалического барьера и облегчают проникновение вируса в  ЦНС. </a:t>
            </a:r>
          </a:p>
          <a:p>
            <a:r>
              <a:rPr lang="ru-RU" b="1" dirty="0">
                <a:solidFill>
                  <a:srgbClr val="C00000"/>
                </a:solidFill>
              </a:rPr>
              <a:t>нарушения мозговой перфузии</a:t>
            </a:r>
            <a:r>
              <a:rPr lang="ru-RU" dirty="0"/>
              <a:t>, связанной с </a:t>
            </a:r>
            <a:r>
              <a:rPr lang="ru-RU" dirty="0" err="1"/>
              <a:t>эндотелиитом</a:t>
            </a:r>
            <a:r>
              <a:rPr lang="ru-RU" dirty="0"/>
              <a:t>, тромботической травмой и гипоксемией, обусловленной нарушением альвеолярного газообмена </a:t>
            </a:r>
            <a:endParaRPr lang="ru-KZ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1A281417-0400-49C9-9A49-CA7A070089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54745" y="6076630"/>
            <a:ext cx="12037255" cy="365125"/>
          </a:xfrm>
        </p:spPr>
        <p:txBody>
          <a:bodyPr/>
          <a:lstStyle/>
          <a:p>
            <a:pPr lvl="0"/>
            <a:r>
              <a:rPr lang="ru-KZ" dirty="0" err="1"/>
              <a:t>Varatharaj</a:t>
            </a:r>
            <a:r>
              <a:rPr lang="ru-KZ" dirty="0"/>
              <a:t> A., </a:t>
            </a:r>
            <a:r>
              <a:rPr lang="ru-KZ" dirty="0" err="1"/>
              <a:t>Thomas</a:t>
            </a:r>
            <a:r>
              <a:rPr lang="ru-KZ" dirty="0"/>
              <a:t> N., </a:t>
            </a:r>
            <a:r>
              <a:rPr lang="ru-KZ" dirty="0" err="1"/>
              <a:t>Ellul</a:t>
            </a:r>
            <a:r>
              <a:rPr lang="ru-KZ" dirty="0"/>
              <a:t> M.A. </a:t>
            </a:r>
            <a:r>
              <a:rPr lang="ru-KZ" dirty="0" err="1"/>
              <a:t>Neurological</a:t>
            </a:r>
            <a:r>
              <a:rPr lang="ru-KZ" dirty="0"/>
              <a:t> </a:t>
            </a:r>
            <a:r>
              <a:rPr lang="ru-KZ" dirty="0" err="1"/>
              <a:t>and</a:t>
            </a:r>
            <a:r>
              <a:rPr lang="ru-KZ" dirty="0"/>
              <a:t> </a:t>
            </a:r>
            <a:r>
              <a:rPr lang="ru-KZ" dirty="0" err="1"/>
              <a:t>neuropsychiatric</a:t>
            </a:r>
            <a:r>
              <a:rPr lang="ru-KZ" dirty="0"/>
              <a:t> </a:t>
            </a:r>
            <a:r>
              <a:rPr lang="ru-KZ" dirty="0" err="1"/>
              <a:t>complications</a:t>
            </a:r>
            <a:r>
              <a:rPr lang="ru-KZ" dirty="0"/>
              <a:t> </a:t>
            </a:r>
            <a:r>
              <a:rPr lang="ru-KZ" dirty="0" err="1"/>
              <a:t>of</a:t>
            </a:r>
            <a:r>
              <a:rPr lang="ru-KZ" dirty="0"/>
              <a:t> COVID-19 </a:t>
            </a:r>
            <a:r>
              <a:rPr lang="ru-KZ" dirty="0" err="1"/>
              <a:t>in</a:t>
            </a:r>
            <a:r>
              <a:rPr lang="ru-KZ" dirty="0"/>
              <a:t> 153 </a:t>
            </a:r>
            <a:r>
              <a:rPr lang="ru-KZ" dirty="0" err="1"/>
              <a:t>patients</a:t>
            </a:r>
            <a:r>
              <a:rPr lang="ru-KZ" dirty="0"/>
              <a:t>: a UK-</a:t>
            </a:r>
            <a:r>
              <a:rPr lang="ru-KZ" dirty="0" err="1"/>
              <a:t>wide</a:t>
            </a:r>
            <a:r>
              <a:rPr lang="ru-KZ" dirty="0"/>
              <a:t> </a:t>
            </a:r>
            <a:r>
              <a:rPr lang="ru-KZ" dirty="0" err="1"/>
              <a:t>surveillance</a:t>
            </a:r>
            <a:r>
              <a:rPr lang="ru-KZ" dirty="0"/>
              <a:t> </a:t>
            </a:r>
            <a:r>
              <a:rPr lang="ru-KZ" dirty="0" err="1"/>
              <a:t>study</a:t>
            </a:r>
            <a:r>
              <a:rPr lang="ru-KZ" dirty="0"/>
              <a:t>. </a:t>
            </a:r>
            <a:r>
              <a:rPr lang="en-US" dirty="0"/>
              <a:t>//</a:t>
            </a:r>
            <a:r>
              <a:rPr lang="ru-KZ" dirty="0" err="1"/>
              <a:t>The</a:t>
            </a:r>
            <a:r>
              <a:rPr lang="ru-KZ" dirty="0"/>
              <a:t> </a:t>
            </a:r>
            <a:r>
              <a:rPr lang="ru-KZ" dirty="0" err="1"/>
              <a:t>Lancet</a:t>
            </a:r>
            <a:r>
              <a:rPr lang="ru-KZ" dirty="0"/>
              <a:t> </a:t>
            </a:r>
            <a:r>
              <a:rPr lang="ru-KZ" dirty="0" err="1"/>
              <a:t>Psychiatry</a:t>
            </a:r>
            <a:r>
              <a:rPr lang="ru-KZ" dirty="0"/>
              <a:t>. 2020</a:t>
            </a:r>
            <a:r>
              <a:rPr lang="ru-RU" dirty="0"/>
              <a:t>.№</a:t>
            </a:r>
            <a:r>
              <a:rPr lang="ru-KZ" dirty="0"/>
              <a:t>7(10)</a:t>
            </a:r>
            <a:r>
              <a:rPr lang="ru-RU" dirty="0"/>
              <a:t>.Р.</a:t>
            </a:r>
            <a:r>
              <a:rPr lang="ru-KZ" dirty="0"/>
              <a:t>875–882. </a:t>
            </a:r>
          </a:p>
          <a:p>
            <a:pPr lvl="0"/>
            <a:r>
              <a:rPr lang="ru-KZ" dirty="0" err="1"/>
              <a:t>Koyuncu</a:t>
            </a:r>
            <a:r>
              <a:rPr lang="ru-KZ" dirty="0"/>
              <a:t> O.O., </a:t>
            </a:r>
            <a:r>
              <a:rPr lang="ru-KZ" dirty="0" err="1"/>
              <a:t>Hogue</a:t>
            </a:r>
            <a:r>
              <a:rPr lang="ru-KZ" dirty="0"/>
              <a:t> I.B., </a:t>
            </a:r>
            <a:r>
              <a:rPr lang="ru-KZ" dirty="0" err="1"/>
              <a:t>Enquist</a:t>
            </a:r>
            <a:r>
              <a:rPr lang="ru-KZ" dirty="0"/>
              <a:t> L.W. </a:t>
            </a:r>
            <a:r>
              <a:rPr lang="ru-KZ" dirty="0" err="1"/>
              <a:t>Virus</a:t>
            </a:r>
            <a:r>
              <a:rPr lang="ru-KZ" dirty="0"/>
              <a:t> </a:t>
            </a:r>
            <a:r>
              <a:rPr lang="ru-KZ" dirty="0" err="1"/>
              <a:t>infections</a:t>
            </a:r>
            <a:r>
              <a:rPr lang="ru-KZ" dirty="0"/>
              <a:t> </a:t>
            </a:r>
            <a:r>
              <a:rPr lang="ru-KZ" dirty="0" err="1"/>
              <a:t>in</a:t>
            </a:r>
            <a:r>
              <a:rPr lang="ru-KZ" dirty="0"/>
              <a:t> </a:t>
            </a:r>
            <a:r>
              <a:rPr lang="ru-KZ" dirty="0" err="1"/>
              <a:t>the</a:t>
            </a:r>
            <a:r>
              <a:rPr lang="ru-KZ" dirty="0"/>
              <a:t> </a:t>
            </a:r>
            <a:r>
              <a:rPr lang="ru-KZ" dirty="0" err="1"/>
              <a:t>nervous</a:t>
            </a:r>
            <a:r>
              <a:rPr lang="ru-KZ" dirty="0"/>
              <a:t> </a:t>
            </a:r>
            <a:r>
              <a:rPr lang="ru-KZ" dirty="0" err="1"/>
              <a:t>system</a:t>
            </a:r>
            <a:r>
              <a:rPr lang="en-US" dirty="0"/>
              <a:t> //</a:t>
            </a:r>
            <a:r>
              <a:rPr lang="ru-KZ" dirty="0"/>
              <a:t> </a:t>
            </a:r>
            <a:r>
              <a:rPr lang="ru-KZ" dirty="0" err="1"/>
              <a:t>Cell</a:t>
            </a:r>
            <a:r>
              <a:rPr lang="ru-KZ" dirty="0"/>
              <a:t> </a:t>
            </a:r>
            <a:r>
              <a:rPr lang="ru-KZ" dirty="0" err="1"/>
              <a:t>Host</a:t>
            </a:r>
            <a:r>
              <a:rPr lang="ru-KZ" dirty="0"/>
              <a:t> </a:t>
            </a:r>
            <a:r>
              <a:rPr lang="ru-KZ" dirty="0" err="1"/>
              <a:t>Microbe</a:t>
            </a:r>
            <a:r>
              <a:rPr lang="ru-KZ" dirty="0"/>
              <a:t>. 2013</a:t>
            </a:r>
            <a:r>
              <a:rPr lang="en-US" dirty="0"/>
              <a:t>. №</a:t>
            </a:r>
            <a:r>
              <a:rPr lang="ru-KZ" dirty="0"/>
              <a:t>13(4)</a:t>
            </a:r>
            <a:r>
              <a:rPr lang="en-US" dirty="0"/>
              <a:t>. </a:t>
            </a:r>
            <a:r>
              <a:rPr lang="ru-RU" dirty="0"/>
              <a:t>Р</a:t>
            </a:r>
            <a:r>
              <a:rPr lang="en-US" dirty="0"/>
              <a:t>.</a:t>
            </a:r>
            <a:r>
              <a:rPr lang="ru-KZ" dirty="0"/>
              <a:t>379–393. </a:t>
            </a:r>
          </a:p>
          <a:p>
            <a:pPr lvl="0"/>
            <a:r>
              <a:rPr lang="ru-KZ" dirty="0"/>
              <a:t> </a:t>
            </a:r>
            <a:r>
              <a:rPr lang="ru-KZ" dirty="0" err="1"/>
              <a:t>Desforges</a:t>
            </a:r>
            <a:r>
              <a:rPr lang="ru-KZ" dirty="0"/>
              <a:t> M, </a:t>
            </a:r>
            <a:r>
              <a:rPr lang="ru-KZ" dirty="0" err="1"/>
              <a:t>Le</a:t>
            </a:r>
            <a:r>
              <a:rPr lang="ru-KZ" dirty="0"/>
              <a:t> </a:t>
            </a:r>
            <a:r>
              <a:rPr lang="ru-KZ" dirty="0" err="1"/>
              <a:t>Coupanec</a:t>
            </a:r>
            <a:r>
              <a:rPr lang="ru-KZ" dirty="0"/>
              <a:t> A, </a:t>
            </a:r>
            <a:r>
              <a:rPr lang="ru-KZ" dirty="0" err="1"/>
              <a:t>Dubeau</a:t>
            </a:r>
            <a:r>
              <a:rPr lang="ru-KZ" dirty="0"/>
              <a:t> P, </a:t>
            </a:r>
            <a:r>
              <a:rPr lang="ru-KZ" dirty="0" err="1"/>
              <a:t>Bourgouin</a:t>
            </a:r>
            <a:r>
              <a:rPr lang="ru-KZ" dirty="0"/>
              <a:t> A, </a:t>
            </a:r>
            <a:r>
              <a:rPr lang="ru-KZ" dirty="0" err="1"/>
              <a:t>Lajoie</a:t>
            </a:r>
            <a:r>
              <a:rPr lang="ru-KZ" dirty="0"/>
              <a:t> L, </a:t>
            </a:r>
            <a:r>
              <a:rPr lang="ru-KZ" dirty="0" err="1"/>
              <a:t>Dubé</a:t>
            </a:r>
            <a:r>
              <a:rPr lang="ru-KZ" dirty="0"/>
              <a:t> M, </a:t>
            </a:r>
            <a:r>
              <a:rPr lang="ru-KZ" dirty="0" err="1"/>
              <a:t>Talbot</a:t>
            </a:r>
            <a:r>
              <a:rPr lang="ru-KZ" dirty="0"/>
              <a:t> PJ. </a:t>
            </a:r>
            <a:r>
              <a:rPr lang="ru-KZ" dirty="0" err="1"/>
              <a:t>Human</a:t>
            </a:r>
            <a:r>
              <a:rPr lang="ru-KZ" dirty="0"/>
              <a:t> </a:t>
            </a:r>
            <a:r>
              <a:rPr lang="ru-KZ" dirty="0" err="1"/>
              <a:t>Coronaviruses</a:t>
            </a:r>
            <a:r>
              <a:rPr lang="ru-KZ" dirty="0"/>
              <a:t> </a:t>
            </a:r>
            <a:r>
              <a:rPr lang="ru-KZ" dirty="0" err="1"/>
              <a:t>and</a:t>
            </a:r>
            <a:r>
              <a:rPr lang="ru-KZ" dirty="0"/>
              <a:t> </a:t>
            </a:r>
            <a:r>
              <a:rPr lang="ru-KZ" dirty="0" err="1"/>
              <a:t>Other</a:t>
            </a:r>
            <a:r>
              <a:rPr lang="ru-KZ" dirty="0"/>
              <a:t> </a:t>
            </a:r>
            <a:r>
              <a:rPr lang="ru-KZ" dirty="0" err="1"/>
              <a:t>Respiratory</a:t>
            </a:r>
            <a:r>
              <a:rPr lang="ru-KZ" dirty="0"/>
              <a:t> </a:t>
            </a:r>
            <a:r>
              <a:rPr lang="ru-KZ" dirty="0" err="1"/>
              <a:t>Viruses</a:t>
            </a:r>
            <a:r>
              <a:rPr lang="ru-KZ" dirty="0"/>
              <a:t>: </a:t>
            </a:r>
            <a:r>
              <a:rPr lang="ru-KZ" dirty="0" err="1"/>
              <a:t>Underestimated</a:t>
            </a:r>
            <a:r>
              <a:rPr lang="ru-KZ" dirty="0"/>
              <a:t> </a:t>
            </a:r>
            <a:r>
              <a:rPr lang="ru-KZ" dirty="0" err="1"/>
              <a:t>Opportunistic</a:t>
            </a:r>
            <a:r>
              <a:rPr lang="ru-KZ" dirty="0"/>
              <a:t> </a:t>
            </a:r>
            <a:r>
              <a:rPr lang="ru-KZ" dirty="0" err="1"/>
              <a:t>Pathogens</a:t>
            </a:r>
            <a:r>
              <a:rPr lang="ru-KZ" dirty="0"/>
              <a:t> </a:t>
            </a:r>
            <a:r>
              <a:rPr lang="ru-KZ" dirty="0" err="1"/>
              <a:t>of</a:t>
            </a:r>
            <a:r>
              <a:rPr lang="ru-KZ" dirty="0"/>
              <a:t> </a:t>
            </a:r>
            <a:r>
              <a:rPr lang="ru-KZ" dirty="0" err="1"/>
              <a:t>the</a:t>
            </a:r>
            <a:r>
              <a:rPr lang="ru-KZ" dirty="0"/>
              <a:t> </a:t>
            </a:r>
            <a:r>
              <a:rPr lang="ru-KZ" dirty="0" err="1"/>
              <a:t>Central</a:t>
            </a:r>
            <a:r>
              <a:rPr lang="ru-KZ" dirty="0"/>
              <a:t> </a:t>
            </a:r>
            <a:r>
              <a:rPr lang="ru-KZ" dirty="0" err="1"/>
              <a:t>Nervous</a:t>
            </a:r>
            <a:r>
              <a:rPr lang="ru-KZ" dirty="0"/>
              <a:t> </a:t>
            </a:r>
            <a:r>
              <a:rPr lang="ru-KZ" dirty="0" err="1"/>
              <a:t>System</a:t>
            </a:r>
            <a:r>
              <a:rPr lang="ru-KZ" dirty="0"/>
              <a:t>? </a:t>
            </a:r>
            <a:r>
              <a:rPr lang="en-US" dirty="0"/>
              <a:t>//</a:t>
            </a:r>
            <a:r>
              <a:rPr lang="ru-KZ" dirty="0" err="1"/>
              <a:t>Viruses</a:t>
            </a:r>
            <a:r>
              <a:rPr lang="ru-KZ" dirty="0"/>
              <a:t>. 2019</a:t>
            </a:r>
            <a:r>
              <a:rPr lang="ru-RU" dirty="0"/>
              <a:t>. №</a:t>
            </a:r>
            <a:r>
              <a:rPr lang="ru-KZ" dirty="0"/>
              <a:t> </a:t>
            </a:r>
            <a:r>
              <a:rPr lang="ru-KZ" dirty="0" err="1"/>
              <a:t>Dec</a:t>
            </a:r>
            <a:r>
              <a:rPr lang="ru-KZ" dirty="0"/>
              <a:t> 20;12(1)</a:t>
            </a:r>
            <a:r>
              <a:rPr lang="ru-RU" dirty="0"/>
              <a:t>.Р.</a:t>
            </a:r>
            <a:r>
              <a:rPr lang="ru-KZ" dirty="0"/>
              <a:t>14. </a:t>
            </a:r>
          </a:p>
          <a:p>
            <a:pPr lvl="0"/>
            <a:r>
              <a:rPr lang="ru-KZ" dirty="0" err="1"/>
              <a:t>Baig</a:t>
            </a:r>
            <a:r>
              <a:rPr lang="ru-KZ" dirty="0"/>
              <a:t> A.M., </a:t>
            </a:r>
            <a:r>
              <a:rPr lang="ru-KZ" dirty="0" err="1"/>
              <a:t>Khaleeq</a:t>
            </a:r>
            <a:r>
              <a:rPr lang="ru-KZ" dirty="0"/>
              <a:t> A., </a:t>
            </a:r>
            <a:r>
              <a:rPr lang="ru-KZ" dirty="0" err="1"/>
              <a:t>Ali</a:t>
            </a:r>
            <a:r>
              <a:rPr lang="ru-KZ" dirty="0"/>
              <a:t> U., </a:t>
            </a:r>
            <a:r>
              <a:rPr lang="ru-KZ" dirty="0" err="1"/>
              <a:t>Syeda</a:t>
            </a:r>
            <a:r>
              <a:rPr lang="ru-KZ" dirty="0"/>
              <a:t> H. </a:t>
            </a:r>
            <a:r>
              <a:rPr lang="ru-KZ" dirty="0" err="1"/>
              <a:t>Evidence</a:t>
            </a:r>
            <a:r>
              <a:rPr lang="ru-KZ" dirty="0"/>
              <a:t> </a:t>
            </a:r>
            <a:r>
              <a:rPr lang="ru-KZ" dirty="0" err="1"/>
              <a:t>of</a:t>
            </a:r>
            <a:r>
              <a:rPr lang="ru-KZ" dirty="0"/>
              <a:t> </a:t>
            </a:r>
            <a:r>
              <a:rPr lang="ru-KZ" dirty="0" err="1"/>
              <a:t>the</a:t>
            </a:r>
            <a:r>
              <a:rPr lang="ru-KZ" dirty="0"/>
              <a:t> COVID-19 </a:t>
            </a:r>
            <a:r>
              <a:rPr lang="ru-KZ" dirty="0" err="1"/>
              <a:t>virus</a:t>
            </a:r>
            <a:r>
              <a:rPr lang="ru-KZ" dirty="0"/>
              <a:t> </a:t>
            </a:r>
            <a:r>
              <a:rPr lang="ru-KZ" dirty="0" err="1"/>
              <a:t>targeting</a:t>
            </a:r>
            <a:r>
              <a:rPr lang="ru-KZ" dirty="0"/>
              <a:t> </a:t>
            </a:r>
            <a:r>
              <a:rPr lang="ru-KZ" dirty="0" err="1"/>
              <a:t>the</a:t>
            </a:r>
            <a:r>
              <a:rPr lang="ru-KZ" dirty="0"/>
              <a:t> CNS: </a:t>
            </a:r>
            <a:r>
              <a:rPr lang="ru-KZ" dirty="0" err="1"/>
              <a:t>tissue</a:t>
            </a:r>
            <a:r>
              <a:rPr lang="ru-KZ" dirty="0"/>
              <a:t> </a:t>
            </a:r>
            <a:r>
              <a:rPr lang="ru-KZ" dirty="0" err="1"/>
              <a:t>distribution</a:t>
            </a:r>
            <a:r>
              <a:rPr lang="ru-KZ" dirty="0"/>
              <a:t>, </a:t>
            </a:r>
            <a:r>
              <a:rPr lang="ru-KZ" dirty="0" err="1"/>
              <a:t>host-virus</a:t>
            </a:r>
            <a:r>
              <a:rPr lang="ru-KZ" dirty="0"/>
              <a:t> </a:t>
            </a:r>
            <a:r>
              <a:rPr lang="ru-KZ" dirty="0" err="1"/>
              <a:t>interaction</a:t>
            </a:r>
            <a:r>
              <a:rPr lang="ru-KZ" dirty="0"/>
              <a:t>, </a:t>
            </a:r>
            <a:r>
              <a:rPr lang="ru-KZ" dirty="0" err="1"/>
              <a:t>and</a:t>
            </a:r>
            <a:r>
              <a:rPr lang="ru-KZ" dirty="0"/>
              <a:t> </a:t>
            </a:r>
            <a:r>
              <a:rPr lang="ru-KZ" dirty="0" err="1"/>
              <a:t>proposed</a:t>
            </a:r>
            <a:r>
              <a:rPr lang="ru-KZ" dirty="0"/>
              <a:t> </a:t>
            </a:r>
            <a:r>
              <a:rPr lang="ru-KZ" dirty="0" err="1"/>
              <a:t>neurotropic</a:t>
            </a:r>
            <a:r>
              <a:rPr lang="ru-KZ" dirty="0"/>
              <a:t> </a:t>
            </a:r>
            <a:r>
              <a:rPr lang="ru-KZ" dirty="0" err="1"/>
              <a:t>mechanisms</a:t>
            </a:r>
            <a:r>
              <a:rPr lang="ru-KZ" dirty="0"/>
              <a:t>. </a:t>
            </a:r>
            <a:r>
              <a:rPr lang="en-US" dirty="0"/>
              <a:t>// </a:t>
            </a:r>
            <a:r>
              <a:rPr lang="ru-KZ" dirty="0"/>
              <a:t>ACS </a:t>
            </a:r>
            <a:r>
              <a:rPr lang="ru-KZ" dirty="0" err="1"/>
              <a:t>Chem</a:t>
            </a:r>
            <a:r>
              <a:rPr lang="ru-KZ" dirty="0"/>
              <a:t>. </a:t>
            </a:r>
            <a:r>
              <a:rPr lang="ru-KZ" dirty="0" err="1"/>
              <a:t>Neurosci</a:t>
            </a:r>
            <a:r>
              <a:rPr lang="ru-KZ" dirty="0"/>
              <a:t>. 2020</a:t>
            </a:r>
            <a:r>
              <a:rPr lang="ru-RU" dirty="0"/>
              <a:t>. № </a:t>
            </a:r>
            <a:r>
              <a:rPr lang="ru-KZ" dirty="0"/>
              <a:t>11(7)</a:t>
            </a:r>
            <a:r>
              <a:rPr lang="ru-RU" dirty="0"/>
              <a:t>. Р. </a:t>
            </a:r>
            <a:r>
              <a:rPr lang="ru-KZ" dirty="0"/>
              <a:t>995–998. </a:t>
            </a:r>
          </a:p>
          <a:p>
            <a:pPr lvl="0"/>
            <a:r>
              <a:rPr lang="ru-KZ" dirty="0"/>
              <a:t> </a:t>
            </a:r>
            <a:r>
              <a:rPr lang="ru-KZ" dirty="0" err="1"/>
              <a:t>Swanson</a:t>
            </a:r>
            <a:r>
              <a:rPr lang="ru-KZ" dirty="0"/>
              <a:t> P.A., 2nd, </a:t>
            </a:r>
            <a:r>
              <a:rPr lang="ru-KZ" dirty="0" err="1"/>
              <a:t>McGavern</a:t>
            </a:r>
            <a:r>
              <a:rPr lang="ru-KZ" dirty="0"/>
              <a:t> D.B. </a:t>
            </a:r>
            <a:r>
              <a:rPr lang="ru-KZ" dirty="0" err="1"/>
              <a:t>Viral</a:t>
            </a:r>
            <a:r>
              <a:rPr lang="ru-KZ" dirty="0"/>
              <a:t> </a:t>
            </a:r>
            <a:r>
              <a:rPr lang="ru-KZ" dirty="0" err="1"/>
              <a:t>diseases</a:t>
            </a:r>
            <a:r>
              <a:rPr lang="ru-KZ" dirty="0"/>
              <a:t> </a:t>
            </a:r>
            <a:r>
              <a:rPr lang="ru-KZ" dirty="0" err="1"/>
              <a:t>of</a:t>
            </a:r>
            <a:r>
              <a:rPr lang="ru-KZ" dirty="0"/>
              <a:t> </a:t>
            </a:r>
            <a:r>
              <a:rPr lang="ru-KZ" dirty="0" err="1"/>
              <a:t>the</a:t>
            </a:r>
            <a:r>
              <a:rPr lang="ru-KZ" dirty="0"/>
              <a:t> </a:t>
            </a:r>
            <a:r>
              <a:rPr lang="ru-KZ" dirty="0" err="1"/>
              <a:t>central</a:t>
            </a:r>
            <a:r>
              <a:rPr lang="ru-KZ" dirty="0"/>
              <a:t> </a:t>
            </a:r>
            <a:r>
              <a:rPr lang="ru-KZ" dirty="0" err="1"/>
              <a:t>nervous</a:t>
            </a:r>
            <a:r>
              <a:rPr lang="ru-KZ" dirty="0"/>
              <a:t> </a:t>
            </a:r>
            <a:r>
              <a:rPr lang="ru-KZ" dirty="0" err="1"/>
              <a:t>system</a:t>
            </a:r>
            <a:r>
              <a:rPr lang="ru-KZ" dirty="0"/>
              <a:t>.</a:t>
            </a:r>
            <a:r>
              <a:rPr lang="en-US" dirty="0"/>
              <a:t> //</a:t>
            </a:r>
            <a:r>
              <a:rPr lang="ru-KZ" dirty="0" err="1"/>
              <a:t>Curr</a:t>
            </a:r>
            <a:r>
              <a:rPr lang="ru-KZ" dirty="0"/>
              <a:t>. </a:t>
            </a:r>
            <a:r>
              <a:rPr lang="ru-KZ" dirty="0" err="1"/>
              <a:t>Opin</a:t>
            </a:r>
            <a:r>
              <a:rPr lang="ru-KZ" dirty="0"/>
              <a:t>. </a:t>
            </a:r>
            <a:r>
              <a:rPr lang="ru-KZ" dirty="0" err="1"/>
              <a:t>Virol</a:t>
            </a:r>
            <a:r>
              <a:rPr lang="ru-KZ" dirty="0"/>
              <a:t>. 2015</a:t>
            </a:r>
            <a:r>
              <a:rPr lang="ru-RU" dirty="0"/>
              <a:t>. №</a:t>
            </a:r>
            <a:r>
              <a:rPr lang="ru-KZ" dirty="0"/>
              <a:t>1</a:t>
            </a:r>
            <a:r>
              <a:rPr lang="ru-RU" dirty="0"/>
              <a:t>. Р.</a:t>
            </a:r>
            <a:r>
              <a:rPr lang="ru-KZ" dirty="0"/>
              <a:t>44–54. </a:t>
            </a:r>
          </a:p>
          <a:p>
            <a:endParaRPr lang="ru-KZ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C533A9E-63AD-4024-BD0B-738D32AC2C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77046" y="214232"/>
            <a:ext cx="1851620" cy="118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3102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3636AD-9F48-4E01-90D7-4C2D574111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5415" y="618517"/>
            <a:ext cx="10152811" cy="1027403"/>
          </a:xfrm>
        </p:spPr>
        <p:txBody>
          <a:bodyPr>
            <a:normAutofit/>
          </a:bodyPr>
          <a:lstStyle/>
          <a:p>
            <a:r>
              <a:rPr lang="ru-RU" sz="2800" b="1" dirty="0"/>
              <a:t>Острая </a:t>
            </a:r>
            <a:r>
              <a:rPr lang="ru-RU" sz="2800" b="1" dirty="0" err="1"/>
              <a:t>некротизирующая</a:t>
            </a:r>
            <a:r>
              <a:rPr lang="ru-RU" sz="2800" b="1" dirty="0"/>
              <a:t> энцефалопатия</a:t>
            </a:r>
            <a:endParaRPr lang="ru-KZ" sz="2800" b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2ED0C15-137C-45B8-946F-3F814CA68D6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07964" y="1645920"/>
            <a:ext cx="10410092" cy="4145280"/>
          </a:xfrm>
        </p:spPr>
        <p:txBody>
          <a:bodyPr>
            <a:normAutofit/>
          </a:bodyPr>
          <a:lstStyle/>
          <a:p>
            <a:endParaRPr lang="ru-RU" sz="2400" dirty="0"/>
          </a:p>
          <a:p>
            <a:endParaRPr lang="ru-RU" sz="2400" dirty="0"/>
          </a:p>
          <a:p>
            <a:pPr marL="0" indent="0" algn="ctr">
              <a:buNone/>
            </a:pPr>
            <a:r>
              <a:rPr lang="ru-RU" sz="2400" dirty="0"/>
              <a:t>ОНЭ -</a:t>
            </a:r>
            <a:r>
              <a:rPr lang="ru-KZ" sz="2400" dirty="0"/>
              <a:t>отдельное состояние с быстрым появлением неврологических симптомов, чаще всего вторичным по отношению к вирусной инфекции, такой как вирусы гриппа</a:t>
            </a:r>
            <a:r>
              <a:rPr lang="ru-RU" sz="2400" dirty="0"/>
              <a:t> и герпеса</a:t>
            </a:r>
            <a:r>
              <a:rPr lang="ru-KZ" sz="2400" dirty="0"/>
              <a:t>. </a:t>
            </a: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13A7B754-E7C6-47BD-B0F7-6CD464205B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7963" y="5883275"/>
            <a:ext cx="10297551" cy="365125"/>
          </a:xfrm>
        </p:spPr>
        <p:txBody>
          <a:bodyPr/>
          <a:lstStyle/>
          <a:p>
            <a:pPr lvl="0"/>
            <a:r>
              <a:rPr lang="ru-KZ" dirty="0" err="1"/>
              <a:t>Wang</a:t>
            </a:r>
            <a:r>
              <a:rPr lang="ru-KZ" dirty="0"/>
              <a:t> H. S., </a:t>
            </a:r>
            <a:r>
              <a:rPr lang="ru-KZ" dirty="0" err="1"/>
              <a:t>Huang</a:t>
            </a:r>
            <a:r>
              <a:rPr lang="ru-KZ" dirty="0"/>
              <a:t> S. C. </a:t>
            </a:r>
            <a:r>
              <a:rPr lang="ru-KZ" dirty="0" err="1"/>
              <a:t>Acute</a:t>
            </a:r>
            <a:r>
              <a:rPr lang="ru-KZ" dirty="0"/>
              <a:t> </a:t>
            </a:r>
            <a:r>
              <a:rPr lang="ru-KZ" dirty="0" err="1"/>
              <a:t>necrotizing</a:t>
            </a:r>
            <a:r>
              <a:rPr lang="ru-KZ" dirty="0"/>
              <a:t> </a:t>
            </a:r>
            <a:r>
              <a:rPr lang="ru-KZ" dirty="0" err="1"/>
              <a:t>encephalopathy</a:t>
            </a:r>
            <a:r>
              <a:rPr lang="ru-KZ" dirty="0"/>
              <a:t> </a:t>
            </a:r>
            <a:r>
              <a:rPr lang="ru-KZ" dirty="0" err="1"/>
              <a:t>of</a:t>
            </a:r>
            <a:r>
              <a:rPr lang="ru-KZ" dirty="0"/>
              <a:t> </a:t>
            </a:r>
            <a:r>
              <a:rPr lang="ru-KZ" dirty="0" err="1"/>
              <a:t>childhood</a:t>
            </a:r>
            <a:r>
              <a:rPr lang="ru-KZ" dirty="0"/>
              <a:t>. </a:t>
            </a:r>
            <a:r>
              <a:rPr lang="en-US" dirty="0"/>
              <a:t>// </a:t>
            </a:r>
            <a:r>
              <a:rPr lang="ru-KZ" dirty="0" err="1"/>
              <a:t>Chang</a:t>
            </a:r>
            <a:r>
              <a:rPr lang="ru-KZ" dirty="0"/>
              <a:t> </a:t>
            </a:r>
            <a:r>
              <a:rPr lang="ru-KZ" dirty="0" err="1"/>
              <a:t>Gung</a:t>
            </a:r>
            <a:r>
              <a:rPr lang="ru-KZ" dirty="0"/>
              <a:t> </a:t>
            </a:r>
            <a:r>
              <a:rPr lang="ru-KZ" dirty="0" err="1"/>
              <a:t>Medical</a:t>
            </a:r>
            <a:r>
              <a:rPr lang="ru-KZ" dirty="0"/>
              <a:t> </a:t>
            </a:r>
            <a:r>
              <a:rPr lang="ru-KZ" dirty="0" err="1"/>
              <a:t>Journal</a:t>
            </a:r>
            <a:r>
              <a:rPr lang="ru-KZ" dirty="0"/>
              <a:t>. 200</a:t>
            </a:r>
            <a:r>
              <a:rPr lang="ru-RU" dirty="0"/>
              <a:t>1. №</a:t>
            </a:r>
            <a:r>
              <a:rPr lang="ru-KZ" b="1" dirty="0"/>
              <a:t>24 </a:t>
            </a:r>
            <a:r>
              <a:rPr lang="ru-KZ" dirty="0"/>
              <a:t>(1)</a:t>
            </a:r>
            <a:r>
              <a:rPr lang="ru-RU" dirty="0"/>
              <a:t>. Р.</a:t>
            </a:r>
            <a:r>
              <a:rPr lang="ru-KZ" dirty="0"/>
              <a:t>1–10. </a:t>
            </a:r>
          </a:p>
          <a:p>
            <a:pPr lvl="0"/>
            <a:r>
              <a:rPr lang="ru-KZ" dirty="0"/>
              <a:t> </a:t>
            </a:r>
            <a:r>
              <a:rPr lang="ru-KZ" dirty="0" err="1"/>
              <a:t>Mariotti</a:t>
            </a:r>
            <a:r>
              <a:rPr lang="ru-KZ" dirty="0"/>
              <a:t> P., </a:t>
            </a:r>
            <a:r>
              <a:rPr lang="ru-KZ" dirty="0" err="1"/>
              <a:t>Iorio</a:t>
            </a:r>
            <a:r>
              <a:rPr lang="ru-KZ" dirty="0"/>
              <a:t> R., </a:t>
            </a:r>
            <a:r>
              <a:rPr lang="ru-KZ" dirty="0" err="1"/>
              <a:t>Frisullo</a:t>
            </a:r>
            <a:r>
              <a:rPr lang="ru-KZ" dirty="0"/>
              <a:t> G., </a:t>
            </a:r>
            <a:r>
              <a:rPr lang="ru-KZ" dirty="0" err="1"/>
              <a:t>et</a:t>
            </a:r>
            <a:r>
              <a:rPr lang="ru-KZ" dirty="0"/>
              <a:t> </a:t>
            </a:r>
            <a:r>
              <a:rPr lang="ru-KZ" dirty="0" err="1"/>
              <a:t>al</a:t>
            </a:r>
            <a:r>
              <a:rPr lang="ru-KZ" dirty="0"/>
              <a:t>. </a:t>
            </a:r>
            <a:r>
              <a:rPr lang="ru-KZ" dirty="0" err="1"/>
              <a:t>Acute</a:t>
            </a:r>
            <a:r>
              <a:rPr lang="ru-KZ" dirty="0"/>
              <a:t> </a:t>
            </a:r>
            <a:r>
              <a:rPr lang="ru-KZ" dirty="0" err="1"/>
              <a:t>necrotizing</a:t>
            </a:r>
            <a:r>
              <a:rPr lang="ru-KZ" dirty="0"/>
              <a:t> </a:t>
            </a:r>
            <a:r>
              <a:rPr lang="ru-KZ" dirty="0" err="1"/>
              <a:t>encephalopathy</a:t>
            </a:r>
            <a:r>
              <a:rPr lang="ru-KZ" dirty="0"/>
              <a:t> </a:t>
            </a:r>
            <a:r>
              <a:rPr lang="ru-KZ" dirty="0" err="1"/>
              <a:t>during</a:t>
            </a:r>
            <a:r>
              <a:rPr lang="ru-KZ" dirty="0"/>
              <a:t> </a:t>
            </a:r>
            <a:r>
              <a:rPr lang="ru-KZ" dirty="0" err="1"/>
              <a:t>novel</a:t>
            </a:r>
            <a:r>
              <a:rPr lang="ru-KZ" dirty="0"/>
              <a:t> </a:t>
            </a:r>
            <a:r>
              <a:rPr lang="ru-KZ" dirty="0" err="1"/>
              <a:t>influenza</a:t>
            </a:r>
            <a:r>
              <a:rPr lang="ru-KZ" dirty="0"/>
              <a:t> A (H1N1) </a:t>
            </a:r>
            <a:r>
              <a:rPr lang="ru-KZ" dirty="0" err="1"/>
              <a:t>virus</a:t>
            </a:r>
            <a:r>
              <a:rPr lang="ru-KZ" dirty="0"/>
              <a:t> </a:t>
            </a:r>
            <a:r>
              <a:rPr lang="ru-KZ" dirty="0" err="1"/>
              <a:t>infection</a:t>
            </a:r>
            <a:r>
              <a:rPr lang="ru-KZ" dirty="0"/>
              <a:t>. </a:t>
            </a:r>
            <a:r>
              <a:rPr lang="en-US" dirty="0"/>
              <a:t>// </a:t>
            </a:r>
            <a:r>
              <a:rPr lang="ru-KZ" dirty="0" err="1"/>
              <a:t>Annals</a:t>
            </a:r>
            <a:r>
              <a:rPr lang="ru-KZ" dirty="0"/>
              <a:t> </a:t>
            </a:r>
            <a:r>
              <a:rPr lang="ru-KZ" dirty="0" err="1"/>
              <a:t>of</a:t>
            </a:r>
            <a:r>
              <a:rPr lang="ru-KZ" dirty="0"/>
              <a:t> </a:t>
            </a:r>
            <a:r>
              <a:rPr lang="ru-KZ" dirty="0" err="1"/>
              <a:t>Neurology</a:t>
            </a:r>
            <a:r>
              <a:rPr lang="ru-KZ" dirty="0"/>
              <a:t>. 2010</a:t>
            </a:r>
            <a:r>
              <a:rPr lang="ru-RU" dirty="0"/>
              <a:t>. № </a:t>
            </a:r>
            <a:r>
              <a:rPr lang="ru-KZ" b="1" dirty="0"/>
              <a:t>68</a:t>
            </a:r>
            <a:r>
              <a:rPr lang="ru-KZ" dirty="0"/>
              <a:t>(1)</a:t>
            </a:r>
            <a:r>
              <a:rPr lang="ru-RU" dirty="0"/>
              <a:t>. Р. </a:t>
            </a:r>
            <a:r>
              <a:rPr lang="ru-KZ" dirty="0"/>
              <a:t>111–114. </a:t>
            </a:r>
          </a:p>
          <a:p>
            <a:pPr lvl="0"/>
            <a:r>
              <a:rPr lang="ru-KZ" dirty="0" err="1"/>
              <a:t>Hoshino</a:t>
            </a:r>
            <a:r>
              <a:rPr lang="ru-KZ" dirty="0"/>
              <a:t> A., </a:t>
            </a:r>
            <a:r>
              <a:rPr lang="ru-KZ" dirty="0" err="1"/>
              <a:t>Saitoh</a:t>
            </a:r>
            <a:r>
              <a:rPr lang="ru-KZ" dirty="0"/>
              <a:t> M., </a:t>
            </a:r>
            <a:r>
              <a:rPr lang="ru-KZ" dirty="0" err="1"/>
              <a:t>Oka</a:t>
            </a:r>
            <a:r>
              <a:rPr lang="ru-KZ" dirty="0"/>
              <a:t> A., </a:t>
            </a:r>
            <a:r>
              <a:rPr lang="ru-KZ" dirty="0" err="1"/>
              <a:t>et</a:t>
            </a:r>
            <a:r>
              <a:rPr lang="ru-KZ" dirty="0"/>
              <a:t> </a:t>
            </a:r>
            <a:r>
              <a:rPr lang="ru-KZ" dirty="0" err="1"/>
              <a:t>al</a:t>
            </a:r>
            <a:r>
              <a:rPr lang="ru-KZ" dirty="0"/>
              <a:t>. </a:t>
            </a:r>
            <a:r>
              <a:rPr lang="ru-KZ" dirty="0" err="1"/>
              <a:t>Epidemiology</a:t>
            </a:r>
            <a:r>
              <a:rPr lang="ru-KZ" dirty="0"/>
              <a:t> </a:t>
            </a:r>
            <a:r>
              <a:rPr lang="ru-KZ" dirty="0" err="1"/>
              <a:t>of</a:t>
            </a:r>
            <a:r>
              <a:rPr lang="ru-KZ" dirty="0"/>
              <a:t> </a:t>
            </a:r>
            <a:r>
              <a:rPr lang="ru-KZ" dirty="0" err="1"/>
              <a:t>acute</a:t>
            </a:r>
            <a:r>
              <a:rPr lang="ru-KZ" dirty="0"/>
              <a:t> </a:t>
            </a:r>
            <a:r>
              <a:rPr lang="ru-KZ" dirty="0" err="1"/>
              <a:t>encephalopathy</a:t>
            </a:r>
            <a:r>
              <a:rPr lang="ru-KZ" dirty="0"/>
              <a:t> </a:t>
            </a:r>
            <a:r>
              <a:rPr lang="ru-KZ" dirty="0" err="1"/>
              <a:t>in</a:t>
            </a:r>
            <a:r>
              <a:rPr lang="ru-KZ" dirty="0"/>
              <a:t> </a:t>
            </a:r>
            <a:r>
              <a:rPr lang="ru-KZ" dirty="0" err="1"/>
              <a:t>Japan</a:t>
            </a:r>
            <a:r>
              <a:rPr lang="ru-KZ" dirty="0"/>
              <a:t>, </a:t>
            </a:r>
            <a:r>
              <a:rPr lang="ru-KZ" dirty="0" err="1"/>
              <a:t>with</a:t>
            </a:r>
            <a:r>
              <a:rPr lang="ru-KZ" dirty="0"/>
              <a:t> </a:t>
            </a:r>
            <a:r>
              <a:rPr lang="ru-KZ" dirty="0" err="1"/>
              <a:t>emphasis</a:t>
            </a:r>
            <a:r>
              <a:rPr lang="ru-KZ" dirty="0"/>
              <a:t> </a:t>
            </a:r>
            <a:r>
              <a:rPr lang="ru-KZ" dirty="0" err="1"/>
              <a:t>on</a:t>
            </a:r>
            <a:r>
              <a:rPr lang="ru-KZ" dirty="0"/>
              <a:t> </a:t>
            </a:r>
            <a:r>
              <a:rPr lang="ru-KZ" dirty="0" err="1"/>
              <a:t>the</a:t>
            </a:r>
            <a:r>
              <a:rPr lang="ru-KZ" dirty="0"/>
              <a:t> </a:t>
            </a:r>
            <a:r>
              <a:rPr lang="ru-KZ" dirty="0" err="1"/>
              <a:t>association</a:t>
            </a:r>
            <a:r>
              <a:rPr lang="ru-KZ" dirty="0"/>
              <a:t> </a:t>
            </a:r>
            <a:r>
              <a:rPr lang="ru-KZ" dirty="0" err="1"/>
              <a:t>of</a:t>
            </a:r>
            <a:r>
              <a:rPr lang="ru-KZ" dirty="0"/>
              <a:t> </a:t>
            </a:r>
            <a:r>
              <a:rPr lang="ru-KZ" dirty="0" err="1"/>
              <a:t>viruses</a:t>
            </a:r>
            <a:r>
              <a:rPr lang="ru-KZ" dirty="0"/>
              <a:t> </a:t>
            </a:r>
            <a:r>
              <a:rPr lang="ru-KZ" dirty="0" err="1"/>
              <a:t>and</a:t>
            </a:r>
            <a:r>
              <a:rPr lang="ru-KZ" dirty="0"/>
              <a:t> </a:t>
            </a:r>
            <a:r>
              <a:rPr lang="ru-KZ" dirty="0" err="1"/>
              <a:t>syndromes</a:t>
            </a:r>
            <a:r>
              <a:rPr lang="ru-KZ" dirty="0"/>
              <a:t>. </a:t>
            </a:r>
            <a:r>
              <a:rPr lang="en-US" dirty="0"/>
              <a:t>//</a:t>
            </a:r>
            <a:r>
              <a:rPr lang="ru-KZ" dirty="0" err="1"/>
              <a:t>Brain</a:t>
            </a:r>
            <a:r>
              <a:rPr lang="ru-KZ" dirty="0"/>
              <a:t> </a:t>
            </a:r>
            <a:r>
              <a:rPr lang="ru-KZ" dirty="0" err="1"/>
              <a:t>and</a:t>
            </a:r>
            <a:r>
              <a:rPr lang="ru-KZ" dirty="0"/>
              <a:t> </a:t>
            </a:r>
            <a:r>
              <a:rPr lang="ru-KZ" dirty="0" err="1"/>
              <a:t>Development</a:t>
            </a:r>
            <a:r>
              <a:rPr lang="ru-KZ" dirty="0"/>
              <a:t>. 2012</a:t>
            </a:r>
            <a:r>
              <a:rPr lang="ru-RU" dirty="0"/>
              <a:t>. № </a:t>
            </a:r>
            <a:r>
              <a:rPr lang="ru-KZ" b="1" dirty="0"/>
              <a:t>34</a:t>
            </a:r>
            <a:r>
              <a:rPr lang="ru-KZ" dirty="0"/>
              <a:t>(5)</a:t>
            </a:r>
            <a:r>
              <a:rPr lang="ru-RU" dirty="0"/>
              <a:t>.Р.</a:t>
            </a:r>
            <a:r>
              <a:rPr lang="ru-KZ" dirty="0"/>
              <a:t>337–343. </a:t>
            </a:r>
          </a:p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16910222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763DB661-762F-4DFA-883E-125272EBD4C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73723" y="4979963"/>
            <a:ext cx="10503877" cy="811236"/>
          </a:xfrm>
        </p:spPr>
        <p:txBody>
          <a:bodyPr>
            <a:normAutofit fontScale="70000" lnSpcReduction="20000"/>
          </a:bodyPr>
          <a:lstStyle/>
          <a:p>
            <a:r>
              <a:rPr lang="ru-KZ" dirty="0"/>
              <a:t>Результаты МРТ</a:t>
            </a:r>
            <a:r>
              <a:rPr lang="ru-RU" dirty="0"/>
              <a:t>, как правило,</a:t>
            </a:r>
            <a:r>
              <a:rPr lang="ru-KZ" dirty="0"/>
              <a:t> включают двусторонние изменения сигнала и симметричный некроз в центральных таламусах, иногда с геморрагическими компонентами и/или </a:t>
            </a:r>
            <a:r>
              <a:rPr lang="en-US" dirty="0"/>
              <a:t>c </a:t>
            </a:r>
            <a:r>
              <a:rPr lang="ru-KZ" dirty="0"/>
              <a:t>вовлечением переднего отдела ствола мозга </a:t>
            </a:r>
          </a:p>
          <a:p>
            <a:endParaRPr lang="ru-KZ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5AAC3A2D-7994-40CF-8D5C-8028FA8C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KZ" dirty="0" err="1"/>
              <a:t>Poyiadji</a:t>
            </a:r>
            <a:r>
              <a:rPr lang="ru-KZ" dirty="0"/>
              <a:t> N, </a:t>
            </a:r>
            <a:r>
              <a:rPr lang="ru-KZ" dirty="0" err="1"/>
              <a:t>Shahin</a:t>
            </a:r>
            <a:r>
              <a:rPr lang="ru-KZ" dirty="0"/>
              <a:t> G, </a:t>
            </a:r>
            <a:r>
              <a:rPr lang="ru-KZ" dirty="0" err="1"/>
              <a:t>Noujaim</a:t>
            </a:r>
            <a:r>
              <a:rPr lang="ru-KZ" dirty="0"/>
              <a:t> D, </a:t>
            </a:r>
            <a:r>
              <a:rPr lang="ru-KZ" dirty="0" err="1"/>
              <a:t>Stone</a:t>
            </a:r>
            <a:r>
              <a:rPr lang="ru-KZ" dirty="0"/>
              <a:t> M, </a:t>
            </a:r>
            <a:r>
              <a:rPr lang="ru-KZ" dirty="0" err="1"/>
              <a:t>Patel</a:t>
            </a:r>
            <a:r>
              <a:rPr lang="ru-KZ" dirty="0"/>
              <a:t> S, </a:t>
            </a:r>
            <a:r>
              <a:rPr lang="ru-KZ" dirty="0" err="1"/>
              <a:t>Griffith</a:t>
            </a:r>
            <a:r>
              <a:rPr lang="ru-KZ" dirty="0"/>
              <a:t> B. COVID-19-associated </a:t>
            </a:r>
            <a:r>
              <a:rPr lang="ru-KZ" dirty="0" err="1"/>
              <a:t>Acute</a:t>
            </a:r>
            <a:r>
              <a:rPr lang="ru-KZ" dirty="0"/>
              <a:t> </a:t>
            </a:r>
            <a:r>
              <a:rPr lang="ru-KZ" dirty="0" err="1"/>
              <a:t>Hemorrhagic</a:t>
            </a:r>
            <a:r>
              <a:rPr lang="ru-KZ" dirty="0"/>
              <a:t> </a:t>
            </a:r>
            <a:r>
              <a:rPr lang="ru-KZ" dirty="0" err="1"/>
              <a:t>Necrotizing</a:t>
            </a:r>
            <a:r>
              <a:rPr lang="ru-KZ" dirty="0"/>
              <a:t> </a:t>
            </a:r>
            <a:r>
              <a:rPr lang="ru-KZ" dirty="0" err="1"/>
              <a:t>Encephalopathy</a:t>
            </a:r>
            <a:r>
              <a:rPr lang="ru-KZ" dirty="0"/>
              <a:t>: </a:t>
            </a:r>
            <a:r>
              <a:rPr lang="ru-KZ" dirty="0" err="1"/>
              <a:t>Imaging</a:t>
            </a:r>
            <a:r>
              <a:rPr lang="ru-KZ" dirty="0"/>
              <a:t> </a:t>
            </a:r>
            <a:r>
              <a:rPr lang="ru-KZ" dirty="0" err="1"/>
              <a:t>Features</a:t>
            </a:r>
            <a:r>
              <a:rPr lang="ru-KZ" dirty="0"/>
              <a:t>. </a:t>
            </a:r>
            <a:r>
              <a:rPr lang="en-US" dirty="0"/>
              <a:t>//</a:t>
            </a:r>
            <a:r>
              <a:rPr lang="ru-KZ" dirty="0" err="1"/>
              <a:t>Radiology</a:t>
            </a:r>
            <a:r>
              <a:rPr lang="ru-KZ" dirty="0"/>
              <a:t>. 2020</a:t>
            </a:r>
            <a:r>
              <a:rPr lang="ru-RU" dirty="0"/>
              <a:t>.</a:t>
            </a:r>
            <a:r>
              <a:rPr lang="ru-KZ" dirty="0"/>
              <a:t> Aug;296(2)</a:t>
            </a:r>
            <a:r>
              <a:rPr lang="ru-RU" dirty="0"/>
              <a:t>. Р.</a:t>
            </a:r>
            <a:r>
              <a:rPr lang="ru-KZ" dirty="0"/>
              <a:t>E119-E120. </a:t>
            </a:r>
          </a:p>
          <a:p>
            <a:endParaRPr lang="ru-KZ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2454F22-BF7F-4DBF-A65A-390161E92D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23773" y="273355"/>
            <a:ext cx="3987027" cy="472536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C1284E1-3785-4049-A438-4AE6260A26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190" y="122659"/>
            <a:ext cx="3987027" cy="465750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43CD378-6947-42C4-AFA0-84DC271622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97888" y="747987"/>
            <a:ext cx="3255546" cy="3865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5037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102D3C7-538D-48CB-8241-290D9080CB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5415" y="618517"/>
            <a:ext cx="10152811" cy="647575"/>
          </a:xfrm>
        </p:spPr>
        <p:txBody>
          <a:bodyPr/>
          <a:lstStyle/>
          <a:p>
            <a:r>
              <a:rPr lang="ru-RU" b="1" dirty="0"/>
              <a:t>Острая </a:t>
            </a:r>
            <a:r>
              <a:rPr lang="ru-RU" b="1" dirty="0" err="1"/>
              <a:t>некротизирующая</a:t>
            </a:r>
            <a:r>
              <a:rPr lang="ru-RU" b="1" dirty="0"/>
              <a:t> энцефалопатия</a:t>
            </a:r>
            <a:endParaRPr lang="ru-KZ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DF0CE9F-A0C6-4A6C-818C-77F8EB61C86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73723" y="1589649"/>
            <a:ext cx="10503877" cy="4293625"/>
          </a:xfrm>
        </p:spPr>
        <p:txBody>
          <a:bodyPr>
            <a:normAutofit/>
          </a:bodyPr>
          <a:lstStyle/>
          <a:p>
            <a:r>
              <a:rPr lang="ru-RU" dirty="0"/>
              <a:t>О</a:t>
            </a:r>
            <a:r>
              <a:rPr lang="ru-KZ" dirty="0"/>
              <a:t>НЭ обычно не считается воспалительным энцефалитом. </a:t>
            </a:r>
            <a:endParaRPr lang="ru-RU" dirty="0"/>
          </a:p>
          <a:p>
            <a:r>
              <a:rPr lang="ru-KZ" dirty="0"/>
              <a:t>отсутствие плеоцитоза </a:t>
            </a:r>
            <a:r>
              <a:rPr lang="ru-RU" dirty="0"/>
              <a:t>цереброспинальной жидкости и </a:t>
            </a:r>
            <a:r>
              <a:rPr lang="ru-RU" dirty="0" err="1"/>
              <a:t>невоспалительный</a:t>
            </a:r>
            <a:r>
              <a:rPr lang="ru-RU" dirty="0"/>
              <a:t> характер очагов</a:t>
            </a:r>
            <a:r>
              <a:rPr lang="ru-KZ" dirty="0"/>
              <a:t>. </a:t>
            </a:r>
            <a:endParaRPr lang="ru-RU" dirty="0"/>
          </a:p>
          <a:p>
            <a:r>
              <a:rPr lang="ru-KZ" dirty="0"/>
              <a:t>В зарегистрированных случаях подозреваемый возбудитель редко обнаруживается в спинномозговой жидкости с помощью ПЦР-анализа</a:t>
            </a:r>
            <a:r>
              <a:rPr lang="ru-RU" dirty="0"/>
              <a:t> </a:t>
            </a:r>
          </a:p>
          <a:p>
            <a:r>
              <a:rPr lang="ru-RU" dirty="0"/>
              <a:t>Точный патогенез ОНЭ до сих пор остается невыясненным ???</a:t>
            </a:r>
          </a:p>
          <a:p>
            <a:r>
              <a:rPr lang="ru-RU" dirty="0"/>
              <a:t>основным механизмом заболевания является </a:t>
            </a:r>
            <a:r>
              <a:rPr lang="ru-KZ" dirty="0"/>
              <a:t> «</a:t>
            </a:r>
            <a:r>
              <a:rPr lang="ru-KZ" dirty="0" err="1">
                <a:solidFill>
                  <a:srgbClr val="C00000"/>
                </a:solidFill>
              </a:rPr>
              <a:t>цитокиновый</a:t>
            </a:r>
            <a:r>
              <a:rPr lang="ru-KZ" dirty="0">
                <a:solidFill>
                  <a:srgbClr val="C00000"/>
                </a:solidFill>
              </a:rPr>
              <a:t> шторм</a:t>
            </a:r>
            <a:r>
              <a:rPr lang="ru-KZ" dirty="0"/>
              <a:t>» с поражением эндотелия мелких сосудов</a:t>
            </a:r>
            <a:r>
              <a:rPr lang="ru-RU" dirty="0"/>
              <a:t>, при этом ОНЭ</a:t>
            </a:r>
            <a:r>
              <a:rPr lang="ru-KZ" dirty="0"/>
              <a:t> может быть одним из проявлений ДВС-синдрома</a:t>
            </a:r>
            <a:r>
              <a:rPr lang="ru-RU" dirty="0"/>
              <a:t>. </a:t>
            </a:r>
            <a:endParaRPr lang="ru-KZ" dirty="0"/>
          </a:p>
          <a:p>
            <a:endParaRPr lang="ru-KZ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3A13309-40B7-44C0-985F-F42571EDF6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13774" y="5883275"/>
            <a:ext cx="10503877" cy="365125"/>
          </a:xfrm>
        </p:spPr>
        <p:txBody>
          <a:bodyPr/>
          <a:lstStyle/>
          <a:p>
            <a:pPr lvl="0"/>
            <a:r>
              <a:rPr lang="ru-KZ" dirty="0" err="1"/>
              <a:t>Mizuguchi</a:t>
            </a:r>
            <a:r>
              <a:rPr lang="ru-KZ" dirty="0"/>
              <a:t> M. </a:t>
            </a:r>
            <a:r>
              <a:rPr lang="ru-KZ" dirty="0" err="1"/>
              <a:t>Acute</a:t>
            </a:r>
            <a:r>
              <a:rPr lang="ru-KZ" dirty="0"/>
              <a:t> </a:t>
            </a:r>
            <a:r>
              <a:rPr lang="ru-KZ" dirty="0" err="1"/>
              <a:t>necrotizing</a:t>
            </a:r>
            <a:r>
              <a:rPr lang="ru-KZ" dirty="0"/>
              <a:t> </a:t>
            </a:r>
            <a:r>
              <a:rPr lang="ru-KZ" dirty="0" err="1"/>
              <a:t>encephalopathy</a:t>
            </a:r>
            <a:r>
              <a:rPr lang="ru-KZ" dirty="0"/>
              <a:t> </a:t>
            </a:r>
            <a:r>
              <a:rPr lang="ru-KZ" dirty="0" err="1"/>
              <a:t>of</a:t>
            </a:r>
            <a:r>
              <a:rPr lang="ru-KZ" dirty="0"/>
              <a:t> </a:t>
            </a:r>
            <a:r>
              <a:rPr lang="ru-KZ" dirty="0" err="1"/>
              <a:t>childhood</a:t>
            </a:r>
            <a:r>
              <a:rPr lang="ru-KZ" dirty="0"/>
              <a:t>: a </a:t>
            </a:r>
            <a:r>
              <a:rPr lang="ru-KZ" dirty="0" err="1"/>
              <a:t>novel</a:t>
            </a:r>
            <a:r>
              <a:rPr lang="ru-KZ" dirty="0"/>
              <a:t> </a:t>
            </a:r>
            <a:r>
              <a:rPr lang="ru-KZ" dirty="0" err="1"/>
              <a:t>form</a:t>
            </a:r>
            <a:r>
              <a:rPr lang="ru-KZ" dirty="0"/>
              <a:t> </a:t>
            </a:r>
            <a:r>
              <a:rPr lang="ru-KZ" dirty="0" err="1"/>
              <a:t>of</a:t>
            </a:r>
            <a:r>
              <a:rPr lang="ru-KZ" dirty="0"/>
              <a:t> </a:t>
            </a:r>
            <a:r>
              <a:rPr lang="ru-KZ" dirty="0" err="1"/>
              <a:t>acute</a:t>
            </a:r>
            <a:r>
              <a:rPr lang="ru-KZ" dirty="0"/>
              <a:t> </a:t>
            </a:r>
            <a:r>
              <a:rPr lang="ru-KZ" dirty="0" err="1"/>
              <a:t>encephalopathy</a:t>
            </a:r>
            <a:r>
              <a:rPr lang="ru-KZ" dirty="0"/>
              <a:t> </a:t>
            </a:r>
            <a:r>
              <a:rPr lang="ru-KZ" dirty="0" err="1"/>
              <a:t>prevalent</a:t>
            </a:r>
            <a:r>
              <a:rPr lang="ru-KZ" dirty="0"/>
              <a:t> </a:t>
            </a:r>
            <a:r>
              <a:rPr lang="ru-KZ" dirty="0" err="1"/>
              <a:t>in</a:t>
            </a:r>
            <a:r>
              <a:rPr lang="ru-KZ" dirty="0"/>
              <a:t> </a:t>
            </a:r>
            <a:r>
              <a:rPr lang="ru-KZ" dirty="0" err="1"/>
              <a:t>Japan</a:t>
            </a:r>
            <a:r>
              <a:rPr lang="ru-KZ" dirty="0"/>
              <a:t> </a:t>
            </a:r>
            <a:r>
              <a:rPr lang="ru-KZ" dirty="0" err="1"/>
              <a:t>and</a:t>
            </a:r>
            <a:r>
              <a:rPr lang="ru-KZ" dirty="0"/>
              <a:t> </a:t>
            </a:r>
            <a:r>
              <a:rPr lang="ru-KZ" dirty="0" err="1"/>
              <a:t>Taiwan</a:t>
            </a:r>
            <a:r>
              <a:rPr lang="ru-KZ" dirty="0"/>
              <a:t>. </a:t>
            </a:r>
            <a:r>
              <a:rPr lang="en-US" dirty="0"/>
              <a:t>//</a:t>
            </a:r>
            <a:r>
              <a:rPr lang="ru-KZ" dirty="0" err="1"/>
              <a:t>Brain</a:t>
            </a:r>
            <a:r>
              <a:rPr lang="ru-KZ" dirty="0"/>
              <a:t> </a:t>
            </a:r>
            <a:r>
              <a:rPr lang="ru-KZ" dirty="0" err="1"/>
              <a:t>Dev</a:t>
            </a:r>
            <a:r>
              <a:rPr lang="ru-KZ" dirty="0"/>
              <a:t>. 1997</a:t>
            </a:r>
            <a:r>
              <a:rPr lang="en-US" dirty="0"/>
              <a:t>. </a:t>
            </a:r>
            <a:r>
              <a:rPr lang="ru-RU" dirty="0"/>
              <a:t>№</a:t>
            </a:r>
            <a:r>
              <a:rPr lang="ru-KZ" dirty="0"/>
              <a:t> Mar;19(2)</a:t>
            </a:r>
            <a:r>
              <a:rPr lang="ru-RU" dirty="0"/>
              <a:t>. Р.</a:t>
            </a:r>
            <a:r>
              <a:rPr lang="ru-KZ" dirty="0"/>
              <a:t>81-92.</a:t>
            </a:r>
          </a:p>
          <a:p>
            <a:pPr lvl="0"/>
            <a:r>
              <a:rPr lang="ru-KZ" dirty="0" err="1"/>
              <a:t>Wong</a:t>
            </a:r>
            <a:r>
              <a:rPr lang="ru-KZ" dirty="0"/>
              <a:t> AM, </a:t>
            </a:r>
            <a:r>
              <a:rPr lang="ru-KZ" dirty="0" err="1"/>
              <a:t>Simon</a:t>
            </a:r>
            <a:r>
              <a:rPr lang="ru-KZ" dirty="0"/>
              <a:t> EM, </a:t>
            </a:r>
            <a:r>
              <a:rPr lang="ru-KZ" dirty="0" err="1"/>
              <a:t>Zimmerman</a:t>
            </a:r>
            <a:r>
              <a:rPr lang="ru-KZ" dirty="0"/>
              <a:t> RA, </a:t>
            </a:r>
            <a:r>
              <a:rPr lang="ru-KZ" dirty="0" err="1"/>
              <a:t>Wang</a:t>
            </a:r>
            <a:r>
              <a:rPr lang="ru-KZ" dirty="0"/>
              <a:t> HS, </a:t>
            </a:r>
            <a:r>
              <a:rPr lang="ru-KZ" dirty="0" err="1"/>
              <a:t>Toh</a:t>
            </a:r>
            <a:r>
              <a:rPr lang="ru-KZ" dirty="0"/>
              <a:t> CH, </a:t>
            </a:r>
            <a:r>
              <a:rPr lang="ru-KZ" dirty="0" err="1"/>
              <a:t>Ng</a:t>
            </a:r>
            <a:r>
              <a:rPr lang="ru-KZ" dirty="0"/>
              <a:t> SH. </a:t>
            </a:r>
            <a:r>
              <a:rPr lang="ru-KZ" dirty="0" err="1"/>
              <a:t>Acute</a:t>
            </a:r>
            <a:r>
              <a:rPr lang="ru-KZ" dirty="0"/>
              <a:t> </a:t>
            </a:r>
            <a:r>
              <a:rPr lang="ru-KZ" dirty="0" err="1"/>
              <a:t>necrotizing</a:t>
            </a:r>
            <a:r>
              <a:rPr lang="ru-KZ" dirty="0"/>
              <a:t> </a:t>
            </a:r>
            <a:r>
              <a:rPr lang="ru-KZ" dirty="0" err="1"/>
              <a:t>encephalopathy</a:t>
            </a:r>
            <a:r>
              <a:rPr lang="ru-KZ" dirty="0"/>
              <a:t> </a:t>
            </a:r>
            <a:r>
              <a:rPr lang="ru-KZ" dirty="0" err="1"/>
              <a:t>of</a:t>
            </a:r>
            <a:r>
              <a:rPr lang="ru-KZ" dirty="0"/>
              <a:t> </a:t>
            </a:r>
            <a:r>
              <a:rPr lang="ru-KZ" dirty="0" err="1"/>
              <a:t>childhood</a:t>
            </a:r>
            <a:r>
              <a:rPr lang="ru-KZ" dirty="0"/>
              <a:t>: </a:t>
            </a:r>
            <a:r>
              <a:rPr lang="ru-KZ" dirty="0" err="1"/>
              <a:t>correlation</a:t>
            </a:r>
            <a:r>
              <a:rPr lang="ru-KZ" dirty="0"/>
              <a:t> </a:t>
            </a:r>
            <a:r>
              <a:rPr lang="ru-KZ" dirty="0" err="1"/>
              <a:t>of</a:t>
            </a:r>
            <a:r>
              <a:rPr lang="ru-KZ" dirty="0"/>
              <a:t> MR </a:t>
            </a:r>
            <a:r>
              <a:rPr lang="ru-KZ" dirty="0" err="1"/>
              <a:t>findings</a:t>
            </a:r>
            <a:r>
              <a:rPr lang="ru-KZ" dirty="0"/>
              <a:t> </a:t>
            </a:r>
            <a:r>
              <a:rPr lang="ru-KZ" dirty="0" err="1"/>
              <a:t>and</a:t>
            </a:r>
            <a:r>
              <a:rPr lang="ru-KZ" dirty="0"/>
              <a:t> </a:t>
            </a:r>
            <a:r>
              <a:rPr lang="ru-KZ" dirty="0" err="1"/>
              <a:t>clinical</a:t>
            </a:r>
            <a:r>
              <a:rPr lang="ru-KZ" dirty="0"/>
              <a:t> </a:t>
            </a:r>
            <a:r>
              <a:rPr lang="ru-KZ" dirty="0" err="1"/>
              <a:t>outcome</a:t>
            </a:r>
            <a:r>
              <a:rPr lang="ru-KZ" dirty="0"/>
              <a:t>. </a:t>
            </a:r>
            <a:r>
              <a:rPr lang="en-US" dirty="0"/>
              <a:t>//</a:t>
            </a:r>
            <a:r>
              <a:rPr lang="ru-KZ" dirty="0" err="1"/>
              <a:t>Am</a:t>
            </a:r>
            <a:r>
              <a:rPr lang="ru-KZ" dirty="0"/>
              <a:t> J </a:t>
            </a:r>
            <a:r>
              <a:rPr lang="ru-KZ" dirty="0" err="1"/>
              <a:t>Neuroradiol</a:t>
            </a:r>
            <a:r>
              <a:rPr lang="ru-KZ" dirty="0"/>
              <a:t> 2006</a:t>
            </a:r>
            <a:r>
              <a:rPr lang="en-US" dirty="0"/>
              <a:t>. </a:t>
            </a:r>
            <a:r>
              <a:rPr lang="ru-RU" dirty="0"/>
              <a:t>№ </a:t>
            </a:r>
            <a:r>
              <a:rPr lang="ru-KZ" dirty="0"/>
              <a:t>27</a:t>
            </a:r>
            <a:r>
              <a:rPr lang="ru-RU" dirty="0"/>
              <a:t>. Р. </a:t>
            </a:r>
            <a:r>
              <a:rPr lang="ru-KZ" dirty="0"/>
              <a:t>1919–1923. </a:t>
            </a:r>
          </a:p>
          <a:p>
            <a:pPr lvl="0"/>
            <a:r>
              <a:rPr lang="ru-KZ" dirty="0" err="1"/>
              <a:t>Kansagra</a:t>
            </a:r>
            <a:r>
              <a:rPr lang="ru-KZ" dirty="0"/>
              <a:t> S. M., </a:t>
            </a:r>
            <a:r>
              <a:rPr lang="ru-KZ" dirty="0" err="1"/>
              <a:t>Gallentine</a:t>
            </a:r>
            <a:r>
              <a:rPr lang="ru-KZ" dirty="0"/>
              <a:t> W. B. </a:t>
            </a:r>
            <a:r>
              <a:rPr lang="ru-KZ" dirty="0" err="1"/>
              <a:t>Cytokine</a:t>
            </a:r>
            <a:r>
              <a:rPr lang="ru-KZ" dirty="0"/>
              <a:t> </a:t>
            </a:r>
            <a:r>
              <a:rPr lang="ru-KZ" dirty="0" err="1"/>
              <a:t>storm</a:t>
            </a:r>
            <a:r>
              <a:rPr lang="ru-KZ" dirty="0"/>
              <a:t> </a:t>
            </a:r>
            <a:r>
              <a:rPr lang="ru-KZ" dirty="0" err="1"/>
              <a:t>of</a:t>
            </a:r>
            <a:r>
              <a:rPr lang="ru-KZ" dirty="0"/>
              <a:t> </a:t>
            </a:r>
            <a:r>
              <a:rPr lang="ru-KZ" dirty="0" err="1"/>
              <a:t>acute</a:t>
            </a:r>
            <a:r>
              <a:rPr lang="ru-KZ" dirty="0"/>
              <a:t> </a:t>
            </a:r>
            <a:r>
              <a:rPr lang="ru-KZ" dirty="0" err="1"/>
              <a:t>necrotizing</a:t>
            </a:r>
            <a:r>
              <a:rPr lang="ru-KZ" dirty="0"/>
              <a:t> </a:t>
            </a:r>
            <a:r>
              <a:rPr lang="ru-KZ" dirty="0" err="1"/>
              <a:t>encephalopathy</a:t>
            </a:r>
            <a:r>
              <a:rPr lang="ru-KZ" dirty="0"/>
              <a:t>. </a:t>
            </a:r>
            <a:r>
              <a:rPr lang="en-US" dirty="0"/>
              <a:t>// </a:t>
            </a:r>
            <a:r>
              <a:rPr lang="ru-KZ" i="1" dirty="0" err="1"/>
              <a:t>Pediatric</a:t>
            </a:r>
            <a:r>
              <a:rPr lang="ru-KZ" i="1" dirty="0"/>
              <a:t> </a:t>
            </a:r>
            <a:r>
              <a:rPr lang="ru-KZ" i="1" dirty="0" err="1"/>
              <a:t>Neurology</a:t>
            </a:r>
            <a:r>
              <a:rPr lang="ru-KZ" dirty="0"/>
              <a:t>. 2011</a:t>
            </a:r>
            <a:r>
              <a:rPr lang="ru-RU" i="1" dirty="0"/>
              <a:t>. </a:t>
            </a:r>
            <a:r>
              <a:rPr lang="ru-RU" dirty="0"/>
              <a:t>№ </a:t>
            </a:r>
            <a:r>
              <a:rPr lang="ru-KZ" dirty="0"/>
              <a:t>45(6)</a:t>
            </a:r>
            <a:r>
              <a:rPr lang="ru-RU" dirty="0"/>
              <a:t>.Р. </a:t>
            </a:r>
            <a:r>
              <a:rPr lang="ru-KZ" dirty="0"/>
              <a:t>400–402.</a:t>
            </a:r>
          </a:p>
          <a:p>
            <a:pPr lvl="0"/>
            <a:r>
              <a:rPr lang="ru-KZ" dirty="0" err="1"/>
              <a:t>Akiyoshi</a:t>
            </a:r>
            <a:r>
              <a:rPr lang="ru-KZ" dirty="0"/>
              <a:t> K., </a:t>
            </a:r>
            <a:r>
              <a:rPr lang="ru-KZ" dirty="0" err="1"/>
              <a:t>Hamada</a:t>
            </a:r>
            <a:r>
              <a:rPr lang="ru-KZ" dirty="0"/>
              <a:t> Y., </a:t>
            </a:r>
            <a:r>
              <a:rPr lang="ru-KZ" dirty="0" err="1"/>
              <a:t>Yamada</a:t>
            </a:r>
            <a:r>
              <a:rPr lang="ru-KZ" dirty="0"/>
              <a:t> H., </a:t>
            </a:r>
            <a:r>
              <a:rPr lang="ru-KZ" dirty="0" err="1"/>
              <a:t>Kojo</a:t>
            </a:r>
            <a:r>
              <a:rPr lang="ru-KZ" dirty="0"/>
              <a:t> M., </a:t>
            </a:r>
            <a:r>
              <a:rPr lang="ru-KZ" dirty="0" err="1"/>
              <a:t>Izumi</a:t>
            </a:r>
            <a:r>
              <a:rPr lang="ru-KZ" dirty="0"/>
              <a:t> T. </a:t>
            </a:r>
            <a:r>
              <a:rPr lang="ru-KZ" dirty="0" err="1"/>
              <a:t>Acute</a:t>
            </a:r>
            <a:r>
              <a:rPr lang="ru-KZ" dirty="0"/>
              <a:t> </a:t>
            </a:r>
            <a:r>
              <a:rPr lang="ru-KZ" dirty="0" err="1"/>
              <a:t>necrotizing</a:t>
            </a:r>
            <a:r>
              <a:rPr lang="ru-KZ" dirty="0"/>
              <a:t> </a:t>
            </a:r>
            <a:r>
              <a:rPr lang="ru-KZ" dirty="0" err="1"/>
              <a:t>encephalopathy</a:t>
            </a:r>
            <a:r>
              <a:rPr lang="ru-KZ" dirty="0"/>
              <a:t> </a:t>
            </a:r>
            <a:r>
              <a:rPr lang="ru-KZ" dirty="0" err="1"/>
              <a:t>associated</a:t>
            </a:r>
            <a:r>
              <a:rPr lang="ru-KZ" dirty="0"/>
              <a:t> </a:t>
            </a:r>
            <a:r>
              <a:rPr lang="ru-KZ" dirty="0" err="1"/>
              <a:t>with</a:t>
            </a:r>
            <a:r>
              <a:rPr lang="ru-KZ" dirty="0"/>
              <a:t> </a:t>
            </a:r>
            <a:r>
              <a:rPr lang="ru-KZ" dirty="0" err="1"/>
              <a:t>hemophagocytic</a:t>
            </a:r>
            <a:r>
              <a:rPr lang="ru-KZ" dirty="0"/>
              <a:t> </a:t>
            </a:r>
            <a:r>
              <a:rPr lang="ru-KZ" dirty="0" err="1"/>
              <a:t>syndrome</a:t>
            </a:r>
            <a:r>
              <a:rPr lang="ru-KZ" dirty="0"/>
              <a:t>. </a:t>
            </a:r>
            <a:r>
              <a:rPr lang="en-US" i="1" dirty="0"/>
              <a:t>//</a:t>
            </a:r>
            <a:r>
              <a:rPr lang="ru-KZ" i="1" dirty="0" err="1"/>
              <a:t>Pediatric</a:t>
            </a:r>
            <a:r>
              <a:rPr lang="ru-KZ" i="1" dirty="0"/>
              <a:t> </a:t>
            </a:r>
            <a:r>
              <a:rPr lang="ru-KZ" i="1" dirty="0" err="1"/>
              <a:t>Neurology</a:t>
            </a:r>
            <a:r>
              <a:rPr lang="ru-KZ" dirty="0"/>
              <a:t>. 2006</a:t>
            </a:r>
            <a:r>
              <a:rPr lang="ru-RU" dirty="0"/>
              <a:t>. №</a:t>
            </a:r>
            <a:r>
              <a:rPr lang="ru-KZ" dirty="0"/>
              <a:t>34(4)</a:t>
            </a:r>
            <a:r>
              <a:rPr lang="ru-RU" dirty="0"/>
              <a:t>. Р.</a:t>
            </a:r>
            <a:r>
              <a:rPr lang="ru-KZ" dirty="0"/>
              <a:t>315–318.</a:t>
            </a:r>
          </a:p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33678520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B78BA6-5FE2-4BFE-A60F-5027C50580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150" y="435638"/>
            <a:ext cx="10195014" cy="80232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Острая </a:t>
            </a:r>
            <a:r>
              <a:rPr lang="ru-RU" b="1" dirty="0" err="1"/>
              <a:t>некротизирующая</a:t>
            </a:r>
            <a:r>
              <a:rPr lang="ru-RU" b="1" dirty="0"/>
              <a:t> энцефалопатия и </a:t>
            </a:r>
            <a:r>
              <a:rPr lang="ru-KZ" b="1" dirty="0"/>
              <a:t>COVID-19</a:t>
            </a:r>
            <a:r>
              <a:rPr lang="ru-RU" b="1" dirty="0"/>
              <a:t> </a:t>
            </a:r>
            <a:endParaRPr lang="ru-KZ" b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170FCC8-B2C8-447B-A2AB-EDC721A246E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4235" y="1856936"/>
            <a:ext cx="10813366" cy="4754880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ru-KZ" dirty="0" err="1"/>
              <a:t>Poyiadji</a:t>
            </a:r>
            <a:r>
              <a:rPr lang="ru-KZ" dirty="0"/>
              <a:t> N, </a:t>
            </a:r>
            <a:r>
              <a:rPr lang="ru-KZ" dirty="0" err="1"/>
              <a:t>Shahin</a:t>
            </a:r>
            <a:r>
              <a:rPr lang="ru-KZ" dirty="0"/>
              <a:t> G, </a:t>
            </a:r>
            <a:r>
              <a:rPr lang="ru-KZ" dirty="0" err="1"/>
              <a:t>Noujaim</a:t>
            </a:r>
            <a:r>
              <a:rPr lang="ru-KZ" dirty="0"/>
              <a:t> D, </a:t>
            </a:r>
            <a:r>
              <a:rPr lang="ru-KZ" dirty="0" err="1"/>
              <a:t>Stone</a:t>
            </a:r>
            <a:r>
              <a:rPr lang="ru-KZ" dirty="0"/>
              <a:t> M, </a:t>
            </a:r>
            <a:r>
              <a:rPr lang="ru-KZ" dirty="0" err="1"/>
              <a:t>Patel</a:t>
            </a:r>
            <a:r>
              <a:rPr lang="ru-KZ" dirty="0"/>
              <a:t> S, </a:t>
            </a:r>
            <a:r>
              <a:rPr lang="ru-KZ" dirty="0" err="1"/>
              <a:t>Griffith</a:t>
            </a:r>
            <a:r>
              <a:rPr lang="ru-KZ" dirty="0"/>
              <a:t> B. COVID-19-associated </a:t>
            </a:r>
            <a:r>
              <a:rPr lang="ru-KZ" dirty="0" err="1"/>
              <a:t>Acute</a:t>
            </a:r>
            <a:r>
              <a:rPr lang="ru-KZ" dirty="0"/>
              <a:t> </a:t>
            </a:r>
            <a:r>
              <a:rPr lang="ru-KZ" dirty="0" err="1"/>
              <a:t>Hemorrhagic</a:t>
            </a:r>
            <a:r>
              <a:rPr lang="ru-KZ" dirty="0"/>
              <a:t> </a:t>
            </a:r>
            <a:r>
              <a:rPr lang="ru-KZ" dirty="0" err="1"/>
              <a:t>Necrotizing</a:t>
            </a:r>
            <a:r>
              <a:rPr lang="ru-KZ" dirty="0"/>
              <a:t> </a:t>
            </a:r>
            <a:r>
              <a:rPr lang="ru-KZ" dirty="0" err="1"/>
              <a:t>Encephalopathy</a:t>
            </a:r>
            <a:r>
              <a:rPr lang="ru-KZ" dirty="0"/>
              <a:t>: </a:t>
            </a:r>
            <a:r>
              <a:rPr lang="ru-KZ" dirty="0" err="1"/>
              <a:t>Imaging</a:t>
            </a:r>
            <a:r>
              <a:rPr lang="ru-KZ" dirty="0"/>
              <a:t> </a:t>
            </a:r>
            <a:r>
              <a:rPr lang="ru-KZ" dirty="0" err="1"/>
              <a:t>Features</a:t>
            </a:r>
            <a:r>
              <a:rPr lang="ru-KZ" dirty="0"/>
              <a:t>. </a:t>
            </a:r>
            <a:r>
              <a:rPr lang="en-US" dirty="0"/>
              <a:t>//</a:t>
            </a:r>
            <a:r>
              <a:rPr lang="ru-KZ" dirty="0" err="1"/>
              <a:t>Radiology</a:t>
            </a:r>
            <a:r>
              <a:rPr lang="ru-KZ" dirty="0"/>
              <a:t>. 2020</a:t>
            </a:r>
            <a:r>
              <a:rPr lang="ru-RU" dirty="0"/>
              <a:t>.</a:t>
            </a:r>
            <a:r>
              <a:rPr lang="ru-KZ" dirty="0"/>
              <a:t> Aug;296(2)</a:t>
            </a:r>
            <a:r>
              <a:rPr lang="ru-RU" dirty="0"/>
              <a:t>. Р.</a:t>
            </a:r>
            <a:r>
              <a:rPr lang="ru-KZ" dirty="0"/>
              <a:t>E119-E120. </a:t>
            </a:r>
          </a:p>
          <a:p>
            <a:pPr lvl="0"/>
            <a:r>
              <a:rPr lang="ru-KZ" dirty="0" err="1"/>
              <a:t>Dixon</a:t>
            </a:r>
            <a:r>
              <a:rPr lang="ru-KZ" dirty="0"/>
              <a:t> L, </a:t>
            </a:r>
            <a:r>
              <a:rPr lang="ru-KZ" dirty="0" err="1"/>
              <a:t>Varley</a:t>
            </a:r>
            <a:r>
              <a:rPr lang="ru-KZ" dirty="0"/>
              <a:t> J, </a:t>
            </a:r>
            <a:r>
              <a:rPr lang="ru-KZ" dirty="0" err="1"/>
              <a:t>Gontsarova</a:t>
            </a:r>
            <a:r>
              <a:rPr lang="ru-KZ" dirty="0"/>
              <a:t> A, </a:t>
            </a:r>
            <a:r>
              <a:rPr lang="ru-KZ" dirty="0" err="1"/>
              <a:t>Mallon</a:t>
            </a:r>
            <a:r>
              <a:rPr lang="ru-KZ" dirty="0"/>
              <a:t> D, </a:t>
            </a:r>
            <a:r>
              <a:rPr lang="ru-KZ" dirty="0" err="1"/>
              <a:t>Tona</a:t>
            </a:r>
            <a:r>
              <a:rPr lang="ru-KZ" dirty="0"/>
              <a:t> F, </a:t>
            </a:r>
            <a:r>
              <a:rPr lang="ru-KZ" dirty="0" err="1"/>
              <a:t>Muir</a:t>
            </a:r>
            <a:r>
              <a:rPr lang="ru-KZ" dirty="0"/>
              <a:t> D, </a:t>
            </a:r>
            <a:r>
              <a:rPr lang="ru-KZ" dirty="0" err="1"/>
              <a:t>Luqmani</a:t>
            </a:r>
            <a:r>
              <a:rPr lang="ru-KZ" dirty="0"/>
              <a:t> A, </a:t>
            </a:r>
            <a:r>
              <a:rPr lang="ru-KZ" dirty="0" err="1"/>
              <a:t>Jenkins</a:t>
            </a:r>
            <a:r>
              <a:rPr lang="ru-KZ" dirty="0"/>
              <a:t> IH, </a:t>
            </a:r>
            <a:r>
              <a:rPr lang="ru-KZ" dirty="0" err="1"/>
              <a:t>Nicholas</a:t>
            </a:r>
            <a:r>
              <a:rPr lang="ru-KZ" dirty="0"/>
              <a:t> R, </a:t>
            </a:r>
            <a:r>
              <a:rPr lang="ru-KZ" dirty="0" err="1"/>
              <a:t>Jones</a:t>
            </a:r>
            <a:r>
              <a:rPr lang="ru-KZ" dirty="0"/>
              <a:t> B, </a:t>
            </a:r>
            <a:r>
              <a:rPr lang="ru-KZ" dirty="0" err="1"/>
              <a:t>Everitt</a:t>
            </a:r>
            <a:r>
              <a:rPr lang="ru-KZ" dirty="0"/>
              <a:t> A. COVID-19-related </a:t>
            </a:r>
            <a:r>
              <a:rPr lang="ru-KZ" dirty="0" err="1"/>
              <a:t>acute</a:t>
            </a:r>
            <a:r>
              <a:rPr lang="ru-KZ" dirty="0"/>
              <a:t> </a:t>
            </a:r>
            <a:r>
              <a:rPr lang="ru-KZ" dirty="0" err="1"/>
              <a:t>necrotizing</a:t>
            </a:r>
            <a:r>
              <a:rPr lang="ru-KZ" dirty="0"/>
              <a:t> </a:t>
            </a:r>
            <a:r>
              <a:rPr lang="ru-KZ" dirty="0" err="1"/>
              <a:t>encephalopathy</a:t>
            </a:r>
            <a:r>
              <a:rPr lang="ru-KZ" dirty="0"/>
              <a:t> </a:t>
            </a:r>
            <a:r>
              <a:rPr lang="ru-KZ" dirty="0" err="1"/>
              <a:t>with</a:t>
            </a:r>
            <a:r>
              <a:rPr lang="ru-KZ" dirty="0"/>
              <a:t> </a:t>
            </a:r>
            <a:r>
              <a:rPr lang="ru-KZ" dirty="0" err="1"/>
              <a:t>brain</a:t>
            </a:r>
            <a:r>
              <a:rPr lang="ru-KZ" dirty="0"/>
              <a:t> </a:t>
            </a:r>
            <a:r>
              <a:rPr lang="ru-KZ" dirty="0" err="1"/>
              <a:t>stem</a:t>
            </a:r>
            <a:r>
              <a:rPr lang="ru-KZ" dirty="0"/>
              <a:t> </a:t>
            </a:r>
            <a:r>
              <a:rPr lang="ru-KZ" dirty="0" err="1"/>
              <a:t>involvement</a:t>
            </a:r>
            <a:r>
              <a:rPr lang="ru-KZ" dirty="0"/>
              <a:t> </a:t>
            </a:r>
            <a:r>
              <a:rPr lang="ru-KZ" dirty="0" err="1"/>
              <a:t>in</a:t>
            </a:r>
            <a:r>
              <a:rPr lang="ru-KZ" dirty="0"/>
              <a:t> a </a:t>
            </a:r>
            <a:r>
              <a:rPr lang="ru-KZ" dirty="0" err="1"/>
              <a:t>patient</a:t>
            </a:r>
            <a:r>
              <a:rPr lang="ru-KZ" dirty="0"/>
              <a:t> </a:t>
            </a:r>
            <a:r>
              <a:rPr lang="ru-KZ" dirty="0" err="1"/>
              <a:t>with</a:t>
            </a:r>
            <a:r>
              <a:rPr lang="ru-KZ" dirty="0"/>
              <a:t> </a:t>
            </a:r>
            <a:r>
              <a:rPr lang="ru-KZ" dirty="0" err="1"/>
              <a:t>aplastic</a:t>
            </a:r>
            <a:r>
              <a:rPr lang="ru-KZ" dirty="0"/>
              <a:t> </a:t>
            </a:r>
            <a:r>
              <a:rPr lang="ru-KZ" dirty="0" err="1"/>
              <a:t>anemia</a:t>
            </a:r>
            <a:r>
              <a:rPr lang="ru-KZ" dirty="0"/>
              <a:t>. </a:t>
            </a:r>
            <a:r>
              <a:rPr lang="en-US" dirty="0"/>
              <a:t>// </a:t>
            </a:r>
            <a:r>
              <a:rPr lang="ru-KZ" dirty="0" err="1"/>
              <a:t>Neurol</a:t>
            </a:r>
            <a:r>
              <a:rPr lang="ru-KZ" dirty="0"/>
              <a:t> </a:t>
            </a:r>
            <a:r>
              <a:rPr lang="ru-KZ" dirty="0" err="1"/>
              <a:t>Neuroimmunol</a:t>
            </a:r>
            <a:r>
              <a:rPr lang="ru-KZ" dirty="0"/>
              <a:t> </a:t>
            </a:r>
            <a:r>
              <a:rPr lang="ru-KZ" dirty="0" err="1"/>
              <a:t>Neuroinflamm</a:t>
            </a:r>
            <a:r>
              <a:rPr lang="ru-KZ" dirty="0"/>
              <a:t>. 2020</a:t>
            </a:r>
            <a:r>
              <a:rPr lang="ru-RU" dirty="0"/>
              <a:t>.</a:t>
            </a:r>
            <a:r>
              <a:rPr lang="ru-KZ" dirty="0"/>
              <a:t> </a:t>
            </a:r>
            <a:r>
              <a:rPr lang="ru-KZ" dirty="0" err="1"/>
              <a:t>May</a:t>
            </a:r>
            <a:r>
              <a:rPr lang="ru-KZ" dirty="0"/>
              <a:t> 26;7(5):e</a:t>
            </a:r>
            <a:r>
              <a:rPr lang="ru-RU" dirty="0"/>
              <a:t>. Р. </a:t>
            </a:r>
            <a:r>
              <a:rPr lang="ru-KZ" dirty="0"/>
              <a:t>789. </a:t>
            </a:r>
          </a:p>
          <a:p>
            <a:pPr lvl="0"/>
            <a:r>
              <a:rPr lang="ru-KZ" dirty="0" err="1"/>
              <a:t>Ziemele</a:t>
            </a:r>
            <a:r>
              <a:rPr lang="ru-KZ" dirty="0"/>
              <a:t> D, </a:t>
            </a:r>
            <a:r>
              <a:rPr lang="ru-KZ" dirty="0" err="1"/>
              <a:t>Ķauķe</a:t>
            </a:r>
            <a:r>
              <a:rPr lang="ru-KZ" dirty="0"/>
              <a:t> G, </a:t>
            </a:r>
            <a:r>
              <a:rPr lang="ru-KZ" dirty="0" err="1"/>
              <a:t>Skrējāne</a:t>
            </a:r>
            <a:r>
              <a:rPr lang="ru-KZ" dirty="0"/>
              <a:t> K, </a:t>
            </a:r>
            <a:r>
              <a:rPr lang="ru-KZ" dirty="0" err="1"/>
              <a:t>Jaunozoliņa</a:t>
            </a:r>
            <a:r>
              <a:rPr lang="ru-KZ" dirty="0"/>
              <a:t> L, </a:t>
            </a:r>
            <a:r>
              <a:rPr lang="ru-KZ" dirty="0" err="1"/>
              <a:t>Karelis</a:t>
            </a:r>
            <a:r>
              <a:rPr lang="ru-KZ" dirty="0"/>
              <a:t> G. A </a:t>
            </a:r>
            <a:r>
              <a:rPr lang="ru-KZ" dirty="0" err="1"/>
              <a:t>fatal</a:t>
            </a:r>
            <a:r>
              <a:rPr lang="ru-KZ" dirty="0"/>
              <a:t> </a:t>
            </a:r>
            <a:r>
              <a:rPr lang="ru-KZ" dirty="0" err="1"/>
              <a:t>case</a:t>
            </a:r>
            <a:r>
              <a:rPr lang="ru-KZ" dirty="0"/>
              <a:t> </a:t>
            </a:r>
            <a:r>
              <a:rPr lang="ru-KZ" dirty="0" err="1"/>
              <a:t>of</a:t>
            </a:r>
            <a:r>
              <a:rPr lang="ru-KZ" dirty="0"/>
              <a:t>  -associated </a:t>
            </a:r>
            <a:r>
              <a:rPr lang="ru-KZ" dirty="0" err="1"/>
              <a:t>acute</a:t>
            </a:r>
            <a:r>
              <a:rPr lang="ru-KZ" dirty="0"/>
              <a:t> </a:t>
            </a:r>
            <a:r>
              <a:rPr lang="ru-KZ" dirty="0" err="1"/>
              <a:t>necrotizing</a:t>
            </a:r>
            <a:r>
              <a:rPr lang="ru-KZ" dirty="0"/>
              <a:t> </a:t>
            </a:r>
            <a:r>
              <a:rPr lang="ru-KZ" dirty="0" err="1"/>
              <a:t>encephalopathy</a:t>
            </a:r>
            <a:r>
              <a:rPr lang="ru-KZ" dirty="0"/>
              <a:t>.</a:t>
            </a:r>
            <a:r>
              <a:rPr lang="en-US" dirty="0"/>
              <a:t>//</a:t>
            </a:r>
            <a:r>
              <a:rPr lang="ru-KZ" dirty="0"/>
              <a:t> </a:t>
            </a:r>
            <a:r>
              <a:rPr lang="ru-KZ" dirty="0" err="1"/>
              <a:t>Eur</a:t>
            </a:r>
            <a:r>
              <a:rPr lang="ru-KZ" dirty="0"/>
              <a:t> J </a:t>
            </a:r>
            <a:r>
              <a:rPr lang="ru-KZ" dirty="0" err="1"/>
              <a:t>Neurol</a:t>
            </a:r>
            <a:r>
              <a:rPr lang="ru-KZ" dirty="0"/>
              <a:t>. 2021</a:t>
            </a:r>
            <a:r>
              <a:rPr lang="ru-RU" dirty="0"/>
              <a:t>.</a:t>
            </a:r>
            <a:r>
              <a:rPr lang="ru-KZ" dirty="0"/>
              <a:t> </a:t>
            </a:r>
            <a:r>
              <a:rPr lang="ru-KZ" dirty="0" err="1"/>
              <a:t>Nov</a:t>
            </a:r>
            <a:r>
              <a:rPr lang="ru-KZ" dirty="0"/>
              <a:t>; 28(11)</a:t>
            </a:r>
            <a:r>
              <a:rPr lang="ru-RU" dirty="0"/>
              <a:t>. Р.</a:t>
            </a:r>
            <a:r>
              <a:rPr lang="ru-KZ" dirty="0"/>
              <a:t>3870-3872. </a:t>
            </a:r>
          </a:p>
          <a:p>
            <a:pPr lvl="0"/>
            <a:r>
              <a:rPr lang="ru-KZ" dirty="0" err="1"/>
              <a:t>Virhammar</a:t>
            </a:r>
            <a:r>
              <a:rPr lang="ru-KZ" dirty="0"/>
              <a:t> J, </a:t>
            </a:r>
            <a:r>
              <a:rPr lang="ru-KZ" dirty="0" err="1"/>
              <a:t>Kumlien</a:t>
            </a:r>
            <a:r>
              <a:rPr lang="ru-KZ" dirty="0"/>
              <a:t> E, </a:t>
            </a:r>
            <a:r>
              <a:rPr lang="ru-KZ" dirty="0" err="1"/>
              <a:t>Fällmar</a:t>
            </a:r>
            <a:r>
              <a:rPr lang="ru-KZ" dirty="0"/>
              <a:t> D, </a:t>
            </a:r>
            <a:r>
              <a:rPr lang="ru-KZ" dirty="0" err="1"/>
              <a:t>Frithiof</a:t>
            </a:r>
            <a:r>
              <a:rPr lang="ru-KZ" dirty="0"/>
              <a:t> R, </a:t>
            </a:r>
            <a:r>
              <a:rPr lang="ru-KZ" dirty="0" err="1"/>
              <a:t>Jackmann</a:t>
            </a:r>
            <a:r>
              <a:rPr lang="ru-KZ" dirty="0"/>
              <a:t> S, </a:t>
            </a:r>
            <a:r>
              <a:rPr lang="ru-KZ" dirty="0" err="1"/>
              <a:t>Sköld</a:t>
            </a:r>
            <a:r>
              <a:rPr lang="ru-KZ" dirty="0"/>
              <a:t> MK, </a:t>
            </a:r>
            <a:r>
              <a:rPr lang="ru-KZ" dirty="0" err="1"/>
              <a:t>Kadir</a:t>
            </a:r>
            <a:r>
              <a:rPr lang="ru-KZ" dirty="0"/>
              <a:t> M, </a:t>
            </a:r>
            <a:r>
              <a:rPr lang="ru-KZ" dirty="0" err="1"/>
              <a:t>Frick</a:t>
            </a:r>
            <a:r>
              <a:rPr lang="ru-KZ" dirty="0"/>
              <a:t> J, </a:t>
            </a:r>
            <a:r>
              <a:rPr lang="ru-KZ" dirty="0" err="1"/>
              <a:t>Lindeberg</a:t>
            </a:r>
            <a:r>
              <a:rPr lang="ru-KZ" dirty="0"/>
              <a:t> J, </a:t>
            </a:r>
            <a:r>
              <a:rPr lang="ru-KZ" dirty="0" err="1"/>
              <a:t>Olivero-Reinius</a:t>
            </a:r>
            <a:r>
              <a:rPr lang="ru-KZ" dirty="0"/>
              <a:t> H, </a:t>
            </a:r>
            <a:r>
              <a:rPr lang="ru-KZ" dirty="0" err="1"/>
              <a:t>Ryttlefors</a:t>
            </a:r>
            <a:r>
              <a:rPr lang="ru-KZ" dirty="0"/>
              <a:t> M, </a:t>
            </a:r>
            <a:r>
              <a:rPr lang="ru-KZ" dirty="0" err="1"/>
              <a:t>Cunningham</a:t>
            </a:r>
            <a:r>
              <a:rPr lang="ru-KZ" dirty="0"/>
              <a:t> JL, </a:t>
            </a:r>
            <a:r>
              <a:rPr lang="ru-KZ" dirty="0" err="1"/>
              <a:t>Wikström</a:t>
            </a:r>
            <a:r>
              <a:rPr lang="ru-KZ" dirty="0"/>
              <a:t> J, </a:t>
            </a:r>
            <a:r>
              <a:rPr lang="ru-KZ" dirty="0" err="1"/>
              <a:t>Grabowska</a:t>
            </a:r>
            <a:r>
              <a:rPr lang="ru-KZ" dirty="0"/>
              <a:t> A, </a:t>
            </a:r>
            <a:r>
              <a:rPr lang="ru-KZ" dirty="0" err="1"/>
              <a:t>Bondeson</a:t>
            </a:r>
            <a:r>
              <a:rPr lang="ru-KZ" dirty="0"/>
              <a:t> K, </a:t>
            </a:r>
            <a:r>
              <a:rPr lang="ru-KZ" dirty="0" err="1"/>
              <a:t>Bergquist</a:t>
            </a:r>
            <a:r>
              <a:rPr lang="ru-KZ" dirty="0"/>
              <a:t> J, </a:t>
            </a:r>
            <a:r>
              <a:rPr lang="ru-KZ" dirty="0" err="1"/>
              <a:t>Zetterberg</a:t>
            </a:r>
            <a:r>
              <a:rPr lang="ru-KZ" dirty="0"/>
              <a:t> H, </a:t>
            </a:r>
            <a:r>
              <a:rPr lang="ru-KZ" dirty="0" err="1"/>
              <a:t>Rostami</a:t>
            </a:r>
            <a:r>
              <a:rPr lang="ru-KZ" dirty="0"/>
              <a:t> E. </a:t>
            </a:r>
            <a:r>
              <a:rPr lang="ru-KZ" dirty="0" err="1"/>
              <a:t>Acute</a:t>
            </a:r>
            <a:r>
              <a:rPr lang="ru-KZ" dirty="0"/>
              <a:t> </a:t>
            </a:r>
            <a:r>
              <a:rPr lang="ru-KZ" dirty="0" err="1"/>
              <a:t>necrotizing</a:t>
            </a:r>
            <a:r>
              <a:rPr lang="ru-KZ" dirty="0"/>
              <a:t> </a:t>
            </a:r>
            <a:r>
              <a:rPr lang="ru-KZ" dirty="0" err="1"/>
              <a:t>encephalopathy</a:t>
            </a:r>
            <a:r>
              <a:rPr lang="ru-KZ" dirty="0"/>
              <a:t> </a:t>
            </a:r>
            <a:r>
              <a:rPr lang="ru-KZ" dirty="0" err="1"/>
              <a:t>with</a:t>
            </a:r>
            <a:r>
              <a:rPr lang="ru-KZ" dirty="0"/>
              <a:t> SARS-CoV-2 RNA </a:t>
            </a:r>
            <a:r>
              <a:rPr lang="ru-KZ" dirty="0" err="1"/>
              <a:t>confirmed</a:t>
            </a:r>
            <a:r>
              <a:rPr lang="ru-KZ" dirty="0"/>
              <a:t> </a:t>
            </a:r>
            <a:r>
              <a:rPr lang="ru-KZ" dirty="0" err="1"/>
              <a:t>in</a:t>
            </a:r>
            <a:r>
              <a:rPr lang="ru-KZ" dirty="0"/>
              <a:t> </a:t>
            </a:r>
            <a:r>
              <a:rPr lang="ru-KZ" dirty="0" err="1"/>
              <a:t>cerebrospinal</a:t>
            </a:r>
            <a:r>
              <a:rPr lang="ru-KZ" dirty="0"/>
              <a:t> </a:t>
            </a:r>
            <a:r>
              <a:rPr lang="ru-KZ" dirty="0" err="1"/>
              <a:t>fluid</a:t>
            </a:r>
            <a:r>
              <a:rPr lang="ru-KZ" dirty="0"/>
              <a:t>. </a:t>
            </a:r>
            <a:r>
              <a:rPr lang="en-US" dirty="0"/>
              <a:t>// </a:t>
            </a:r>
            <a:r>
              <a:rPr lang="ru-KZ" dirty="0" err="1"/>
              <a:t>Neurology</a:t>
            </a:r>
            <a:r>
              <a:rPr lang="ru-KZ" dirty="0"/>
              <a:t>. 2020</a:t>
            </a:r>
            <a:r>
              <a:rPr lang="ru-RU" dirty="0"/>
              <a:t>.</a:t>
            </a:r>
            <a:r>
              <a:rPr lang="ru-KZ" dirty="0"/>
              <a:t> </a:t>
            </a:r>
            <a:r>
              <a:rPr lang="ru-KZ" dirty="0" err="1"/>
              <a:t>Sep</a:t>
            </a:r>
            <a:r>
              <a:rPr lang="ru-KZ" dirty="0"/>
              <a:t> 8;95(10)</a:t>
            </a:r>
            <a:r>
              <a:rPr lang="ru-RU" dirty="0"/>
              <a:t>. Р.</a:t>
            </a:r>
            <a:r>
              <a:rPr lang="ru-KZ" dirty="0"/>
              <a:t>445-449. </a:t>
            </a:r>
          </a:p>
          <a:p>
            <a:endParaRPr lang="ru-KZ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11B1658-43FA-4D2C-9583-7708FB411B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40331" y="351094"/>
            <a:ext cx="1667414" cy="1069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55179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5ACEC9-8A7C-43AD-ADC1-240E70F99C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1009" y="618517"/>
            <a:ext cx="10237217" cy="577237"/>
          </a:xfrm>
        </p:spPr>
        <p:txBody>
          <a:bodyPr>
            <a:normAutofit fontScale="90000"/>
          </a:bodyPr>
          <a:lstStyle/>
          <a:p>
            <a:r>
              <a:rPr lang="ru-RU" dirty="0"/>
              <a:t>КЛИНИЧЕСКИЙ СЛУЧАЙ</a:t>
            </a:r>
            <a:endParaRPr lang="ru-KZ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5240DA6-58D5-4836-9345-2606CA1F85D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17452" y="1364566"/>
            <a:ext cx="10560148" cy="5134708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Мужчина 22 лет поступил в отделение неврологии 18.05.2021 г. </a:t>
            </a:r>
          </a:p>
          <a:p>
            <a:r>
              <a:rPr lang="ru-RU" dirty="0"/>
              <a:t> </a:t>
            </a:r>
            <a:r>
              <a:rPr lang="ru-RU" dirty="0">
                <a:solidFill>
                  <a:srgbClr val="C00000"/>
                </a:solidFill>
              </a:rPr>
              <a:t>жалобы</a:t>
            </a:r>
            <a:r>
              <a:rPr lang="ru-RU" dirty="0"/>
              <a:t> на заторможенность, головные боли, быстро прогрессирующую слабость в левых конечностях. </a:t>
            </a:r>
          </a:p>
          <a:p>
            <a:r>
              <a:rPr lang="ru-RU" dirty="0">
                <a:solidFill>
                  <a:srgbClr val="C00000"/>
                </a:solidFill>
              </a:rPr>
              <a:t>Общесоматический статус</a:t>
            </a:r>
            <a:r>
              <a:rPr lang="ru-RU" dirty="0"/>
              <a:t>, температура тела и гемодинамические показатели были в пределах нормы. </a:t>
            </a:r>
            <a:endParaRPr lang="ru-KZ" dirty="0"/>
          </a:p>
          <a:p>
            <a:r>
              <a:rPr lang="ru-RU" dirty="0">
                <a:solidFill>
                  <a:srgbClr val="C00000"/>
                </a:solidFill>
              </a:rPr>
              <a:t>В неврологическом статусе: </a:t>
            </a:r>
            <a:r>
              <a:rPr lang="ru-RU" dirty="0"/>
              <a:t>уровень сознания по шкале ком Глазго 13 баллов, когнитивные нарушения в виде дезориентации во времени и пространстве, замедленности мышления и речи, снижения критики к состоянию. </a:t>
            </a:r>
          </a:p>
          <a:p>
            <a:r>
              <a:rPr lang="ru-RU" dirty="0"/>
              <a:t>левосторонний глубокий гемипарез (1/5) с спастическим </a:t>
            </a:r>
            <a:r>
              <a:rPr lang="ru-RU" dirty="0" err="1"/>
              <a:t>гипертонусом</a:t>
            </a:r>
            <a:r>
              <a:rPr lang="ru-RU" dirty="0"/>
              <a:t> слева, диффузное повышение сухожильных рефлексов с преобладанием слева и левосторонними патологическими стопными знаками. </a:t>
            </a:r>
          </a:p>
          <a:p>
            <a:r>
              <a:rPr lang="ru-RU" dirty="0"/>
              <a:t>В правых конечностях  мышечная сила была умеренно снижена (4/5) Также наблюдались левосторонняя </a:t>
            </a:r>
            <a:r>
              <a:rPr lang="ru-RU" dirty="0" err="1"/>
              <a:t>гемигипестезия</a:t>
            </a:r>
            <a:r>
              <a:rPr lang="ru-RU" dirty="0"/>
              <a:t> и недержание мочи.</a:t>
            </a:r>
            <a:endParaRPr lang="ru-KZ" dirty="0"/>
          </a:p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8099350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5ACEC9-8A7C-43AD-ADC1-240E70F99C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1009" y="618517"/>
            <a:ext cx="10237217" cy="577237"/>
          </a:xfrm>
        </p:spPr>
        <p:txBody>
          <a:bodyPr>
            <a:normAutofit fontScale="90000"/>
          </a:bodyPr>
          <a:lstStyle/>
          <a:p>
            <a:r>
              <a:rPr lang="ru-RU" dirty="0"/>
              <a:t>КЛИНИЧЕСКИЙ СЛУЧАЙ</a:t>
            </a:r>
            <a:endParaRPr lang="ru-KZ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5240DA6-58D5-4836-9345-2606CA1F85D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17452" y="1364566"/>
            <a:ext cx="10560148" cy="5134708"/>
          </a:xfrm>
        </p:spPr>
        <p:txBody>
          <a:bodyPr>
            <a:normAutofit/>
          </a:bodyPr>
          <a:lstStyle/>
          <a:p>
            <a:r>
              <a:rPr lang="ru-RU" dirty="0"/>
              <a:t>ПЦР исследование мазка из носоглотки на РНК вируса SARS-CoV-2 были отрицательные (18.05.2021).</a:t>
            </a:r>
            <a:endParaRPr lang="ru-KZ" dirty="0"/>
          </a:p>
          <a:p>
            <a:r>
              <a:rPr lang="ru-RU" dirty="0"/>
              <a:t>Анализ ликвора (19.05.2022): прозрачная, цвет-светло-желтый, эритроциты выщелоченные 11-22 в поле зрения, </a:t>
            </a:r>
            <a:r>
              <a:rPr lang="ru-RU" dirty="0" err="1"/>
              <a:t>ксантохромия</a:t>
            </a:r>
            <a:r>
              <a:rPr lang="ru-RU" dirty="0"/>
              <a:t> +, после центрифугирования бесцветная, </a:t>
            </a:r>
            <a:r>
              <a:rPr lang="ru-RU" dirty="0" err="1"/>
              <a:t>цитоз</a:t>
            </a:r>
            <a:r>
              <a:rPr lang="ru-RU" dirty="0"/>
              <a:t> 1-2 клеток в 1 </a:t>
            </a:r>
            <a:r>
              <a:rPr lang="ru-RU" dirty="0" err="1"/>
              <a:t>мкл</a:t>
            </a:r>
            <a:r>
              <a:rPr lang="ru-RU" dirty="0"/>
              <a:t>, белок 0,033 г/л, эритроциты свежие 1-4 в поле зрения, глюкоза 2,93 </a:t>
            </a:r>
            <a:r>
              <a:rPr lang="ru-RU" dirty="0" err="1"/>
              <a:t>ммоль</a:t>
            </a:r>
            <a:r>
              <a:rPr lang="ru-RU" dirty="0"/>
              <a:t>/л, рН 8,0, удельный вес 1010, хлориды 111,7 </a:t>
            </a:r>
            <a:r>
              <a:rPr lang="ru-RU" dirty="0" err="1"/>
              <a:t>ммоль</a:t>
            </a:r>
            <a:r>
              <a:rPr lang="ru-RU" dirty="0"/>
              <a:t>/л.</a:t>
            </a:r>
            <a:endParaRPr lang="ru-KZ" dirty="0"/>
          </a:p>
          <a:p>
            <a:r>
              <a:rPr lang="ru-RU" dirty="0"/>
              <a:t>Посев ликвора на бактериальную патологическую микрофлору не дал роста. </a:t>
            </a:r>
          </a:p>
          <a:p>
            <a:r>
              <a:rPr lang="ru-RU" dirty="0"/>
              <a:t>ПЦР исследование ликвора на РНК вируса SARS-CoV-2 отрицательно. </a:t>
            </a:r>
          </a:p>
          <a:p>
            <a:r>
              <a:rPr lang="ru-RU" dirty="0"/>
              <a:t>Анализ крови на ВИЧ и </a:t>
            </a:r>
            <a:r>
              <a:rPr lang="ru-RU" dirty="0" err="1"/>
              <a:t>микрореакцию</a:t>
            </a:r>
            <a:r>
              <a:rPr lang="ru-RU" dirty="0"/>
              <a:t>-отрицательно.</a:t>
            </a:r>
            <a:endParaRPr lang="ru-KZ" dirty="0"/>
          </a:p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3305814703"/>
      </p:ext>
    </p:extLst>
  </p:cSld>
  <p:clrMapOvr>
    <a:masterClrMapping/>
  </p:clrMapOvr>
</p:sld>
</file>

<file path=ppt/theme/theme1.xml><?xml version="1.0" encoding="utf-8"?>
<a:theme xmlns:a="http://schemas.openxmlformats.org/drawingml/2006/main" name="Капля">
  <a:themeElements>
    <a:clrScheme name="Капля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Капля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Капля</Template>
  <TotalTime>115</TotalTime>
  <Words>2436</Words>
  <Application>Microsoft Office PowerPoint</Application>
  <PresentationFormat>Широкоэкранный</PresentationFormat>
  <Paragraphs>179</Paragraphs>
  <Slides>29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3" baseType="lpstr">
      <vt:lpstr>Arial</vt:lpstr>
      <vt:lpstr>Calibri</vt:lpstr>
      <vt:lpstr>Tw Cen MT</vt:lpstr>
      <vt:lpstr>Капля</vt:lpstr>
      <vt:lpstr>    Случай фатальной острой некротизирующей энцефалопатии, ассоциированной с вероятным SARS-CoV-2 </vt:lpstr>
      <vt:lpstr>Презентация PowerPoint</vt:lpstr>
      <vt:lpstr>Механизмы поражения ЦНС,  связанные с SARS-CoV-2</vt:lpstr>
      <vt:lpstr>Острая некротизирующая энцефалопатия</vt:lpstr>
      <vt:lpstr>Презентация PowerPoint</vt:lpstr>
      <vt:lpstr>Острая некротизирующая энцефалопатия</vt:lpstr>
      <vt:lpstr>Острая некротизирующая энцефалопатия и COVID-19 </vt:lpstr>
      <vt:lpstr>КЛИНИЧЕСКИЙ СЛУЧАЙ</vt:lpstr>
      <vt:lpstr>КЛИНИЧЕСКИЙ СЛУЧАЙ</vt:lpstr>
      <vt:lpstr>КЛИНИЧЕСКИЙ СЛУЧАЙ</vt:lpstr>
      <vt:lpstr>КЛИНИЧЕСКИЙ СЛУЧАЙ</vt:lpstr>
      <vt:lpstr>Презентация PowerPoint</vt:lpstr>
      <vt:lpstr>Презентация PowerPoint</vt:lpstr>
      <vt:lpstr>Презентация PowerPoint</vt:lpstr>
      <vt:lpstr>Презентация PowerPoint</vt:lpstr>
      <vt:lpstr>КЛИНИЧЕСКИЙ СЛУЧАЙ</vt:lpstr>
      <vt:lpstr>КЛИНИЧЕСКИЙ СЛУЧАЙ</vt:lpstr>
      <vt:lpstr>ЛЕЧЕНИЕ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ОБСУЖДЕНИЕ</vt:lpstr>
      <vt:lpstr>ОБСУЖДЕНИЕ</vt:lpstr>
      <vt:lpstr>ОБСУЖДЕНИЕ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Случай фатальной острой некротизирующей энцефалопатии, ассоциированной с вероятным SARS-CoV-2</dc:title>
  <dc:creator>User</dc:creator>
  <cp:lastModifiedBy>User</cp:lastModifiedBy>
  <cp:revision>18</cp:revision>
  <dcterms:created xsi:type="dcterms:W3CDTF">2023-01-18T17:58:08Z</dcterms:created>
  <dcterms:modified xsi:type="dcterms:W3CDTF">2023-01-19T13:20:39Z</dcterms:modified>
</cp:coreProperties>
</file>