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0" r:id="rId1"/>
  </p:sldMasterIdLst>
  <p:notesMasterIdLst>
    <p:notesMasterId r:id="rId9"/>
  </p:notesMasterIdLst>
  <p:sldIdLst>
    <p:sldId id="285" r:id="rId2"/>
    <p:sldId id="257" r:id="rId3"/>
    <p:sldId id="259" r:id="rId4"/>
    <p:sldId id="286" r:id="rId5"/>
    <p:sldId id="287" r:id="rId6"/>
    <p:sldId id="283" r:id="rId7"/>
    <p:sldId id="28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86E61F-9F1E-4A20-B766-1F8544500170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85DE4-3E4B-439D-BA84-B4850BB81B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795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41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6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1082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076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35282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655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248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795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893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498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807805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641513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606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32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357249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420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687EA-E64A-40AE-AFDD-BB917ADC1733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650E770-BFB6-436A-8E8F-0B1A94164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673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  <p:sldLayoutId id="2147483844" r:id="rId14"/>
    <p:sldLayoutId id="2147483845" r:id="rId15"/>
    <p:sldLayoutId id="214748384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3332" y="599058"/>
            <a:ext cx="10121029" cy="1280890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Ковид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ассоциированный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аутоиммунный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энцефалит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Разбор клинического случая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Джумашева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Багила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Игликовна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к.м.н., заведующая отделением детской неврологии ЦОМИД г.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Аяганов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Динмухамед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Нурныязович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PhD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руководитель кафедры неврологии с курсом психиатрии и наркологии НАО ЗКМУ им. М.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45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027135" y="2274838"/>
            <a:ext cx="10434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3" y="839244"/>
            <a:ext cx="10437812" cy="2843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753644" y="624110"/>
            <a:ext cx="9750967" cy="506270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Ребенок – мальчик - Дата </a:t>
            </a:r>
            <a:r>
              <a:rPr lang="ru-RU" sz="1800" dirty="0"/>
              <a:t>рождения</a:t>
            </a:r>
            <a:r>
              <a:rPr lang="ru-RU" sz="1800" dirty="0" smtClean="0"/>
              <a:t>: 20.01.2016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с 08.09.2022-по 04.10.2022г находился в инфекционной больнице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Диагноз: Острый вирусный гепатит (</a:t>
            </a:r>
            <a:r>
              <a:rPr lang="ru-RU" sz="1800" dirty="0" err="1" smtClean="0"/>
              <a:t>Фульминантный</a:t>
            </a:r>
            <a:r>
              <a:rPr lang="ru-RU" sz="1800" dirty="0" smtClean="0"/>
              <a:t>) неустановленной этиологии, желтушная форма, тяжелой степени </a:t>
            </a:r>
            <a:r>
              <a:rPr lang="ru-RU" sz="1800" dirty="0"/>
              <a:t>тяжести. </a:t>
            </a:r>
            <a:r>
              <a:rPr lang="ru-RU" sz="1800" dirty="0" err="1"/>
              <a:t>Постковидный</a:t>
            </a:r>
            <a:r>
              <a:rPr lang="ru-RU" sz="1800" dirty="0"/>
              <a:t> синдром.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Осложнение:</a:t>
            </a:r>
            <a:br>
              <a:rPr lang="ru-RU" sz="1800" dirty="0" smtClean="0"/>
            </a:br>
            <a:r>
              <a:rPr lang="ru-RU" sz="1800" dirty="0" smtClean="0"/>
              <a:t>Острая печеночная недостаточность 1 степени.  Геморрагический </a:t>
            </a:r>
            <a:r>
              <a:rPr lang="ru-RU" sz="1800" dirty="0" err="1" smtClean="0"/>
              <a:t>синдром</a:t>
            </a:r>
            <a:r>
              <a:rPr lang="ru-RU" sz="1800" dirty="0" err="1"/>
              <a:t>ДВС</a:t>
            </a:r>
            <a:r>
              <a:rPr lang="ru-RU" sz="1800" dirty="0"/>
              <a:t> синдром </a:t>
            </a:r>
            <a:br>
              <a:rPr lang="ru-RU" sz="1800" dirty="0"/>
            </a:br>
            <a:r>
              <a:rPr lang="ru-RU" sz="1800" dirty="0"/>
              <a:t>Печеночная энцефалопатия 1 – 2 степени</a:t>
            </a:r>
            <a:r>
              <a:rPr lang="ru-RU" sz="1800" dirty="0" smtClean="0"/>
              <a:t>. Сопор.. Асцит</a:t>
            </a:r>
            <a:r>
              <a:rPr lang="ru-RU" sz="1800" dirty="0"/>
              <a:t>. Нарушения ВЭББ. Вторичный гнойный </a:t>
            </a:r>
            <a:r>
              <a:rPr lang="ru-RU" sz="1800" dirty="0" err="1"/>
              <a:t>менингоэнцефалит</a:t>
            </a:r>
            <a:r>
              <a:rPr lang="ru-RU" sz="1800" dirty="0" smtClean="0"/>
              <a:t>. </a:t>
            </a:r>
            <a:r>
              <a:rPr lang="ru-RU" sz="1800" dirty="0" err="1" smtClean="0"/>
              <a:t>Вентрикулит</a:t>
            </a:r>
            <a:r>
              <a:rPr lang="ru-RU" sz="1800" dirty="0" smtClean="0"/>
              <a:t>. Прогрессирующая гидроцефалия.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8407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8384" y="526093"/>
            <a:ext cx="10133556" cy="5385129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с 04.10.2022-по 04.11.2022г </a:t>
            </a:r>
            <a:r>
              <a:rPr lang="ru-RU" dirty="0"/>
              <a:t>находился в </a:t>
            </a:r>
            <a:r>
              <a:rPr lang="ru-RU" dirty="0" smtClean="0"/>
              <a:t>ОДКБ </a:t>
            </a:r>
            <a:r>
              <a:rPr lang="ru-RU" dirty="0"/>
              <a:t>больнице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Диагноз: </a:t>
            </a:r>
            <a:r>
              <a:rPr lang="ru-RU" dirty="0" err="1"/>
              <a:t>Постковидный</a:t>
            </a:r>
            <a:r>
              <a:rPr lang="ru-RU" dirty="0"/>
              <a:t> синдром. </a:t>
            </a:r>
            <a:r>
              <a:rPr lang="ru-RU" dirty="0" smtClean="0"/>
              <a:t>Острый </a:t>
            </a:r>
            <a:r>
              <a:rPr lang="ru-RU" dirty="0" err="1" smtClean="0"/>
              <a:t>менингоэнцефалит</a:t>
            </a:r>
            <a:r>
              <a:rPr lang="ru-RU" dirty="0"/>
              <a:t>. </a:t>
            </a:r>
            <a:r>
              <a:rPr lang="ru-RU" dirty="0" err="1"/>
              <a:t>Вентрикулит</a:t>
            </a:r>
            <a:r>
              <a:rPr lang="ru-RU" dirty="0"/>
              <a:t>. Внутренняя прогрессирующая </a:t>
            </a:r>
            <a:r>
              <a:rPr lang="ru-RU" dirty="0" err="1"/>
              <a:t>окклюзионная</a:t>
            </a:r>
            <a:r>
              <a:rPr lang="ru-RU" dirty="0"/>
              <a:t> гидроцефалия. </a:t>
            </a:r>
            <a:r>
              <a:rPr lang="ru-RU" dirty="0" err="1"/>
              <a:t>Тетраплегия</a:t>
            </a:r>
            <a:r>
              <a:rPr lang="ru-RU" dirty="0" smtClean="0"/>
              <a:t>. </a:t>
            </a:r>
            <a:r>
              <a:rPr lang="ru-RU" dirty="0" smtClean="0"/>
              <a:t>Псевдобульбарный синдром. </a:t>
            </a:r>
            <a:r>
              <a:rPr lang="ru-RU" dirty="0" smtClean="0"/>
              <a:t>Фокальная </a:t>
            </a:r>
            <a:r>
              <a:rPr lang="ru-RU" dirty="0"/>
              <a:t>эпилепсия.  </a:t>
            </a:r>
            <a:r>
              <a:rPr lang="ru-RU" dirty="0" smtClean="0"/>
              <a:t>Кома </a:t>
            </a:r>
            <a:r>
              <a:rPr lang="ru-RU" dirty="0"/>
              <a:t>1</a:t>
            </a:r>
            <a:r>
              <a:rPr lang="ru-RU" dirty="0" smtClean="0"/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5575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>Сравнительная </a:t>
            </a:r>
            <a:r>
              <a:rPr lang="ru-RU" sz="3100" b="1" dirty="0" err="1" smtClean="0"/>
              <a:t>нейровизуализация</a:t>
            </a:r>
            <a:r>
              <a:rPr lang="ru-RU" sz="3100" b="1" dirty="0" smtClean="0"/>
              <a:t> КТ/МРТ головного мозга</a:t>
            </a:r>
            <a:br>
              <a:rPr lang="ru-RU" sz="3100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dirty="0" smtClean="0"/>
              <a:t>МРТ головного мозга от 30.09.2022 </a:t>
            </a:r>
            <a:endParaRPr lang="ru-RU" sz="1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189941" y="2032190"/>
            <a:ext cx="4304288" cy="5762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1800" dirty="0" smtClean="0"/>
              <a:t>МРТ головного мозга от 12.10.2022г</a:t>
            </a:r>
            <a:endParaRPr lang="ru-RU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2437" y="2608452"/>
            <a:ext cx="2204582" cy="2617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844" y="2880985"/>
            <a:ext cx="2950178" cy="269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33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 исследование головного мозга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dirty="0" smtClean="0"/>
              <a:t>КТ  головного </a:t>
            </a:r>
            <a:r>
              <a:rPr lang="ru-RU" sz="1800" dirty="0" smtClean="0"/>
              <a:t>мозга 01.11.2022г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1800" dirty="0" smtClean="0"/>
              <a:t>КТ головного мозга от 07.11.2022г </a:t>
            </a:r>
            <a:endParaRPr lang="ru-RU" sz="1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004" y="2549525"/>
            <a:ext cx="3273817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184" y="2546350"/>
            <a:ext cx="2901616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99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15441" y="688932"/>
            <a:ext cx="10089171" cy="5874706"/>
          </a:xfrm>
        </p:spPr>
        <p:txBody>
          <a:bodyPr>
            <a:noAutofit/>
          </a:bodyPr>
          <a:lstStyle/>
          <a:p>
            <a:endParaRPr lang="ru-RU" sz="1200" dirty="0"/>
          </a:p>
          <a:p>
            <a:pPr marL="0" indent="0">
              <a:buNone/>
            </a:pPr>
            <a:endParaRPr lang="ru-RU" sz="1200" dirty="0"/>
          </a:p>
          <a:p>
            <a:r>
              <a:rPr lang="ru-RU" sz="1200" dirty="0"/>
              <a:t>КТ. 14.10.2022 13:11. ЗАКЛЮЧЕНИЕ: КТ-признаки более характерны для выраженной внутренней гидроцефалии, </a:t>
            </a:r>
            <a:r>
              <a:rPr lang="ru-RU" sz="1200" dirty="0" err="1"/>
              <a:t>перивентрикулярного</a:t>
            </a:r>
            <a:r>
              <a:rPr lang="ru-RU" sz="1200" dirty="0"/>
              <a:t> снижения плотности вещества мозга</a:t>
            </a:r>
            <a:r>
              <a:rPr lang="ru-RU" sz="1200" dirty="0" smtClean="0"/>
              <a:t>.</a:t>
            </a:r>
          </a:p>
          <a:p>
            <a:pPr marL="0" indent="0">
              <a:buNone/>
            </a:pPr>
            <a:endParaRPr lang="ru-RU" sz="1200" dirty="0"/>
          </a:p>
          <a:p>
            <a:pPr marL="0" indent="0">
              <a:buNone/>
            </a:pPr>
            <a:r>
              <a:rPr lang="ru-RU" sz="1200" dirty="0" smtClean="0"/>
              <a:t>        КТ</a:t>
            </a:r>
            <a:r>
              <a:rPr lang="ru-RU" sz="1200" dirty="0"/>
              <a:t>. 19.10.2022 14:44. ЗАКЛЮЧЕНИЕ: КТ-признаки более характерны для состояния после </a:t>
            </a:r>
            <a:r>
              <a:rPr lang="ru-RU" sz="1200" dirty="0" err="1"/>
              <a:t>вентрикулостомии</a:t>
            </a:r>
            <a:r>
              <a:rPr lang="ru-RU" sz="1200" dirty="0"/>
              <a:t>, выраженной </a:t>
            </a:r>
            <a:r>
              <a:rPr lang="ru-RU" sz="1200" dirty="0" smtClean="0"/>
              <a:t>                                 внутренней </a:t>
            </a:r>
            <a:r>
              <a:rPr lang="ru-RU" sz="1200" dirty="0"/>
              <a:t>гидроцефалии, </a:t>
            </a:r>
            <a:r>
              <a:rPr lang="ru-RU" sz="1200" dirty="0" err="1"/>
              <a:t>перивентрикулярного</a:t>
            </a:r>
            <a:r>
              <a:rPr lang="ru-RU" sz="1200" dirty="0"/>
              <a:t> снижения плотности вещества мозга.</a:t>
            </a:r>
          </a:p>
          <a:p>
            <a:pPr marL="0" indent="0">
              <a:buNone/>
            </a:pPr>
            <a:endParaRPr lang="ru-RU" sz="1200" dirty="0"/>
          </a:p>
          <a:p>
            <a:r>
              <a:rPr lang="ru-RU" sz="1200" dirty="0"/>
              <a:t>КТ. 27.10.2022 13:19. ЗАКЛЮЧЕНИЕ: КТ-признаки более характерны для состояния после </a:t>
            </a:r>
            <a:r>
              <a:rPr lang="ru-RU" sz="1200" dirty="0" err="1"/>
              <a:t>вентрикулостомии</a:t>
            </a:r>
            <a:r>
              <a:rPr lang="ru-RU" sz="1200" dirty="0"/>
              <a:t>, выраженной внутренней гидроцефалии, </a:t>
            </a:r>
            <a:r>
              <a:rPr lang="ru-RU" sz="1200" dirty="0" err="1"/>
              <a:t>перивентрикулярного</a:t>
            </a:r>
            <a:r>
              <a:rPr lang="ru-RU" sz="1200" dirty="0"/>
              <a:t> снижения плотности вещества мозга.</a:t>
            </a:r>
          </a:p>
          <a:p>
            <a:pPr marL="0" indent="0">
              <a:buNone/>
            </a:pPr>
            <a:endParaRPr lang="ru-RU" sz="1200" dirty="0"/>
          </a:p>
          <a:p>
            <a:r>
              <a:rPr lang="ru-RU" sz="1200" dirty="0"/>
              <a:t>КТ. 01.11.2022 12:49. ЗАКЛЮЧЕНИЕ: КТ-признаки более характерны для выраженной внутренней гидроцефалии, </a:t>
            </a:r>
            <a:r>
              <a:rPr lang="ru-RU" sz="1200" dirty="0" err="1"/>
              <a:t>перивентрикулярного</a:t>
            </a:r>
            <a:r>
              <a:rPr lang="ru-RU" sz="1200" dirty="0"/>
              <a:t> снижения плотности вещества мозга.</a:t>
            </a:r>
          </a:p>
          <a:p>
            <a:r>
              <a:rPr lang="ru-RU" sz="1200" dirty="0" smtClean="0"/>
              <a:t>МРТ </a:t>
            </a:r>
            <a:r>
              <a:rPr lang="ru-RU" sz="1200" dirty="0"/>
              <a:t>головного мозга от 12-10-2022 Заключение МРТ признаки характерны для острой внутренней </a:t>
            </a:r>
            <a:r>
              <a:rPr lang="ru-RU" sz="1200" dirty="0" err="1"/>
              <a:t>неокклюзионной</a:t>
            </a:r>
            <a:r>
              <a:rPr lang="ru-RU" sz="1200" dirty="0"/>
              <a:t> </a:t>
            </a:r>
            <a:r>
              <a:rPr lang="ru-RU" sz="1200" dirty="0" smtClean="0"/>
              <a:t>гидроцефалии.</a:t>
            </a:r>
          </a:p>
          <a:p>
            <a:r>
              <a:rPr lang="ru-RU" sz="1200" dirty="0"/>
              <a:t>КТ. 07.11.2022 14:18. ЗАКЛЮЧЕНИЕ: КТ-признаки более характерны для выраженной внутренней гидроцефалии, </a:t>
            </a:r>
            <a:r>
              <a:rPr lang="ru-RU" sz="1200" dirty="0" err="1"/>
              <a:t>перивентрикулярного</a:t>
            </a:r>
            <a:r>
              <a:rPr lang="ru-RU" sz="1200" dirty="0"/>
              <a:t> снижения плотности вещества мозга.</a:t>
            </a:r>
          </a:p>
          <a:p>
            <a:r>
              <a:rPr lang="ru-RU" sz="1200" dirty="0"/>
              <a:t>МРТ головного мозга от 15-11-2022 Заключение МРТ признаки характерны для острой внутренней </a:t>
            </a:r>
            <a:r>
              <a:rPr lang="ru-RU" sz="1200" dirty="0" err="1"/>
              <a:t>неокклюзионной</a:t>
            </a:r>
            <a:r>
              <a:rPr lang="ru-RU" sz="1200" dirty="0"/>
              <a:t> гидроцефалии. ( в динамике от 12.10.2022г. улучшение).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58688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Лечение: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Антибиотикотерапия</a:t>
            </a:r>
          </a:p>
          <a:p>
            <a:r>
              <a:rPr lang="ru-RU" dirty="0" smtClean="0"/>
              <a:t>Противовирусная терапия</a:t>
            </a:r>
          </a:p>
          <a:p>
            <a:r>
              <a:rPr lang="ru-RU" dirty="0" err="1" smtClean="0"/>
              <a:t>Имуннотерапия</a:t>
            </a:r>
            <a:endParaRPr lang="ru-RU" dirty="0" smtClean="0"/>
          </a:p>
          <a:p>
            <a:r>
              <a:rPr lang="ru-RU" dirty="0" err="1" smtClean="0"/>
              <a:t>Гепатопротекторы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Противосудорожная терапия</a:t>
            </a:r>
          </a:p>
          <a:p>
            <a:r>
              <a:rPr lang="ru-RU" dirty="0"/>
              <a:t>Наружное дренирование по </a:t>
            </a:r>
            <a:r>
              <a:rPr lang="ru-RU" dirty="0" err="1"/>
              <a:t>Арендту</a:t>
            </a:r>
            <a:r>
              <a:rPr lang="ru-RU" dirty="0"/>
              <a:t> слева. 30.10.2022 </a:t>
            </a:r>
            <a:endParaRPr lang="ru-RU" dirty="0" smtClean="0"/>
          </a:p>
          <a:p>
            <a:r>
              <a:rPr lang="ru-RU" dirty="0" smtClean="0"/>
              <a:t>Наружное </a:t>
            </a:r>
            <a:r>
              <a:rPr lang="ru-RU" dirty="0"/>
              <a:t>дренирование по </a:t>
            </a:r>
            <a:r>
              <a:rPr lang="ru-RU" dirty="0" err="1"/>
              <a:t>Арендту</a:t>
            </a:r>
            <a:r>
              <a:rPr lang="ru-RU" dirty="0"/>
              <a:t> справа. </a:t>
            </a:r>
          </a:p>
          <a:p>
            <a:r>
              <a:rPr lang="ru-RU" dirty="0" smtClean="0"/>
              <a:t>Оперативное лечение:  </a:t>
            </a:r>
            <a:r>
              <a:rPr lang="ru-RU" dirty="0"/>
              <a:t>ВЕНТРИКУЛОСТОМИЯ ДНА 3-ГО ЖЕЛУДОЧКА (ЭНДОСКОПИЧЕСКАЯ) </a:t>
            </a:r>
            <a:r>
              <a:rPr lang="ru-RU" dirty="0" smtClean="0"/>
              <a:t>от 05.11.2022</a:t>
            </a:r>
          </a:p>
          <a:p>
            <a:r>
              <a:rPr lang="ru-RU" dirty="0" smtClean="0"/>
              <a:t>Реабилитационное лечение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49003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1020</TotalTime>
  <Words>283</Words>
  <Application>Microsoft Office PowerPoint</Application>
  <PresentationFormat>Произвольный</PresentationFormat>
  <Paragraphs>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Легкий дым</vt:lpstr>
      <vt:lpstr>Ковид ассоциированный аутоиммунный энцефалит   </vt:lpstr>
      <vt:lpstr>Ребенок – мальчик - Дата рождения: 20.01.2016  с 08.09.2022-по 04.10.2022г находился в инфекционной больнице  Диагноз: Острый вирусный гепатит (Фульминантный) неустановленной этиологии, желтушная форма, тяжелой степени тяжести. Постковидный синдром.   Осложнение: Острая печеночная недостаточность 1 степени.  Геморрагический синдромДВС синдром  Печеночная энцефалопатия 1 – 2 степени. Сопор.. Асцит. Нарушения ВЭББ. Вторичный гнойный менингоэнцефалит. Вентрикулит. Прогрессирующая гидроцефалия.</vt:lpstr>
      <vt:lpstr>Презентация PowerPoint</vt:lpstr>
      <vt:lpstr>Сравнительная нейровизуализация КТ/МРТ головного мозга   </vt:lpstr>
      <vt:lpstr>КТ исследование головного мозга</vt:lpstr>
      <vt:lpstr>Презентация PowerPoint</vt:lpstr>
      <vt:lpstr>Лечение: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134</cp:revision>
  <cp:lastPrinted>2021-07-28T12:12:50Z</cp:lastPrinted>
  <dcterms:created xsi:type="dcterms:W3CDTF">2021-02-05T05:19:38Z</dcterms:created>
  <dcterms:modified xsi:type="dcterms:W3CDTF">2023-01-23T08:12:51Z</dcterms:modified>
</cp:coreProperties>
</file>