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8A4DB-4711-4354-B088-743A111457FB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EBA522-C02B-48FA-949A-BBB8CBACA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125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BA522-C02B-48FA-949A-BBB8CBACA3D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159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BA522-C02B-48FA-949A-BBB8CBACA3D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006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BA522-C02B-48FA-949A-BBB8CBACA3D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195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BA522-C02B-48FA-949A-BBB8CBACA3D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52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BA522-C02B-48FA-949A-BBB8CBACA3D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328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BA522-C02B-48FA-949A-BBB8CBACA3D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202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515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1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674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6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06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514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954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350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433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190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38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33D19-913A-4B42-A4BF-A08382734CBD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25A96-B47B-4C77-BC77-9863A5E45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1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76154" y="103923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Нейроинфекции</a:t>
            </a:r>
            <a:r>
              <a:rPr lang="ru-RU" dirty="0" smtClean="0"/>
              <a:t> и аутоиммунные заболевания у детей: трудности диагностики и ведения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99" y="3426836"/>
            <a:ext cx="9144000" cy="1655762"/>
          </a:xfrm>
        </p:spPr>
        <p:txBody>
          <a:bodyPr/>
          <a:lstStyle/>
          <a:p>
            <a:r>
              <a:rPr lang="ru-RU" dirty="0" err="1" smtClean="0"/>
              <a:t>Джаксыбаева</a:t>
            </a:r>
            <a:r>
              <a:rPr lang="ru-RU" dirty="0" smtClean="0"/>
              <a:t> </a:t>
            </a:r>
            <a:r>
              <a:rPr lang="ru-RU" dirty="0" err="1" smtClean="0"/>
              <a:t>Алтыншаш</a:t>
            </a:r>
            <a:r>
              <a:rPr lang="ru-RU" dirty="0" smtClean="0"/>
              <a:t> </a:t>
            </a:r>
            <a:r>
              <a:rPr lang="ru-RU" dirty="0" err="1" smtClean="0"/>
              <a:t>Хайруллаевна</a:t>
            </a:r>
            <a:endParaRPr lang="ru-RU" dirty="0" smtClean="0"/>
          </a:p>
          <a:p>
            <a:r>
              <a:rPr lang="ru-RU" dirty="0" smtClean="0"/>
              <a:t>Заведующая кафедры неврологии НАО «МУА», д.м.н., главный внештатный детский невролог МЗ РК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25 января 2023 года, Астана</a:t>
            </a: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173"/>
            <a:ext cx="3241964" cy="21613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201" y="4365337"/>
            <a:ext cx="4432714" cy="249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8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П</a:t>
            </a:r>
            <a:r>
              <a:rPr lang="ru-RU" dirty="0" smtClean="0"/>
              <a:t>очему важно обсудить?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Большая группа среди </a:t>
            </a:r>
            <a:r>
              <a:rPr lang="ru-RU" dirty="0" err="1" smtClean="0"/>
              <a:t>жизнеугрожаемых</a:t>
            </a:r>
            <a:r>
              <a:rPr lang="ru-RU" dirty="0" smtClean="0"/>
              <a:t> заболеваний у детей не только в развивающихся </a:t>
            </a:r>
            <a:r>
              <a:rPr lang="ru-RU" dirty="0" smtClean="0"/>
              <a:t>странах</a:t>
            </a:r>
            <a:r>
              <a:rPr lang="ru-RU" dirty="0" smtClean="0"/>
              <a:t>, но и развитых с высоким уровнем достатка (эпидемии, пандемии)</a:t>
            </a:r>
          </a:p>
          <a:p>
            <a:pPr algn="just"/>
            <a:r>
              <a:rPr lang="ru-RU" dirty="0" smtClean="0"/>
              <a:t>Связь с миграционными процессами</a:t>
            </a:r>
          </a:p>
          <a:p>
            <a:pPr algn="just"/>
            <a:r>
              <a:rPr lang="ru-RU" dirty="0" smtClean="0"/>
              <a:t>Новые исследования в области инфекционных болезней( разработка новых вакцин, ассоциация специфических инфекций с специфическими генотипами, увеличивающаяся устойчивость микроорганизмов, новые терапевтические разработки</a:t>
            </a:r>
          </a:p>
          <a:p>
            <a:pPr algn="just"/>
            <a:r>
              <a:rPr lang="ru-RU" dirty="0" err="1" smtClean="0"/>
              <a:t>Мультидисциплинарность</a:t>
            </a:r>
            <a:r>
              <a:rPr lang="ru-RU" dirty="0" smtClean="0"/>
              <a:t>  </a:t>
            </a:r>
          </a:p>
          <a:p>
            <a:pPr algn="just"/>
            <a:r>
              <a:rPr lang="ru-RU" dirty="0" smtClean="0"/>
              <a:t>Мимикрия с другими заболеваниями </a:t>
            </a:r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5552209" cy="365125"/>
          </a:xfrm>
        </p:spPr>
        <p:txBody>
          <a:bodyPr/>
          <a:lstStyle/>
          <a:p>
            <a:r>
              <a:rPr lang="en-US" dirty="0" smtClean="0"/>
              <a:t>Central Nervous System Infections in Childhood edited by </a:t>
            </a:r>
            <a:r>
              <a:rPr lang="en-US" dirty="0" err="1" smtClean="0"/>
              <a:t>Pratibha</a:t>
            </a:r>
            <a:r>
              <a:rPr lang="en-US" dirty="0" smtClean="0"/>
              <a:t> </a:t>
            </a:r>
            <a:r>
              <a:rPr lang="en-US" dirty="0" err="1" smtClean="0"/>
              <a:t>Singhi</a:t>
            </a:r>
            <a:r>
              <a:rPr lang="en-US" dirty="0" smtClean="0"/>
              <a:t> and Diane E </a:t>
            </a:r>
            <a:r>
              <a:rPr lang="en-US" dirty="0" err="1" smtClean="0"/>
              <a:t>Greiffin</a:t>
            </a:r>
            <a:r>
              <a:rPr lang="en-US" dirty="0" smtClean="0"/>
              <a:t>, Charles Newton, Mac Press, 2014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6061" y="4738256"/>
            <a:ext cx="2525939" cy="213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1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Бремя инфекций ЦНС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ЦНС сильно восприимчива к инфекционным воздействиям особенно в период максимального роста ( фетальный и раннее детство)</a:t>
            </a:r>
          </a:p>
          <a:p>
            <a:r>
              <a:rPr lang="ru-RU" dirty="0" smtClean="0"/>
              <a:t>Профилактические меры могут предупредить многие заболевания</a:t>
            </a:r>
          </a:p>
          <a:p>
            <a:r>
              <a:rPr lang="ru-RU" dirty="0" smtClean="0"/>
              <a:t>Эпидемиологические данные в разных странах документируются с разной степенью охвата</a:t>
            </a:r>
          </a:p>
          <a:p>
            <a:r>
              <a:rPr lang="ru-RU" dirty="0" smtClean="0"/>
              <a:t>Не все инфекции ЦНС могут быть идентифицированы – диагностированы (ликвор, кровь)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 Nervous System Infections in Childhood edited by Pratibha Singhi and Diane E Greiffin, Charles Newton, Mac Press, 2014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1755" y="0"/>
            <a:ext cx="2310245" cy="195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13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Вирусные инфекции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Составляют большинство</a:t>
            </a:r>
          </a:p>
          <a:p>
            <a:r>
              <a:rPr lang="ru-RU" dirty="0" smtClean="0"/>
              <a:t>Плохо диагностируются</a:t>
            </a:r>
          </a:p>
          <a:p>
            <a:r>
              <a:rPr lang="ru-RU" dirty="0" smtClean="0"/>
              <a:t>Мало терапевтически доказанных линий</a:t>
            </a:r>
          </a:p>
          <a:p>
            <a:r>
              <a:rPr lang="ru-RU" dirty="0" smtClean="0"/>
              <a:t>Частота острых вирусных энцефалитов в западных странах 10.5-13.8 на 100 000 детей в год. </a:t>
            </a:r>
          </a:p>
          <a:p>
            <a:pPr>
              <a:buFontTx/>
              <a:buChar char="-"/>
            </a:pPr>
            <a:r>
              <a:rPr lang="ru-RU" dirty="0" smtClean="0"/>
              <a:t>Наиболее частой причиной являются О. энцефалитов вирусы герпеса 1 и 2 типов. </a:t>
            </a:r>
          </a:p>
          <a:p>
            <a:pPr>
              <a:buFontTx/>
              <a:buChar char="-"/>
            </a:pPr>
            <a:r>
              <a:rPr lang="ru-RU" dirty="0" smtClean="0"/>
              <a:t>Вирусы герпеса 6 и 7 типов часто являются причиной судорог, но редко становятся причиной энцефалитов</a:t>
            </a:r>
          </a:p>
          <a:p>
            <a:pPr>
              <a:buFontTx/>
              <a:buChar char="-"/>
            </a:pPr>
            <a:r>
              <a:rPr lang="ru-RU" dirty="0" smtClean="0"/>
              <a:t>Неврологические осложнения после ветрянки возникают 2 на 10 000 и их исход хороший за исключением детей с ослабленным иммунитетом</a:t>
            </a:r>
          </a:p>
          <a:p>
            <a:pPr>
              <a:buFontTx/>
              <a:buChar char="-"/>
            </a:pPr>
            <a:r>
              <a:rPr lang="ru-RU" dirty="0" smtClean="0"/>
              <a:t>Вирусы Эпштейн </a:t>
            </a:r>
            <a:r>
              <a:rPr lang="ru-RU" dirty="0" err="1" smtClean="0"/>
              <a:t>Барра</a:t>
            </a:r>
            <a:r>
              <a:rPr lang="ru-RU" dirty="0" smtClean="0"/>
              <a:t> и ЦМВ вездесущи, но редко являются причиной болезней ЦНС, за исключением детей с ослабленным иммунитетом  </a:t>
            </a:r>
          </a:p>
          <a:p>
            <a:pPr>
              <a:buFontTx/>
              <a:buChar char="-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 Nervous System Infections in Childhood edited by Pratibha Singhi and Diane E Greiffin, Charles Newton, Mac Press, 2014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8037" y="0"/>
            <a:ext cx="2523963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9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Бактериальные инфекции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Бактериальный менингит остается главной причиной смерти и </a:t>
            </a:r>
            <a:r>
              <a:rPr lang="ru-RU" dirty="0" err="1" smtClean="0"/>
              <a:t>инвалидизации</a:t>
            </a:r>
            <a:r>
              <a:rPr lang="ru-RU" dirty="0" smtClean="0"/>
              <a:t> в мире, особенно в странах Африки и Азии</a:t>
            </a:r>
          </a:p>
          <a:p>
            <a:r>
              <a:rPr lang="ru-RU" dirty="0" smtClean="0"/>
              <a:t>Очень хорошо известен острый бактериальный менингит ( менингококковый, стрептококковый, вызванный гемофильной палочкой)</a:t>
            </a:r>
          </a:p>
          <a:p>
            <a:r>
              <a:rPr lang="ru-RU" dirty="0" smtClean="0"/>
              <a:t>Вакцинация снизила частоту </a:t>
            </a:r>
          </a:p>
          <a:p>
            <a:r>
              <a:rPr lang="ru-RU" dirty="0" smtClean="0"/>
              <a:t>Неонатальный сепсис или менингит является причиной смерти в 5,2%. Частота неонатальных бактериальных менингитов составляет  0,2-1 на 1 000 живорожденных в высокоразвитых странах  и эта цифра не меняется с 1980 года </a:t>
            </a:r>
          </a:p>
          <a:p>
            <a:r>
              <a:rPr lang="ru-RU" dirty="0" smtClean="0"/>
              <a:t>Бактериальный менингит является основной причиной </a:t>
            </a:r>
            <a:r>
              <a:rPr lang="ru-RU" dirty="0" err="1" smtClean="0"/>
              <a:t>инвалидизации</a:t>
            </a:r>
            <a:r>
              <a:rPr lang="ru-RU" dirty="0" smtClean="0"/>
              <a:t> в мире. Средний риск как минимум одного минимального (поведенческие проблемы, трудности в обучении, односторонняя потеря слуха, гипотония или диплопия) или серьезного(умственная отсталость, двусторонняя потеря слуха, двигательный дефицит, судороги, зрительные нарушения и гидроцефалия)  осложнения после выписки из больниц составляет 19,9%</a:t>
            </a:r>
          </a:p>
          <a:p>
            <a:r>
              <a:rPr lang="ru-RU" dirty="0" smtClean="0"/>
              <a:t>Туберкулезный менингит ( нет единых данных по частоте встречаемости, трудности в подтверждении диагноза, преимущественно поражает детей до 5 лет)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 Nervous System Infections in Childhood edited by Pratibha Singhi and Diane E Greiffin, Charles Newton, Mac Press, 2014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7618" y="0"/>
            <a:ext cx="2154382" cy="182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8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Инфекции ЦНС часты у детей</a:t>
            </a:r>
          </a:p>
          <a:p>
            <a:r>
              <a:rPr lang="ru-RU" dirty="0" smtClean="0"/>
              <a:t>Бремя трудно определить так как в основном они не до оценены вследствие недостатка эпидемиологических данных и возможностей определения степени вовлечения ЦНС.   </a:t>
            </a:r>
          </a:p>
          <a:p>
            <a:r>
              <a:rPr lang="ru-RU" dirty="0" smtClean="0"/>
              <a:t>Инфекции могут быть предупреждены, но есть много барьеров к эффективному применению превентивных мероприятий (вакцинация, </a:t>
            </a:r>
            <a:r>
              <a:rPr lang="ru-RU" dirty="0" err="1" smtClean="0"/>
              <a:t>антибиотирезистетность</a:t>
            </a:r>
            <a:r>
              <a:rPr lang="ru-RU" dirty="0" smtClean="0"/>
              <a:t> )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 Nervous System Infections in Childhood edited by Pratibha Singhi and Diane E Greiffin, Charles Newton, Mac Press, 2014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8037" y="0"/>
            <a:ext cx="2523963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6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семинара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Ответить на вопросы что есть -  </a:t>
            </a:r>
            <a:r>
              <a:rPr lang="ru-RU" dirty="0" err="1" smtClean="0"/>
              <a:t>О.энцефалит</a:t>
            </a:r>
            <a:endParaRPr lang="ru-RU" dirty="0" smtClean="0"/>
          </a:p>
          <a:p>
            <a:r>
              <a:rPr lang="ru-RU" dirty="0" err="1" smtClean="0"/>
              <a:t>Аутоимунные</a:t>
            </a:r>
            <a:r>
              <a:rPr lang="ru-RU" dirty="0" smtClean="0"/>
              <a:t> энцефалиты?</a:t>
            </a:r>
          </a:p>
          <a:p>
            <a:r>
              <a:rPr lang="ru-RU" dirty="0" smtClean="0"/>
              <a:t>Обсудить тактику диагностики и лечения</a:t>
            </a:r>
          </a:p>
          <a:p>
            <a:r>
              <a:rPr lang="ru-RU" dirty="0" smtClean="0"/>
              <a:t>Вероятные исходы</a:t>
            </a:r>
          </a:p>
          <a:p>
            <a:r>
              <a:rPr lang="ru-RU" dirty="0" smtClean="0"/>
              <a:t>Возможности профилактики ( вакцинация мифы и реальность, наши сомнения)</a:t>
            </a:r>
          </a:p>
          <a:p>
            <a:r>
              <a:rPr lang="ru-RU" dirty="0" smtClean="0"/>
              <a:t> Слышать и слушать друг друга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0"/>
            <a:ext cx="2523963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7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590</Words>
  <Application>Microsoft Office PowerPoint</Application>
  <PresentationFormat>Широкоэкранный</PresentationFormat>
  <Paragraphs>56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Нейроинфекции и аутоиммунные заболевания у детей: трудности диагностики и ведения</vt:lpstr>
      <vt:lpstr> Почему важно обсудить?</vt:lpstr>
      <vt:lpstr>Бремя инфекций ЦНС</vt:lpstr>
      <vt:lpstr>Вирусные инфекции </vt:lpstr>
      <vt:lpstr>Бактериальные инфекции</vt:lpstr>
      <vt:lpstr>Заключение </vt:lpstr>
      <vt:lpstr>Задачи семинара</vt:lpstr>
    </vt:vector>
  </TitlesOfParts>
  <Company>csm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Нейроинфекции и аутоиммунные заболевания у детей: трудности диагностики и ведения</dc:title>
  <dc:creator>Учетная запись Майкрософт</dc:creator>
  <cp:lastModifiedBy>Учетная запись Майкрософт</cp:lastModifiedBy>
  <cp:revision>8</cp:revision>
  <dcterms:created xsi:type="dcterms:W3CDTF">2023-01-22T16:15:02Z</dcterms:created>
  <dcterms:modified xsi:type="dcterms:W3CDTF">2023-01-22T17:21:15Z</dcterms:modified>
</cp:coreProperties>
</file>