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60" r:id="rId5"/>
    <p:sldId id="277" r:id="rId6"/>
    <p:sldId id="259" r:id="rId7"/>
    <p:sldId id="273" r:id="rId8"/>
    <p:sldId id="261" r:id="rId9"/>
    <p:sldId id="278" r:id="rId10"/>
    <p:sldId id="279" r:id="rId11"/>
    <p:sldId id="266" r:id="rId12"/>
    <p:sldId id="264" r:id="rId13"/>
    <p:sldId id="275" r:id="rId14"/>
    <p:sldId id="274" r:id="rId15"/>
    <p:sldId id="276" r:id="rId16"/>
    <p:sldId id="280" r:id="rId17"/>
    <p:sldId id="281" r:id="rId18"/>
    <p:sldId id="282" r:id="rId19"/>
    <p:sldId id="28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1578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FB6463-49B1-4757-A22A-184BEB52437F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02057E-3BFF-4FF5-80A2-AC48660E53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498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014FF-1B6C-48C9-B3A3-E8E5BEB2C097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5362-70FF-4340-B455-CDE067430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571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014FF-1B6C-48C9-B3A3-E8E5BEB2C097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5362-70FF-4340-B455-CDE067430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519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014FF-1B6C-48C9-B3A3-E8E5BEB2C097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5362-70FF-4340-B455-CDE067430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561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014FF-1B6C-48C9-B3A3-E8E5BEB2C097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5362-70FF-4340-B455-CDE067430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009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014FF-1B6C-48C9-B3A3-E8E5BEB2C097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5362-70FF-4340-B455-CDE067430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171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014FF-1B6C-48C9-B3A3-E8E5BEB2C097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5362-70FF-4340-B455-CDE067430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895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014FF-1B6C-48C9-B3A3-E8E5BEB2C097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5362-70FF-4340-B455-CDE067430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275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014FF-1B6C-48C9-B3A3-E8E5BEB2C097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5362-70FF-4340-B455-CDE067430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924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014FF-1B6C-48C9-B3A3-E8E5BEB2C097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5362-70FF-4340-B455-CDE067430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504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014FF-1B6C-48C9-B3A3-E8E5BEB2C097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5362-70FF-4340-B455-CDE067430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912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014FF-1B6C-48C9-B3A3-E8E5BEB2C097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5362-70FF-4340-B455-CDE067430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826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E014FF-1B6C-48C9-B3A3-E8E5BEB2C097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A5362-70FF-4340-B455-CDE067430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418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doi.org/10.1016/j.jns.2022.120162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476672"/>
            <a:ext cx="6686549" cy="3355675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Случай длительной аносмии ассоциированной вирусом 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SARS-Cov2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исходом в депрессию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5636" y="4149080"/>
            <a:ext cx="6842748" cy="2664296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tx2"/>
                </a:solidFill>
              </a:rPr>
              <a:t>Докладчик Ахметжанова </a:t>
            </a:r>
            <a:r>
              <a:rPr lang="ru-RU" sz="2000" b="1" dirty="0" err="1">
                <a:solidFill>
                  <a:schemeClr val="tx2"/>
                </a:solidFill>
              </a:rPr>
              <a:t>Зауреш</a:t>
            </a:r>
            <a:r>
              <a:rPr lang="ru-RU" sz="2000" b="1" dirty="0">
                <a:solidFill>
                  <a:schemeClr val="tx2"/>
                </a:solidFill>
              </a:rPr>
              <a:t> </a:t>
            </a:r>
            <a:r>
              <a:rPr lang="ru-RU" sz="2000" b="1" dirty="0" err="1">
                <a:solidFill>
                  <a:schemeClr val="tx2"/>
                </a:solidFill>
              </a:rPr>
              <a:t>Бауыржановна</a:t>
            </a:r>
            <a:endParaRPr lang="ru-RU" sz="2000" b="1" dirty="0">
              <a:solidFill>
                <a:schemeClr val="tx2"/>
              </a:solidFill>
            </a:endParaRPr>
          </a:p>
          <a:p>
            <a:r>
              <a:rPr lang="ru-RU" sz="2000" b="1" dirty="0">
                <a:solidFill>
                  <a:schemeClr val="tx2"/>
                </a:solidFill>
              </a:rPr>
              <a:t>невролог высшей квалификационной категории, магистр медицинских наук,</a:t>
            </a:r>
          </a:p>
          <a:p>
            <a:r>
              <a:rPr lang="ru-RU" sz="2000" b="1" dirty="0">
                <a:solidFill>
                  <a:schemeClr val="tx2"/>
                </a:solidFill>
              </a:rPr>
              <a:t>д</a:t>
            </a:r>
            <a:r>
              <a:rPr lang="ru-RU" sz="2000" b="1" dirty="0" smtClean="0">
                <a:solidFill>
                  <a:schemeClr val="tx2"/>
                </a:solidFill>
              </a:rPr>
              <a:t>окторант кафедры </a:t>
            </a:r>
            <a:r>
              <a:rPr lang="ru-RU" sz="2000" b="1" dirty="0">
                <a:solidFill>
                  <a:schemeClr val="tx2"/>
                </a:solidFill>
              </a:rPr>
              <a:t>Неврологии НАО «Медицинский Университет Астана»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Астана, 25.01.2023г.</a:t>
            </a:r>
            <a:endParaRPr lang="ru-RU" sz="2000" b="1" dirty="0">
              <a:solidFill>
                <a:schemeClr val="tx2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028422" cy="24480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932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532876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9" t="52713" r="11261" b="35076"/>
          <a:stretch/>
        </p:blipFill>
        <p:spPr bwMode="auto">
          <a:xfrm>
            <a:off x="146648" y="5186845"/>
            <a:ext cx="8997352" cy="77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55515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019869"/>
            <a:ext cx="7812857" cy="4353347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Наряду с гематогенным распространением </a:t>
            </a:r>
            <a:r>
              <a:rPr lang="ru-RU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коронавируса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обсуждаются другие возможные пути </a:t>
            </a:r>
            <a:r>
              <a:rPr lang="ru-RU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нейроинвазии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SARS-CoV-2, в том числе прямая вирусная инвазия головного мозга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ru-RU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Это предположение высказано после 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того, как 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группа врачей Пекинской больницы «</a:t>
            </a:r>
            <a:r>
              <a:rPr lang="ru-RU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Дитан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 подтвердила наличие SARS-CoV-2 в спинномозговой жидкости пациентов с COVID-19 путем </a:t>
            </a:r>
            <a:r>
              <a:rPr lang="ru-RU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секвенирования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генома. </a:t>
            </a:r>
            <a:endParaRPr lang="ru-RU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 </a:t>
            </a:r>
            <a:r>
              <a:rPr lang="ru-RU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нейровизуализации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показана возможность проникновения </a:t>
            </a:r>
            <a:r>
              <a:rPr lang="ru-RU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коронавируса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обонятельную систему головного мозга минуя слизистую носа.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8B2A77F-A9B1-4CBB-AA60-D31C38C80CF9}"/>
              </a:ext>
            </a:extLst>
          </p:cNvPr>
          <p:cNvSpPr/>
          <p:nvPr/>
        </p:nvSpPr>
        <p:spPr>
          <a:xfrm>
            <a:off x="467545" y="5949280"/>
            <a:ext cx="85527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Ceccarelli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M.,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Berretta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M.,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Rullo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E. et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al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.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Differences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and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similarities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between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Severe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Acute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Respiratory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Syndrome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(SARS)-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CoronaVirus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(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CoV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)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and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SARS-CoV-2.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Would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a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rose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by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another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name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smell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as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sweet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?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Eur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Rev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Med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Pharmacol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1000" dirty="0" err="1">
                <a:solidFill>
                  <a:srgbClr val="000000"/>
                </a:solidFill>
                <a:latin typeface="Verdana" panose="020B0604030504040204" pitchFamily="34" charset="0"/>
              </a:rPr>
              <a:t>Sci</a:t>
            </a:r>
            <a:r>
              <a:rPr lang="uz-Latn-UZ" sz="1000" dirty="0">
                <a:solidFill>
                  <a:srgbClr val="000000"/>
                </a:solidFill>
                <a:latin typeface="Verdana" panose="020B0604030504040204" pitchFamily="34" charset="0"/>
              </a:rPr>
              <a:t> 2020;24:2781-2783.</a:t>
            </a:r>
            <a:endParaRPr lang="uz-Latn-UZ" sz="1000" dirty="0"/>
          </a:p>
        </p:txBody>
      </p:sp>
    </p:spTree>
    <p:extLst>
      <p:ext uri="{BB962C8B-B14F-4D97-AF65-F5344CB8AC3E}">
        <p14:creationId xmlns:p14="http://schemas.microsoft.com/office/powerpoint/2010/main" val="257098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443664" cy="14401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По данным литературы </a:t>
            </a:r>
            <a:r>
              <a:rPr lang="ru-RU" sz="1800" b="1" dirty="0" err="1" smtClean="0">
                <a:solidFill>
                  <a:schemeClr val="tx1"/>
                </a:solidFill>
              </a:rPr>
              <a:t>рсновные</a:t>
            </a:r>
            <a:r>
              <a:rPr lang="ru-RU" sz="1800" b="1" dirty="0" smtClean="0">
                <a:solidFill>
                  <a:schemeClr val="tx1"/>
                </a:solidFill>
              </a:rPr>
              <a:t> </a:t>
            </a:r>
            <a:r>
              <a:rPr lang="ru-RU" sz="1800" b="1" dirty="0">
                <a:solidFill>
                  <a:schemeClr val="tx1"/>
                </a:solidFill>
              </a:rPr>
              <a:t>находки на МРТ у пациентов с </a:t>
            </a:r>
            <a:r>
              <a:rPr lang="ru-RU" sz="1800" b="1" dirty="0" err="1">
                <a:solidFill>
                  <a:schemeClr val="tx1"/>
                </a:solidFill>
              </a:rPr>
              <a:t>аносмией</a:t>
            </a:r>
            <a:r>
              <a:rPr lang="ru-RU" sz="1800" b="1" dirty="0">
                <a:solidFill>
                  <a:schemeClr val="tx1"/>
                </a:solidFill>
              </a:rPr>
              <a:t>: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FF0000"/>
                </a:solidFill>
              </a:rPr>
              <a:t>уменьшение плотности нейронов обонятельных луковиц при  отсутствии анатомических изменений, которые </a:t>
            </a:r>
            <a:r>
              <a:rPr lang="ru-RU" sz="1800" b="1" dirty="0" smtClean="0">
                <a:solidFill>
                  <a:srgbClr val="FF0000"/>
                </a:solidFill>
              </a:rPr>
              <a:t>могли </a:t>
            </a:r>
            <a:r>
              <a:rPr lang="ru-RU" sz="1800" b="1" dirty="0">
                <a:solidFill>
                  <a:srgbClr val="FF0000"/>
                </a:solidFill>
              </a:rPr>
              <a:t>бы вызывать вирус SARS-CoV-2, </a:t>
            </a:r>
            <a:r>
              <a:rPr lang="ru-RU" sz="1800" dirty="0"/>
              <a:t>а значит, нарушения обоняния обусловлены функциональными изменениями, связанными с действием вируса.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896" y="1772816"/>
            <a:ext cx="9356896" cy="40915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9D061D9-7DFC-4346-B825-6C82B25187B2}"/>
              </a:ext>
            </a:extLst>
          </p:cNvPr>
          <p:cNvSpPr/>
          <p:nvPr/>
        </p:nvSpPr>
        <p:spPr>
          <a:xfrm>
            <a:off x="1691680" y="6093297"/>
            <a:ext cx="732858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Ceccarelli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M.,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Berretta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M.,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Rullo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E. et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al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.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Differences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and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similarities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between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Severe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Acute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Respiratory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Syndrome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(SARS)-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CoronaVirus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(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CoV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)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and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SARS-CoV-2.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Would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a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rose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by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another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name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smell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as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sweet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?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Eur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Rev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Med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Pharmacol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Sci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2020;24:2781-2783.</a:t>
            </a:r>
            <a:endParaRPr lang="uz-Latn-UZ" sz="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92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75" t="12254" r="11533" b="4651"/>
          <a:stretch/>
        </p:blipFill>
        <p:spPr bwMode="auto">
          <a:xfrm>
            <a:off x="467544" y="273552"/>
            <a:ext cx="7747273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1999" y="5031935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Figure 1.Schematic of the olfactory system. (a) Odor sensing initiates in the OE. The OSN cilia have related receptors (G-protein-coupled) </a:t>
            </a:r>
            <a:r>
              <a:rPr lang="en-US" sz="1600" dirty="0" smtClean="0"/>
              <a:t>for</a:t>
            </a:r>
            <a:r>
              <a:rPr lang="ru-RU" sz="1600" dirty="0" smtClean="0"/>
              <a:t> </a:t>
            </a:r>
            <a:r>
              <a:rPr lang="en-US" sz="1600" dirty="0" smtClean="0"/>
              <a:t>detection </a:t>
            </a:r>
            <a:r>
              <a:rPr lang="en-US" sz="1600" dirty="0"/>
              <a:t>of odorants; OSN synapses with the olfactory bulb project to the glomeruli, and the bulb’s cells have axons assigned to various </a:t>
            </a:r>
            <a:r>
              <a:rPr lang="en-US" sz="1600" dirty="0" smtClean="0"/>
              <a:t>olfactory</a:t>
            </a:r>
            <a:r>
              <a:rPr lang="ru-RU" sz="1600" dirty="0" smtClean="0"/>
              <a:t> </a:t>
            </a:r>
            <a:r>
              <a:rPr lang="en-US" sz="1600" dirty="0" smtClean="0"/>
              <a:t>areas </a:t>
            </a:r>
            <a:r>
              <a:rPr lang="en-US" sz="1600" dirty="0"/>
              <a:t>in the CNS. (b) Different cell types of OE, including </a:t>
            </a:r>
            <a:r>
              <a:rPr lang="en-US" sz="1600" dirty="0" err="1"/>
              <a:t>sustentacular</a:t>
            </a:r>
            <a:r>
              <a:rPr lang="en-US" sz="1600" dirty="0"/>
              <a:t> cells, OSNs, </a:t>
            </a:r>
            <a:r>
              <a:rPr lang="en-US" sz="1600" dirty="0" err="1"/>
              <a:t>microvillar</a:t>
            </a:r>
            <a:r>
              <a:rPr lang="en-US" sz="1600" dirty="0"/>
              <a:t> cells, basal cells, and olfactory gland cells</a:t>
            </a:r>
            <a:r>
              <a:rPr lang="en-US" sz="1600" dirty="0" smtClean="0"/>
              <a:t>.</a:t>
            </a:r>
            <a:r>
              <a:rPr lang="ru-RU" sz="1600" dirty="0" smtClean="0"/>
              <a:t>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845879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2" b="14290"/>
          <a:stretch/>
        </p:blipFill>
        <p:spPr bwMode="auto">
          <a:xfrm>
            <a:off x="32876" y="188640"/>
            <a:ext cx="8832517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5"/>
          <a:stretch/>
        </p:blipFill>
        <p:spPr bwMode="auto">
          <a:xfrm>
            <a:off x="323528" y="5949280"/>
            <a:ext cx="8424936" cy="5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55290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6" t="16595" r="10132" b="16312"/>
          <a:stretch/>
        </p:blipFill>
        <p:spPr bwMode="auto">
          <a:xfrm>
            <a:off x="323528" y="1124743"/>
            <a:ext cx="8640960" cy="4111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5949280"/>
            <a:ext cx="8856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/>
              <a:t>Mechanism of Anosmia Caused by Symptoms of COVID-19 </a:t>
            </a:r>
            <a:r>
              <a:rPr lang="en-US" sz="1200" b="1" dirty="0" smtClean="0"/>
              <a:t>and</a:t>
            </a:r>
            <a:r>
              <a:rPr lang="ru-RU" sz="1200" b="1" dirty="0" smtClean="0"/>
              <a:t> </a:t>
            </a:r>
            <a:r>
              <a:rPr lang="en-US" sz="1200" b="1" dirty="0" smtClean="0"/>
              <a:t>Emerging Treatments</a:t>
            </a:r>
            <a:r>
              <a:rPr lang="ru-RU" sz="1200" b="1" dirty="0" smtClean="0"/>
              <a:t> </a:t>
            </a:r>
            <a:r>
              <a:rPr lang="en-US" sz="1200" b="1" dirty="0" err="1" smtClean="0"/>
              <a:t>Raziyeh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Najafloo</a:t>
            </a:r>
            <a:r>
              <a:rPr lang="ru-RU" sz="1200" b="1" dirty="0" smtClean="0"/>
              <a:t> </a:t>
            </a:r>
            <a:r>
              <a:rPr lang="en-US" sz="1200" b="1" dirty="0" smtClean="0"/>
              <a:t>et al. </a:t>
            </a:r>
            <a:r>
              <a:rPr lang="de-DE" sz="1200" b="1" dirty="0"/>
              <a:t>ACS Chem. Neurosci.2021, 12, 3795−3805. https://doi.org/10.1021/acschemneuro.1c00477</a:t>
            </a:r>
            <a:endParaRPr lang="en-US" sz="1200" b="1" dirty="0"/>
          </a:p>
          <a:p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42729113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0308" b="1943"/>
          <a:stretch/>
        </p:blipFill>
        <p:spPr bwMode="auto">
          <a:xfrm>
            <a:off x="1115616" y="188640"/>
            <a:ext cx="6048673" cy="4574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2951"/>
            <a:ext cx="4536504" cy="198824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46158" y="5373216"/>
            <a:ext cx="3744416" cy="1200329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1200" i="1" dirty="0"/>
              <a:t>Mid and long-term neurological and neuropsychiatric manifestations of </a:t>
            </a:r>
            <a:r>
              <a:rPr lang="en-US" sz="1200" i="1" dirty="0" smtClean="0"/>
              <a:t>post-COVID-19 </a:t>
            </a:r>
            <a:r>
              <a:rPr lang="en-US" sz="1200" i="1" dirty="0"/>
              <a:t>syndrome: A </a:t>
            </a:r>
            <a:r>
              <a:rPr lang="en-US" sz="1200" i="1" dirty="0" smtClean="0"/>
              <a:t>meta-analysis</a:t>
            </a:r>
            <a:r>
              <a:rPr lang="ru-RU" sz="1200" i="1" dirty="0" smtClean="0"/>
              <a:t>.</a:t>
            </a:r>
          </a:p>
          <a:p>
            <a:r>
              <a:rPr lang="en-US" sz="1200" i="1" dirty="0"/>
              <a:t>L. </a:t>
            </a:r>
            <a:r>
              <a:rPr lang="en-US" sz="1200" i="1" dirty="0" err="1"/>
              <a:t>Premraj</a:t>
            </a:r>
            <a:r>
              <a:rPr lang="en-US" sz="1200" i="1" dirty="0"/>
              <a:t> et al. </a:t>
            </a:r>
            <a:r>
              <a:rPr lang="ru-RU" sz="1200" i="1" dirty="0" smtClean="0"/>
              <a:t> </a:t>
            </a:r>
            <a:r>
              <a:rPr lang="en-US" sz="1200" i="1" dirty="0">
                <a:hlinkClick r:id="rId4"/>
              </a:rPr>
              <a:t>https://</a:t>
            </a:r>
            <a:r>
              <a:rPr lang="en-US" sz="1200" i="1" dirty="0" smtClean="0">
                <a:hlinkClick r:id="rId4"/>
              </a:rPr>
              <a:t>doi.org/10.1016/j.jns.2022.120162</a:t>
            </a:r>
            <a:endParaRPr lang="ru-RU" sz="1200" i="1" dirty="0" smtClean="0"/>
          </a:p>
          <a:p>
            <a:r>
              <a:rPr lang="en-US" sz="1200" i="1" dirty="0"/>
              <a:t>Journal of the Neurological Sciences 434 (2022) 120162</a:t>
            </a:r>
            <a:endParaRPr lang="ru-RU" sz="1200" i="1" dirty="0"/>
          </a:p>
        </p:txBody>
      </p:sp>
    </p:spTree>
    <p:extLst>
      <p:ext uri="{BB962C8B-B14F-4D97-AF65-F5344CB8AC3E}">
        <p14:creationId xmlns:p14="http://schemas.microsoft.com/office/powerpoint/2010/main" val="6437277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301608" cy="936104"/>
          </a:xfr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Клинический случай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400" b="1" dirty="0" smtClean="0"/>
              <a:t>Женщина Н., 37 лет.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43382" y="1556792"/>
            <a:ext cx="8271550" cy="440120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/>
              <a:t>Сделано: </a:t>
            </a:r>
            <a:endParaRPr lang="en-US" sz="1600" b="1" dirty="0" smtClean="0"/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b="1" dirty="0" err="1" smtClean="0"/>
              <a:t>Интраназально</a:t>
            </a:r>
            <a:r>
              <a:rPr lang="ru-RU" sz="1600" b="1" dirty="0" smtClean="0"/>
              <a:t> ГКС (</a:t>
            </a:r>
            <a:r>
              <a:rPr lang="ru-RU" sz="1600" b="1" dirty="0" err="1" smtClean="0"/>
              <a:t>авамис</a:t>
            </a:r>
            <a:r>
              <a:rPr lang="ru-RU" sz="1600" b="1" dirty="0" smtClean="0"/>
              <a:t> по 2 дозы 2 раза в день, </a:t>
            </a:r>
            <a:r>
              <a:rPr lang="ru-RU" sz="1600" b="1" dirty="0" smtClean="0"/>
              <a:t>10 дней)</a:t>
            </a:r>
            <a:endParaRPr lang="ru-RU" sz="1600" b="1" dirty="0" smtClean="0"/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b="1" dirty="0" smtClean="0"/>
              <a:t>Ингибиторы </a:t>
            </a:r>
            <a:r>
              <a:rPr lang="ru-RU" sz="1600" b="1" dirty="0" err="1" smtClean="0"/>
              <a:t>холинэстеразы</a:t>
            </a:r>
            <a:r>
              <a:rPr lang="ru-RU" sz="1600" b="1" dirty="0" smtClean="0"/>
              <a:t> (</a:t>
            </a:r>
            <a:r>
              <a:rPr lang="ru-RU" sz="1600" b="1" dirty="0" err="1" smtClean="0"/>
              <a:t>ипидакрин</a:t>
            </a:r>
            <a:r>
              <a:rPr lang="ru-RU" sz="1600" b="1" dirty="0" smtClean="0"/>
              <a:t> 2 недели)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b="1" dirty="0" smtClean="0"/>
              <a:t>Антидепрессанты (</a:t>
            </a:r>
            <a:r>
              <a:rPr lang="ru-RU" sz="1600" b="1" dirty="0" err="1"/>
              <a:t>Т</a:t>
            </a:r>
            <a:r>
              <a:rPr lang="ru-RU" sz="1600" b="1" dirty="0" err="1" smtClean="0"/>
              <a:t>риттико</a:t>
            </a:r>
            <a:r>
              <a:rPr lang="ru-RU" sz="1600" b="1" dirty="0" smtClean="0"/>
              <a:t> длительно!)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b="1" dirty="0" smtClean="0"/>
              <a:t>Тренинг обоняния ежедневно 3-4 раза в сутки (1 месяц)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b="1" dirty="0" smtClean="0"/>
              <a:t>Употребление травяных чаев с гвоздикой, имбирем, ромашкой, мятой, лимоном (1 месяц)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b="1" dirty="0" smtClean="0"/>
              <a:t>Смазывание носовых проходов жидким витамином А и Е (2 раза в день 1 месяц)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b="1" dirty="0" smtClean="0"/>
              <a:t>Вит Д 25-ОН – 24,2нг/мл</a:t>
            </a:r>
            <a:endParaRPr lang="en-US" sz="16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sz="1600" b="1" dirty="0" smtClean="0"/>
              <a:t>Ходьба пешком на свежем воздухе ежедневно +-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1600" b="1" dirty="0" smtClean="0"/>
              <a:t>Психотерапия –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b="1" dirty="0" smtClean="0"/>
              <a:t>Правильное питание</a:t>
            </a:r>
          </a:p>
          <a:p>
            <a:pPr marL="342900" indent="-342900">
              <a:buFont typeface="Arial" pitchFamily="34" charset="0"/>
              <a:buChar char="•"/>
            </a:pPr>
            <a:endParaRPr lang="ru-RU" sz="1600" b="1" dirty="0" smtClean="0"/>
          </a:p>
          <a:p>
            <a:r>
              <a:rPr lang="ru-RU" sz="1400" b="1" dirty="0" smtClean="0"/>
              <a:t>В динамике, от момента старта лечения на 12-ый день пациентка стала ощущать запахи, НО в извращенном виде, ей все казалось «протухшим» отвратительным.</a:t>
            </a:r>
          </a:p>
          <a:p>
            <a:r>
              <a:rPr lang="ru-RU" sz="1400" b="1" dirty="0" smtClean="0"/>
              <a:t>Рекомендовано лечение продолжать.</a:t>
            </a:r>
          </a:p>
          <a:p>
            <a:r>
              <a:rPr lang="ru-RU" sz="1400" b="1" dirty="0" smtClean="0"/>
              <a:t>К концу 1-го месяца какосмия утихла, но появилась </a:t>
            </a:r>
            <a:r>
              <a:rPr lang="ru-RU" sz="1400" b="1" dirty="0" err="1" smtClean="0"/>
              <a:t>гипосмия</a:t>
            </a:r>
            <a:r>
              <a:rPr lang="ru-RU" sz="1400" b="1" dirty="0" smtClean="0"/>
              <a:t>.</a:t>
            </a:r>
          </a:p>
          <a:p>
            <a:r>
              <a:rPr lang="ru-RU" sz="1400" b="1" dirty="0" smtClean="0"/>
              <a:t>Сон в динамике с улучшением, но тревожно-депрессивный компонент сохранялся.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58465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301608" cy="936104"/>
          </a:xfr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Клинический случай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400" b="1" dirty="0" smtClean="0"/>
              <a:t>Женщина Н., 37 лет.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43382" y="1556792"/>
            <a:ext cx="8271550" cy="51090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/>
              <a:t>Лечение:</a:t>
            </a:r>
            <a:endParaRPr lang="en-US" b="1" dirty="0" smtClean="0"/>
          </a:p>
          <a:p>
            <a:pPr marL="342900" indent="-342900">
              <a:buFont typeface="Wingdings" pitchFamily="2" charset="2"/>
              <a:buChar char="ü"/>
            </a:pPr>
            <a:r>
              <a:rPr lang="ru-RU" b="1" dirty="0" smtClean="0"/>
              <a:t>Ингибиторы </a:t>
            </a:r>
            <a:r>
              <a:rPr lang="ru-RU" b="1" dirty="0" err="1" smtClean="0"/>
              <a:t>холинэстеразы</a:t>
            </a:r>
            <a:r>
              <a:rPr lang="ru-RU" b="1" dirty="0" smtClean="0"/>
              <a:t> (</a:t>
            </a:r>
            <a:r>
              <a:rPr lang="ru-RU" b="1" dirty="0" err="1" smtClean="0"/>
              <a:t>ипидакрин</a:t>
            </a:r>
            <a:r>
              <a:rPr lang="ru-RU" b="1" dirty="0" smtClean="0"/>
              <a:t> продлили на 1 месяц)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b="1" dirty="0" smtClean="0"/>
              <a:t>Антидепрессанты (</a:t>
            </a:r>
            <a:r>
              <a:rPr lang="ru-RU" b="1" dirty="0" err="1"/>
              <a:t>Т</a:t>
            </a:r>
            <a:r>
              <a:rPr lang="ru-RU" b="1" dirty="0" err="1" smtClean="0"/>
              <a:t>риттико</a:t>
            </a:r>
            <a:r>
              <a:rPr lang="ru-RU" b="1" dirty="0" smtClean="0"/>
              <a:t> длительно!)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b="1" dirty="0" smtClean="0"/>
              <a:t>Тренинг обоняния ежедневно 3-4 раза в сутки (постоянно!)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b="1" dirty="0" smtClean="0"/>
              <a:t>Употребление травяных чаев с гвоздикой, имбирем, ромашкой, мятой, лимоном (постоянно)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b="1" dirty="0" smtClean="0"/>
              <a:t>Смазывание носовых проходов жидким витамином А и Е (2 раза в день 1 месяц)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b="1" dirty="0" smtClean="0"/>
              <a:t>Добавили: вит Д3 в дозе 5000 М.Е. в сутки, на 2 месяца (вит Д25-он в крови был 24,2), + Магний 500 мг по 1 </a:t>
            </a:r>
            <a:r>
              <a:rPr lang="ru-RU" b="1" dirty="0" err="1" smtClean="0"/>
              <a:t>табл</a:t>
            </a:r>
            <a:r>
              <a:rPr lang="ru-RU" b="1" dirty="0" smtClean="0"/>
              <a:t> 2 раза в сутки, + Цинк по 1 </a:t>
            </a:r>
            <a:r>
              <a:rPr lang="ru-RU" b="1" dirty="0" err="1" smtClean="0"/>
              <a:t>табл</a:t>
            </a:r>
            <a:r>
              <a:rPr lang="ru-RU" b="1" dirty="0" smtClean="0"/>
              <a:t> в сутки – 1 месяц. Витамины </a:t>
            </a:r>
            <a:r>
              <a:rPr lang="ru-RU" b="1" dirty="0" err="1" smtClean="0"/>
              <a:t>гр.В</a:t>
            </a:r>
            <a:r>
              <a:rPr lang="ru-RU" b="1" dirty="0" smtClean="0"/>
              <a:t> инъекционно курсами по 5 дней, 1 раз в месяц.</a:t>
            </a:r>
            <a:endParaRPr lang="ru-RU" b="1" dirty="0"/>
          </a:p>
          <a:p>
            <a:pPr marL="342900" indent="-342900">
              <a:buFont typeface="Wingdings" pitchFamily="2" charset="2"/>
              <a:buChar char="ü"/>
            </a:pPr>
            <a:r>
              <a:rPr lang="ru-RU" b="1" dirty="0" smtClean="0"/>
              <a:t>Ходьба пешком на свежем воздухе ежедневно, правильное питание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b="1" dirty="0" smtClean="0"/>
              <a:t>Психотерапия</a:t>
            </a:r>
          </a:p>
          <a:p>
            <a:pPr marL="342900" indent="-342900">
              <a:buFont typeface="Arial" pitchFamily="34" charset="0"/>
              <a:buChar char="•"/>
            </a:pPr>
            <a:endParaRPr lang="ru-RU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b="1" dirty="0" smtClean="0"/>
              <a:t>Обоняние восстановилось до уровня </a:t>
            </a:r>
            <a:r>
              <a:rPr lang="ru-RU" b="1" dirty="0" err="1" smtClean="0"/>
              <a:t>гипосмии</a:t>
            </a:r>
            <a:r>
              <a:rPr lang="ru-RU" b="1" dirty="0" smtClean="0"/>
              <a:t> через 1 месяц.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1" dirty="0" smtClean="0"/>
              <a:t>Полное восстановление обоняния через 4 месяца от начала заболевания.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1" dirty="0" smtClean="0"/>
              <a:t>Антидепрессант продолжала принимать до 6 месяцев по рекомендации психотерапевта.</a:t>
            </a:r>
          </a:p>
        </p:txBody>
      </p:sp>
    </p:spTree>
    <p:extLst>
      <p:ext uri="{BB962C8B-B14F-4D97-AF65-F5344CB8AC3E}">
        <p14:creationId xmlns:p14="http://schemas.microsoft.com/office/powerpoint/2010/main" val="69628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i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03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673" y="332656"/>
            <a:ext cx="8301608" cy="936104"/>
          </a:xfr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Клинический случай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400" b="1" dirty="0" smtClean="0"/>
              <a:t>Женщина Н., 37 лет.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77305" y="2492896"/>
            <a:ext cx="8271550" cy="36625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Из анамнеза: 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1600" b="1" dirty="0" smtClean="0"/>
              <a:t>Пациентка работает экономистом в компании, замужем, имеет двоих детей, социально-бытовые условия проживания удовлетворительные, ранее ничем не болела, ТБ, гепатиты </a:t>
            </a:r>
            <a:r>
              <a:rPr lang="ru-RU" sz="1600" b="1" dirty="0" err="1" smtClean="0"/>
              <a:t>отр</a:t>
            </a:r>
            <a:r>
              <a:rPr lang="ru-RU" sz="1600" b="1" dirty="0" smtClean="0"/>
              <a:t>.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1600" b="1" dirty="0" smtClean="0"/>
              <a:t>Со слов пациентки перенесла </a:t>
            </a:r>
            <a:r>
              <a:rPr lang="ru-RU" sz="1600" b="1" dirty="0" err="1" smtClean="0"/>
              <a:t>ковид</a:t>
            </a:r>
            <a:r>
              <a:rPr lang="ru-RU" sz="1600" b="1" dirty="0" smtClean="0"/>
              <a:t> инфекцию 1,5 месяца назад, верифицированную положительным ПЦР, 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1600" b="1" dirty="0" smtClean="0"/>
              <a:t>с повышением температуры тела до 38С, 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1600" b="1" dirty="0" smtClean="0"/>
              <a:t>чувством выраженной слабости и озноба, 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1600" b="1" dirty="0" smtClean="0"/>
              <a:t>ноющих болей в суставах и мышцах, </a:t>
            </a:r>
          </a:p>
          <a:p>
            <a:r>
              <a:rPr lang="ru-RU" sz="1600" b="1" dirty="0" smtClean="0"/>
              <a:t>на тот момент была осмотрена выездной бригадой, сатурация была в норме, кашля не было, в связи с чем было рекомендовано лечиться на дому </a:t>
            </a:r>
            <a:r>
              <a:rPr lang="ru-RU" sz="1600" dirty="0" smtClean="0"/>
              <a:t>(стандартная терапия и рекомендации: изоляция от других членов семьи, парацетамол, обильное питье, динамическое наблюдение, в случае ухудшения состояния немедленно вызывать повторно врача).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10708" y="1412776"/>
            <a:ext cx="8404745" cy="1015663"/>
          </a:xfrm>
          <a:prstGeom prst="rect">
            <a:avLst/>
          </a:prstGeom>
          <a:solidFill>
            <a:srgbClr val="FFC000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/>
              <a:t>Обратилась за консультацией к неврологу с основной жалобой на стойкое отсутствие чувствительности к запахам, что приносит ей значительный дискомфорт в течение последних 1,5 месяцев. 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08" y="17566"/>
            <a:ext cx="1296144" cy="1311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64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301608" cy="936104"/>
          </a:xfr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Клинический случай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400" b="1" dirty="0" smtClean="0"/>
              <a:t>Женщина Н., 37 лет.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71800" y="1592702"/>
            <a:ext cx="5904656" cy="4770537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Из анамнеза: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1600" b="1" dirty="0" smtClean="0"/>
              <a:t>Чувство снижения обоняния появилось на 3-ий день болезни,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1600" b="1" dirty="0" smtClean="0"/>
              <a:t>В тот же день присоединилось чувство снижения ощущения вкуса употребляемой пищи (</a:t>
            </a:r>
            <a:r>
              <a:rPr lang="ru-RU" sz="1600" b="1" dirty="0" err="1" smtClean="0"/>
              <a:t>дисгевзия</a:t>
            </a:r>
            <a:r>
              <a:rPr lang="ru-RU" sz="1600" b="1" dirty="0" smtClean="0"/>
              <a:t>),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1600" b="1" dirty="0" smtClean="0"/>
              <a:t>к 6-му дню полностью исчезло обоняние (аносмия).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1600" b="1" dirty="0" smtClean="0"/>
              <a:t>Дома пациентка находилась 14 дней, температура тела до 38,5С поднималась только в первые 3 дня,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1600" b="1" dirty="0" smtClean="0"/>
              <a:t>затем колебалась в районе 37,2С волнообразно, в течение нескольких дней, </a:t>
            </a:r>
            <a:endParaRPr lang="ru-RU" sz="1600" b="1" dirty="0"/>
          </a:p>
          <a:p>
            <a:pPr marL="342900" indent="-342900">
              <a:buFont typeface="Arial" pitchFamily="34" charset="0"/>
              <a:buChar char="•"/>
            </a:pPr>
            <a:r>
              <a:rPr lang="ru-RU" sz="1600" b="1" dirty="0" smtClean="0"/>
              <a:t>общее состояние улучшалось, ощущение вкуса пищи вернулось постепенно, вначале с элементами извращения чувства вкуса (все казалось кислым, потом горьким, потом пресным) и восстановилось полностью к 14-му дню.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1600" b="1" dirty="0" smtClean="0"/>
              <a:t>Однако обоняние не восстановилось. </a:t>
            </a:r>
            <a:endParaRPr lang="ru-RU" sz="1600" b="1" dirty="0"/>
          </a:p>
          <a:p>
            <a:pPr marL="342900" indent="-342900">
              <a:buFont typeface="Arial" pitchFamily="34" charset="0"/>
              <a:buChar char="•"/>
            </a:pPr>
            <a:r>
              <a:rPr lang="ru-RU" sz="1600" b="1" dirty="0" smtClean="0"/>
              <a:t>Пациентка на 16-ый день с жалобой на аносмию обратилась к своему терапевту и была  направлена на консультацию к ЛОР – врачу.</a:t>
            </a:r>
          </a:p>
          <a:p>
            <a:endParaRPr lang="ru-RU" sz="14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13465"/>
            <a:ext cx="2250027" cy="5022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071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301608" cy="936104"/>
          </a:xfr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Клинический случай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400" b="1" dirty="0" smtClean="0"/>
              <a:t>Женщина Н., 37 лет.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628800"/>
            <a:ext cx="4752528" cy="4001095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Из анамнеза: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1" dirty="0" smtClean="0"/>
              <a:t>Результаты отоскопического и переднего риноскопического исследования были в пределах нормы, но учитывая жалобы пациентки и незначительную отечность носовых пазух, ЛОР–врач  порекомендовал пройти курс антигистаминных препаратов, назального спрея </a:t>
            </a:r>
            <a:r>
              <a:rPr lang="ru-RU" b="1" dirty="0" err="1" smtClean="0"/>
              <a:t>ксилометазолина</a:t>
            </a:r>
            <a:r>
              <a:rPr lang="ru-RU" b="1" dirty="0" smtClean="0"/>
              <a:t> и промываний в течение 5 дней, что и было сделано пациенткой. Однако без эффекта, после чего ЛОР врач рекомендовал консультацию невролога.</a:t>
            </a:r>
          </a:p>
          <a:p>
            <a:pPr marL="342900" indent="-342900">
              <a:buFont typeface="Arial" pitchFamily="34" charset="0"/>
              <a:buChar char="•"/>
            </a:pPr>
            <a:endParaRPr lang="ru-RU" b="1" dirty="0" smtClean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29"/>
          <a:stretch/>
        </p:blipFill>
        <p:spPr bwMode="auto">
          <a:xfrm>
            <a:off x="5364088" y="1556792"/>
            <a:ext cx="3096344" cy="4788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396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301608" cy="936104"/>
          </a:xfr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Клинический случай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400" b="1" dirty="0" smtClean="0"/>
              <a:t>Женщина Н., 37 лет.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556792"/>
            <a:ext cx="8271550" cy="233910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Из анамнеза: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1" dirty="0" smtClean="0"/>
              <a:t>Пациент повторно обращается к терапевту с жалобой абсолютного отсутствия обоняния и получает направление к неврологу.</a:t>
            </a:r>
          </a:p>
          <a:p>
            <a:pPr marL="342900" indent="-342900">
              <a:buFont typeface="Arial" pitchFamily="34" charset="0"/>
              <a:buChar char="•"/>
            </a:pPr>
            <a:endParaRPr lang="ru-RU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b="1" dirty="0" smtClean="0"/>
              <a:t>Невролог в поликлинике рекомендовал пройти МРТ головного мозга (Заключение: Без патологии) и сосудистую терапию (</a:t>
            </a:r>
            <a:r>
              <a:rPr lang="ru-RU" b="1" dirty="0" err="1" smtClean="0"/>
              <a:t>пентоксифиллин</a:t>
            </a:r>
            <a:r>
              <a:rPr lang="ru-RU" b="1" dirty="0" smtClean="0"/>
              <a:t>, витамины </a:t>
            </a:r>
            <a:r>
              <a:rPr lang="ru-RU" b="1" dirty="0" err="1" smtClean="0"/>
              <a:t>грВ</a:t>
            </a:r>
            <a:r>
              <a:rPr lang="ru-RU" b="1" dirty="0" smtClean="0"/>
              <a:t>, </a:t>
            </a:r>
            <a:r>
              <a:rPr lang="ru-RU" b="1" dirty="0" err="1" smtClean="0"/>
              <a:t>нейропротективная</a:t>
            </a:r>
            <a:r>
              <a:rPr lang="ru-RU" b="1" dirty="0" smtClean="0"/>
              <a:t> терапия, дыхательная гимнастика) курсом на 10 дней. Терапия также без эффекта. 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45032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486" y="332656"/>
            <a:ext cx="8301608" cy="936104"/>
          </a:xfr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Клинический случай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400" b="1" dirty="0" smtClean="0"/>
              <a:t>Женщина Н., 37 лет.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556792"/>
            <a:ext cx="8271550" cy="452431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b="1" dirty="0" smtClean="0"/>
              <a:t>Через 1,5 месяца от начала заболевания </a:t>
            </a:r>
            <a:r>
              <a:rPr lang="ru-RU" b="1" dirty="0" err="1" smtClean="0"/>
              <a:t>ковидной</a:t>
            </a:r>
            <a:r>
              <a:rPr lang="ru-RU" b="1" dirty="0" smtClean="0"/>
              <a:t> инфекцией, пациентка попадает в наше поле зрения.</a:t>
            </a:r>
          </a:p>
          <a:p>
            <a:pPr marL="342900" indent="-342900">
              <a:buFont typeface="Arial" pitchFamily="34" charset="0"/>
              <a:buChar char="•"/>
            </a:pPr>
            <a:endParaRPr lang="ru-RU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b="1" dirty="0" smtClean="0"/>
              <a:t>При осмотре жалобы на длительную аносмию, повышенную тревожность, озабоченность, </a:t>
            </a:r>
            <a:r>
              <a:rPr lang="ru-RU" b="1" dirty="0"/>
              <a:t>временами головные </a:t>
            </a:r>
            <a:r>
              <a:rPr lang="ru-RU" b="1" dirty="0" smtClean="0"/>
              <a:t>боли сжимающего характера в висках </a:t>
            </a:r>
            <a:r>
              <a:rPr lang="ru-RU" b="1" dirty="0"/>
              <a:t>и </a:t>
            </a:r>
            <a:r>
              <a:rPr lang="ru-RU" b="1" dirty="0" smtClean="0"/>
              <a:t>головокружение, приступы тахикардии при негативных мыслях, что обоняние больше никогда не вернется, нарушение сна в виде тяжелого засыпания и частого пробуждения 2-3 раза за ночь за последние 2 недели, на утро ощущение полной разбитости, снижение работоспособности, усталость</a:t>
            </a:r>
            <a:r>
              <a:rPr lang="ru-RU" b="1" dirty="0"/>
              <a:t>. При </a:t>
            </a:r>
            <a:r>
              <a:rPr lang="ru-RU" b="1" dirty="0" smtClean="0"/>
              <a:t>опросе </a:t>
            </a:r>
            <a:r>
              <a:rPr lang="ru-RU" b="1" dirty="0"/>
              <a:t>выяснилось, что плохо ест, т.к. нет настроения.</a:t>
            </a:r>
          </a:p>
          <a:p>
            <a:pPr marL="342900" indent="-342900">
              <a:buFont typeface="Arial" pitchFamily="34" charset="0"/>
              <a:buChar char="•"/>
            </a:pPr>
            <a:endParaRPr lang="ru-RU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b="1" dirty="0" smtClean="0"/>
              <a:t>Из неврологического статуса наличие:  двусторонней аносмии и тревожно-депрессивного синдрома. </a:t>
            </a:r>
          </a:p>
          <a:p>
            <a:pPr marL="342900" indent="-342900">
              <a:buFont typeface="Arial" pitchFamily="34" charset="0"/>
              <a:buChar char="•"/>
            </a:pPr>
            <a:endParaRPr lang="ru-RU" b="1" dirty="0"/>
          </a:p>
          <a:p>
            <a:pPr marL="342900" indent="-342900">
              <a:buFont typeface="Arial" pitchFamily="34" charset="0"/>
              <a:buChar char="•"/>
            </a:pPr>
            <a:r>
              <a:rPr lang="ru-RU" b="1" dirty="0" smtClean="0"/>
              <a:t>По анализам из поликлиники признаков продолжающегося системного воспаления нет. 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80170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301608" cy="936104"/>
          </a:xfr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Клинический случай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400" b="1" dirty="0" smtClean="0"/>
              <a:t>Женщина Н., 37 лет.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700808"/>
            <a:ext cx="8271550" cy="473975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 smtClean="0"/>
              <a:t>Рекомендовано: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0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err="1" smtClean="0"/>
              <a:t>Интраназально</a:t>
            </a:r>
            <a:r>
              <a:rPr lang="ru-RU" sz="2000" b="1" dirty="0" smtClean="0"/>
              <a:t> ГКС (</a:t>
            </a:r>
            <a:r>
              <a:rPr lang="ru-RU" sz="2000" b="1" dirty="0" err="1" smtClean="0"/>
              <a:t>авамис</a:t>
            </a:r>
            <a:r>
              <a:rPr lang="ru-RU" sz="2000" b="1" dirty="0" smtClean="0"/>
              <a:t> по 2 дозы 2 раза в день, </a:t>
            </a:r>
            <a:r>
              <a:rPr lang="ru-RU" sz="2000" b="1" dirty="0" smtClean="0"/>
              <a:t>10 дней)</a:t>
            </a:r>
            <a:endParaRPr lang="ru-RU" sz="20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/>
              <a:t>Ингибиторы </a:t>
            </a:r>
            <a:r>
              <a:rPr lang="ru-RU" sz="2000" b="1" dirty="0" err="1" smtClean="0"/>
              <a:t>холинэстеразы</a:t>
            </a:r>
            <a:r>
              <a:rPr lang="ru-RU" sz="2000" b="1" dirty="0" smtClean="0"/>
              <a:t> (</a:t>
            </a:r>
            <a:r>
              <a:rPr lang="ru-RU" sz="2000" b="1" dirty="0" err="1" smtClean="0"/>
              <a:t>ипидакрин</a:t>
            </a:r>
            <a:r>
              <a:rPr lang="ru-RU" sz="2000" b="1" dirty="0" smtClean="0"/>
              <a:t> </a:t>
            </a:r>
            <a:r>
              <a:rPr lang="ru-RU" sz="2000" b="1" dirty="0" smtClean="0"/>
              <a:t>2 недели)</a:t>
            </a:r>
            <a:endParaRPr lang="ru-RU" sz="20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/>
              <a:t>Антидепрессанты (</a:t>
            </a:r>
            <a:r>
              <a:rPr lang="ru-RU" sz="2000" b="1" dirty="0" err="1" smtClean="0"/>
              <a:t>триттико</a:t>
            </a:r>
            <a:r>
              <a:rPr lang="ru-RU" sz="2000" b="1" dirty="0" smtClean="0"/>
              <a:t> длительно!)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/>
              <a:t>Тренинг обоняния ежедневно 3-4 раза в сутки (1 месяц)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/>
              <a:t>Употребление травяных чаев с гвоздикой, имбирем, ромашкой, мятой, лимоном (1 месяц)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/>
              <a:t>Смазывание носовых проходов жидким витамином А и Е (2 раза в день 1 месяц)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/>
              <a:t>Витамин Д3 сдать анализ крови с последующим назначением</a:t>
            </a:r>
            <a:endParaRPr lang="en-US" sz="20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/>
              <a:t>Ходьба пешком на свежем воздухе ежедневно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/>
              <a:t>Психотерапия</a:t>
            </a:r>
          </a:p>
          <a:p>
            <a:pPr marL="342900" indent="-342900">
              <a:buFont typeface="Arial" pitchFamily="34" charset="0"/>
              <a:buChar char="•"/>
            </a:pPr>
            <a:endParaRPr lang="ru-RU" sz="2000" b="1" dirty="0" smtClean="0"/>
          </a:p>
          <a:p>
            <a:r>
              <a:rPr lang="ru-RU" b="1" dirty="0" smtClean="0"/>
              <a:t>Верно ли?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6095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356184" cy="23042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u="sng" dirty="0">
                <a:solidFill>
                  <a:srgbClr val="FF0000"/>
                </a:solidFill>
              </a:rPr>
              <a:t>Нарушение обоняния и вкуса при коронавирусной инфекции. Аносмия</a:t>
            </a:r>
            <a:r>
              <a:rPr lang="ru-RU" sz="1600" u="sng" dirty="0">
                <a:solidFill>
                  <a:srgbClr val="FF0000"/>
                </a:solidFill>
              </a:rPr>
              <a:t>. </a:t>
            </a:r>
          </a:p>
          <a:p>
            <a:r>
              <a:rPr lang="ru-RU" sz="1600" dirty="0">
                <a:solidFill>
                  <a:schemeClr val="tx1"/>
                </a:solidFill>
              </a:rPr>
              <a:t>Поствирусная аносмия является одной из основных причин  потери обоняния у взрослых, на нее приходится до 40% общих случаев аносмии. Известны более 200 различных вирусов, вызывающих инфекции верхних дыхательных путей, что может быть причиной потери обоняния. </a:t>
            </a:r>
            <a:endParaRPr lang="ru-RU" sz="700" b="1" dirty="0">
              <a:solidFill>
                <a:srgbClr val="C00000"/>
              </a:solidFill>
            </a:endParaRPr>
          </a:p>
          <a:p>
            <a:r>
              <a:rPr lang="ru-RU" sz="1600" dirty="0"/>
              <a:t>Одним из характерных клинических симптомов новой коронавирусной инфекции является </a:t>
            </a:r>
            <a:r>
              <a:rPr lang="ru-RU" sz="1600" b="1" dirty="0">
                <a:solidFill>
                  <a:srgbClr val="C00000"/>
                </a:solidFill>
              </a:rPr>
              <a:t>аносмия</a:t>
            </a:r>
            <a:r>
              <a:rPr lang="ru-RU" sz="1600" dirty="0"/>
              <a:t>, иногда — в сочетании с </a:t>
            </a:r>
            <a:r>
              <a:rPr lang="ru-RU" sz="1600" b="1" dirty="0" err="1">
                <a:solidFill>
                  <a:srgbClr val="C00000"/>
                </a:solidFill>
              </a:rPr>
              <a:t>гипо</a:t>
            </a:r>
            <a:r>
              <a:rPr lang="ru-RU" sz="1600" b="1" dirty="0">
                <a:solidFill>
                  <a:srgbClr val="C00000"/>
                </a:solidFill>
              </a:rPr>
              <a:t>/а-</a:t>
            </a:r>
            <a:r>
              <a:rPr lang="ru-RU" sz="1600" b="1" dirty="0" err="1">
                <a:solidFill>
                  <a:srgbClr val="C00000"/>
                </a:solidFill>
              </a:rPr>
              <a:t>гевзией</a:t>
            </a:r>
            <a:r>
              <a:rPr lang="ru-RU" sz="1600" dirty="0"/>
              <a:t>. Аносмия связана с необратимым вирусным повреждением нейронов обонятельной луковицы. </a:t>
            </a:r>
          </a:p>
          <a:p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35280" cy="648072"/>
          </a:xfrm>
          <a:solidFill>
            <a:srgbClr val="FFC000"/>
          </a:solidFill>
        </p:spPr>
        <p:txBody>
          <a:bodyPr>
            <a:noAutofit/>
          </a:bodyPr>
          <a:lstStyle/>
          <a:p>
            <a:r>
              <a:rPr lang="ru-RU" sz="2800" b="1" dirty="0" smtClean="0">
                <a:latin typeface="+mn-lt"/>
                <a:cs typeface="Calibri" panose="020F0502020204030204" pitchFamily="34" charset="0"/>
              </a:rPr>
              <a:t>Поражение не</a:t>
            </a:r>
            <a:r>
              <a:rPr lang="ru-RU" sz="2800" b="1" dirty="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рвной </a:t>
            </a:r>
            <a:r>
              <a:rPr lang="ru-RU" sz="2800" b="1" dirty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системы при </a:t>
            </a:r>
            <a:r>
              <a:rPr lang="en-US" sz="28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SARS-Cov2</a:t>
            </a:r>
            <a:r>
              <a:rPr lang="ru-RU" sz="2800" b="1" dirty="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+mn-lt"/>
              <a:cs typeface="Calibri" panose="020F0502020204030204" pitchFamily="34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253" y="3429000"/>
            <a:ext cx="2619375" cy="22555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E30A754-4917-4207-B2D8-F5C15DDCCC4F}"/>
              </a:ext>
            </a:extLst>
          </p:cNvPr>
          <p:cNvSpPr/>
          <p:nvPr/>
        </p:nvSpPr>
        <p:spPr>
          <a:xfrm>
            <a:off x="1017254" y="6359747"/>
            <a:ext cx="80030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Ceccarelli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M.,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Berretta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M.,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Rullo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E. et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al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.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Differences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and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similarities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between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Severe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Acute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Respiratory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Syndrome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(SARS)-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CoronaVirus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(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CoV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)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and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SARS-CoV-2.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Would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a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rose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by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another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name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smell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as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sweet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?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Eur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Rev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Med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Pharmacol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uz-Latn-UZ" sz="800" dirty="0" err="1">
                <a:solidFill>
                  <a:srgbClr val="000000"/>
                </a:solidFill>
                <a:latin typeface="Verdana" panose="020B0604030504040204" pitchFamily="34" charset="0"/>
              </a:rPr>
              <a:t>Sci</a:t>
            </a:r>
            <a:r>
              <a:rPr lang="uz-Latn-UZ" sz="800" dirty="0">
                <a:solidFill>
                  <a:srgbClr val="000000"/>
                </a:solidFill>
                <a:latin typeface="Verdana" panose="020B0604030504040204" pitchFamily="34" charset="0"/>
              </a:rPr>
              <a:t> 2020;24:2781-2783.</a:t>
            </a:r>
            <a:endParaRPr lang="uz-Latn-UZ" sz="800" dirty="0">
              <a:solidFill>
                <a:prstClr val="black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140969"/>
            <a:ext cx="4752528" cy="4904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397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21" y="980728"/>
            <a:ext cx="8602271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616" y="4869160"/>
            <a:ext cx="8372083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1521" y="332656"/>
            <a:ext cx="8602271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/>
              <a:t>Возможные сценарии поражения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обонятельного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тракта вирусом 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SARS-Cov2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016214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1432</Words>
  <Application>Microsoft Office PowerPoint</Application>
  <PresentationFormat>Экран (4:3)</PresentationFormat>
  <Paragraphs>106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Times New Roman</vt:lpstr>
      <vt:lpstr>Verdana</vt:lpstr>
      <vt:lpstr>Wingdings</vt:lpstr>
      <vt:lpstr>Тема Office</vt:lpstr>
      <vt:lpstr>Случай длительной аносмии ассоциированной вирусом SARS-Cov2 с исходом в депрессию</vt:lpstr>
      <vt:lpstr>Клинический случай Женщина Н., 37 лет.</vt:lpstr>
      <vt:lpstr>Клинический случай Женщина Н., 37 лет.</vt:lpstr>
      <vt:lpstr>Клинический случай Женщина Н., 37 лет.</vt:lpstr>
      <vt:lpstr>Клинический случай Женщина Н., 37 лет.</vt:lpstr>
      <vt:lpstr>Клинический случай Женщина Н., 37 лет.</vt:lpstr>
      <vt:lpstr>Клинический случай Женщина Н., 37 лет.</vt:lpstr>
      <vt:lpstr>Поражение нервной системы при SARS-Cov2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Клинический случай Женщина Н., 37 лет.</vt:lpstr>
      <vt:lpstr>Клинический случай Женщина Н., 37 лет.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Случай длительной аносмии ассоциированной вирусом SARS-Cov2 с исходом в депрессию</dc:title>
  <dc:creator>Админ</dc:creator>
  <cp:lastModifiedBy>GL-MED</cp:lastModifiedBy>
  <cp:revision>37</cp:revision>
  <dcterms:created xsi:type="dcterms:W3CDTF">2023-01-23T04:22:23Z</dcterms:created>
  <dcterms:modified xsi:type="dcterms:W3CDTF">2023-01-25T09:25:52Z</dcterms:modified>
</cp:coreProperties>
</file>